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Default Extension="bin" ContentType="application/vnd.openxmlformats-officedocument.presentationml.printerSettings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slides/slide31.xml" ContentType="application/vnd.openxmlformats-officedocument.presentationml.slide+xml"/>
  <Override PartName="/ppt/slides/slide28.xml" ContentType="application/vnd.openxmlformats-officedocument.presentationml.slide+xml"/>
  <Default Extension="vml" ContentType="application/vnd.openxmlformats-officedocument.vmlDrawing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8" r:id="rId5"/>
    <p:sldId id="261" r:id="rId6"/>
    <p:sldId id="275" r:id="rId7"/>
    <p:sldId id="280" r:id="rId8"/>
    <p:sldId id="276" r:id="rId9"/>
    <p:sldId id="289" r:id="rId10"/>
    <p:sldId id="282" r:id="rId11"/>
    <p:sldId id="281" r:id="rId12"/>
    <p:sldId id="257" r:id="rId13"/>
    <p:sldId id="299" r:id="rId14"/>
    <p:sldId id="295" r:id="rId15"/>
    <p:sldId id="296" r:id="rId16"/>
    <p:sldId id="297" r:id="rId17"/>
    <p:sldId id="298" r:id="rId18"/>
    <p:sldId id="305" r:id="rId19"/>
    <p:sldId id="303" r:id="rId20"/>
    <p:sldId id="270" r:id="rId21"/>
    <p:sldId id="274" r:id="rId22"/>
    <p:sldId id="279" r:id="rId23"/>
    <p:sldId id="267" r:id="rId24"/>
    <p:sldId id="272" r:id="rId25"/>
    <p:sldId id="277" r:id="rId26"/>
    <p:sldId id="284" r:id="rId27"/>
    <p:sldId id="306" r:id="rId28"/>
    <p:sldId id="302" r:id="rId29"/>
    <p:sldId id="271" r:id="rId30"/>
    <p:sldId id="286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02" autoAdjust="0"/>
    <p:restoredTop sz="94701" autoAdjust="0"/>
  </p:normalViewPr>
  <p:slideViewPr>
    <p:cSldViewPr>
      <p:cViewPr varScale="1">
        <p:scale>
          <a:sx n="144" d="100"/>
          <a:sy n="144" d="100"/>
        </p:scale>
        <p:origin x="-6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ancy\Desktop\HC%2070AL\GeneChipData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ancy\Desktop\HC%2070AL\GeneChipData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AT2G33350 Gene Chip Data</a:t>
            </a:r>
          </a:p>
        </c:rich>
      </c:tx>
      <c:layout>
        <c:manualLayout>
          <c:xMode val="edge"/>
          <c:yMode val="edge"/>
          <c:x val="0.416567498638142"/>
          <c:y val="0.0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dLbls>
            <c:dLblPos val="outEnd"/>
            <c:showVal val="1"/>
          </c:dLbls>
          <c:cat>
            <c:strRef>
              <c:f>Sheet1!$A$3:$A$8</c:f>
              <c:strCache>
                <c:ptCount val="6"/>
                <c:pt idx="0">
                  <c:v>Chalazal Seed Coat/Globular Stage</c:v>
                </c:pt>
                <c:pt idx="1">
                  <c:v>Chalazal Seed Coat/Heart Staage</c:v>
                </c:pt>
                <c:pt idx="2">
                  <c:v>Chalazal Seed Coat/Linear Cotyledon Stage</c:v>
                </c:pt>
                <c:pt idx="3">
                  <c:v>Chalazal Seed Coat/Mature Green Stage</c:v>
                </c:pt>
                <c:pt idx="4">
                  <c:v>Chalazal Seed Coat/Preglobular Stage</c:v>
                </c:pt>
                <c:pt idx="5">
                  <c:v>Seed/Globular Stage (3-4DAP)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4999.6</c:v>
                </c:pt>
                <c:pt idx="1">
                  <c:v>2299.7</c:v>
                </c:pt>
                <c:pt idx="2">
                  <c:v>5027.25</c:v>
                </c:pt>
                <c:pt idx="3">
                  <c:v>809.55</c:v>
                </c:pt>
                <c:pt idx="4">
                  <c:v>1088.15</c:v>
                </c:pt>
                <c:pt idx="5">
                  <c:v>85.55</c:v>
                </c:pt>
              </c:numCache>
            </c:numRef>
          </c:val>
        </c:ser>
        <c:ser>
          <c:idx val="1"/>
          <c:order val="1"/>
          <c:dLbls>
            <c:dLblPos val="outEnd"/>
            <c:showVal val="1"/>
          </c:dLbls>
          <c:cat>
            <c:strRef>
              <c:f>Sheet1!$A$3:$A$8</c:f>
              <c:strCache>
                <c:ptCount val="6"/>
                <c:pt idx="0">
                  <c:v>Chalazal Seed Coat/Globular Stage</c:v>
                </c:pt>
                <c:pt idx="1">
                  <c:v>Chalazal Seed Coat/Heart Staage</c:v>
                </c:pt>
                <c:pt idx="2">
                  <c:v>Chalazal Seed Coat/Linear Cotyledon Stage</c:v>
                </c:pt>
                <c:pt idx="3">
                  <c:v>Chalazal Seed Coat/Mature Green Stage</c:v>
                </c:pt>
                <c:pt idx="4">
                  <c:v>Chalazal Seed Coat/Preglobular Stage</c:v>
                </c:pt>
                <c:pt idx="5">
                  <c:v>Seed/Globular Stage (3-4DAP)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axId val="217848536"/>
        <c:axId val="241681080"/>
      </c:barChart>
      <c:catAx>
        <c:axId val="217848536"/>
        <c:scaling>
          <c:orientation val="minMax"/>
        </c:scaling>
        <c:axPos val="b"/>
        <c:numFmt formatCode="General" sourceLinked="1"/>
        <c:tickLblPos val="nextTo"/>
        <c:crossAx val="241681080"/>
        <c:crosses val="autoZero"/>
        <c:auto val="1"/>
        <c:lblAlgn val="ctr"/>
        <c:lblOffset val="100"/>
      </c:catAx>
      <c:valAx>
        <c:axId val="24168108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Average mRNA </a:t>
                </a:r>
              </a:p>
              <a:p>
                <a:pPr>
                  <a:defRPr/>
                </a:pPr>
                <a:r>
                  <a:rPr lang="en-US" dirty="0"/>
                  <a:t>Accumulation Data</a:t>
                </a:r>
              </a:p>
            </c:rich>
          </c:tx>
          <c:layout>
            <c:manualLayout>
              <c:xMode val="edge"/>
              <c:yMode val="edge"/>
              <c:x val="0.0139549621328057"/>
              <c:y val="0.401216700139204"/>
            </c:manualLayout>
          </c:layout>
        </c:title>
        <c:numFmt formatCode="General" sourceLinked="1"/>
        <c:tickLblPos val="nextTo"/>
        <c:crossAx val="2178485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AT1G67100 Gene Chip Data</a:t>
            </a:r>
          </a:p>
        </c:rich>
      </c:tx>
      <c:overlay val="1"/>
    </c:title>
    <c:plotArea>
      <c:layout/>
      <c:barChart>
        <c:barDir val="col"/>
        <c:grouping val="clustered"/>
        <c:ser>
          <c:idx val="0"/>
          <c:order val="0"/>
          <c:dLbls>
            <c:dLblPos val="outEnd"/>
            <c:showVal val="1"/>
          </c:dLbls>
          <c:cat>
            <c:strRef>
              <c:f>[GeneChipDataGraphs.xlsx]Sheet2!$A$3:$A$17</c:f>
              <c:strCache>
                <c:ptCount val="15"/>
                <c:pt idx="0">
                  <c:v>Cellularized Endosperm/Linear Cotyledon Stage</c:v>
                </c:pt>
                <c:pt idx="1">
                  <c:v>Chalazal Endosperm/Mature Green Stage</c:v>
                </c:pt>
                <c:pt idx="2">
                  <c:v>Chalazal Seed Coat/Mature Green Stage</c:v>
                </c:pt>
                <c:pt idx="3">
                  <c:v>Embryo Proper/Globular Stage</c:v>
                </c:pt>
                <c:pt idx="4">
                  <c:v>Embryo Proper/Heart Stage</c:v>
                </c:pt>
                <c:pt idx="5">
                  <c:v>Embryo Proper/Linear Cotyledon Stage</c:v>
                </c:pt>
                <c:pt idx="6">
                  <c:v>Embryo Proper/Mature Green Stage</c:v>
                </c:pt>
                <c:pt idx="7">
                  <c:v>Embryo Proper/Preglobular Stage</c:v>
                </c:pt>
                <c:pt idx="8">
                  <c:v>General Seed Coat/Linear Cotyledon Stage</c:v>
                </c:pt>
                <c:pt idx="9">
                  <c:v>General Seed Coat/Mature Green Stage</c:v>
                </c:pt>
                <c:pt idx="10">
                  <c:v>Micropylar Endosperm/ Linear Cotyledon Stage</c:v>
                </c:pt>
                <c:pt idx="11">
                  <c:v>Micropylar Endosperm/Heart Stage</c:v>
                </c:pt>
                <c:pt idx="12">
                  <c:v>Micropylar Endosperm/Mature Green Stage</c:v>
                </c:pt>
                <c:pt idx="13">
                  <c:v>Peripheral Endosperm/Heart Stage</c:v>
                </c:pt>
                <c:pt idx="14">
                  <c:v>Peripheral Endosperm/Mature Green Stage</c:v>
                </c:pt>
              </c:strCache>
            </c:strRef>
          </c:cat>
          <c:val>
            <c:numRef>
              <c:f>[GeneChipDataGraphs.xlsx]Sheet2!$B$3:$B$17</c:f>
              <c:numCache>
                <c:formatCode>General</c:formatCode>
                <c:ptCount val="15"/>
                <c:pt idx="0">
                  <c:v>796.4499999999994</c:v>
                </c:pt>
                <c:pt idx="1">
                  <c:v>5216.55</c:v>
                </c:pt>
                <c:pt idx="2">
                  <c:v>797.15</c:v>
                </c:pt>
                <c:pt idx="3">
                  <c:v>2316.350000000002</c:v>
                </c:pt>
                <c:pt idx="4">
                  <c:v>1716.35</c:v>
                </c:pt>
                <c:pt idx="5">
                  <c:v>3096.450000000001</c:v>
                </c:pt>
                <c:pt idx="6">
                  <c:v>7896.150000000002</c:v>
                </c:pt>
                <c:pt idx="7">
                  <c:v>784.1</c:v>
                </c:pt>
                <c:pt idx="8">
                  <c:v>548.7</c:v>
                </c:pt>
                <c:pt idx="9">
                  <c:v>769.5</c:v>
                </c:pt>
                <c:pt idx="10">
                  <c:v>2177.3</c:v>
                </c:pt>
                <c:pt idx="11">
                  <c:v>1195.1</c:v>
                </c:pt>
                <c:pt idx="12">
                  <c:v>3985.25</c:v>
                </c:pt>
                <c:pt idx="13">
                  <c:v>120.5</c:v>
                </c:pt>
                <c:pt idx="14">
                  <c:v>5885.2</c:v>
                </c:pt>
              </c:numCache>
            </c:numRef>
          </c:val>
        </c:ser>
        <c:dLbls>
          <c:showVal val="1"/>
        </c:dLbls>
        <c:axId val="244276632"/>
        <c:axId val="239828616"/>
      </c:barChart>
      <c:catAx>
        <c:axId val="244276632"/>
        <c:scaling>
          <c:orientation val="minMax"/>
        </c:scaling>
        <c:axPos val="b"/>
        <c:tickLblPos val="nextTo"/>
        <c:crossAx val="239828616"/>
        <c:crosses val="autoZero"/>
        <c:auto val="1"/>
        <c:lblAlgn val="ctr"/>
        <c:lblOffset val="100"/>
      </c:catAx>
      <c:valAx>
        <c:axId val="23982861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Average mRNA </a:t>
                </a:r>
              </a:p>
              <a:p>
                <a:pPr>
                  <a:defRPr/>
                </a:pPr>
                <a:r>
                  <a:rPr lang="en-US"/>
                  <a:t>Accumulation Data</a:t>
                </a:r>
              </a:p>
            </c:rich>
          </c:tx>
        </c:title>
        <c:numFmt formatCode="General" sourceLinked="1"/>
        <c:tickLblPos val="nextTo"/>
        <c:crossAx val="24427663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A7391-F2D6-4DA6-BDB6-042337533BC1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C5FD0-D4C4-4648-A304-C7A54D3527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2A3FB-7675-4E4D-85A1-83FB2300D797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2A3FB-7675-4E4D-85A1-83FB2300D797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E2D7B-1C77-104A-A4A7-7F7019674A3D}" type="slidenum">
              <a:rPr lang="en-US"/>
              <a:pPr/>
              <a:t>31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D58CA-B6B0-407D-AECD-AE1975EE5802}" type="datetimeFigureOut">
              <a:rPr lang="en-US" smtClean="0"/>
              <a:pPr/>
              <a:t>6/4/09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9BD1-7F97-43EB-A70B-B2B52F988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Zinc Finger CONSTANS-Related 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and  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LOB-Domain Containing Genes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Nancy Phang</a:t>
            </a:r>
          </a:p>
          <a:p>
            <a:endParaRPr lang="en-US" sz="28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3333FF"/>
                </a:solidFill>
                <a:latin typeface="Comic Sans MS" pitchFamily="66" charset="0"/>
              </a:rPr>
              <a:t>June 4, 2004</a:t>
            </a:r>
            <a:endParaRPr lang="en-US" sz="28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932161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019300"/>
            <a:ext cx="932161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43338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Genotyping AT2G33350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219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After a screening of 9 addition plants (total of 20), 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ONE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homozygous T-DNA plant was found.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352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 additional 6 hemizygous and 2 WT plants were also found.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What do my results mean?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648200"/>
            <a:ext cx="8229600" cy="1752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Since I found a homozygous mutant,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 knockout of AT2G33350 does NOT cause seed lethality!</a:t>
            </a:r>
            <a:endParaRPr lang="en-US" sz="2400" dirty="0" smtClean="0">
              <a:latin typeface="Comic Sans MS" pitchFamily="66" charset="0"/>
            </a:endParaRPr>
          </a:p>
        </p:txBody>
      </p:sp>
      <p:graphicFrame>
        <p:nvGraphicFramePr>
          <p:cNvPr id="75797" name="Group 21"/>
          <p:cNvGraphicFramePr>
            <a:graphicFrameLocks noGrp="1"/>
          </p:cNvGraphicFramePr>
          <p:nvPr/>
        </p:nvGraphicFramePr>
        <p:xfrm>
          <a:off x="1295400" y="1905000"/>
          <a:ext cx="6629400" cy="2556509"/>
        </p:xfrm>
        <a:graphic>
          <a:graphicData uri="http://schemas.openxmlformats.org/drawingml/2006/table">
            <a:tbl>
              <a:tblPr/>
              <a:tblGrid>
                <a:gridCol w="3314700"/>
                <a:gridCol w="33147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Genotype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# of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Wild Type/Wild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Hemizygous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Mutant/Mutant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Nomarski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of AT2G33350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There were no observed phenotypic differences between the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hemizygous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 plants and the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wild-type 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(WT) plants.</a:t>
            </a:r>
          </a:p>
          <a:p>
            <a:endParaRPr lang="en-US" dirty="0">
              <a:solidFill>
                <a:srgbClr val="3333FF"/>
              </a:solidFill>
              <a:latin typeface="Comic Sans MS" pitchFamily="66" charset="0"/>
            </a:endParaRPr>
          </a:p>
        </p:txBody>
      </p:sp>
      <p:pic>
        <p:nvPicPr>
          <p:cNvPr id="4" name="Content Placeholder 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733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Seed coat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embryo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02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suspensor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19200" y="4572000"/>
            <a:ext cx="457200" cy="762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934200" y="4648200"/>
            <a:ext cx="838200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600" y="6019800"/>
            <a:ext cx="114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WT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Heart stage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4419600" cy="316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4958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Seed coat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5105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embryo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suspensor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6096000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Hemizygous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Globular Stage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5105400" y="3810000"/>
            <a:ext cx="533400" cy="3810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66800" y="4038600"/>
            <a:ext cx="533400" cy="1524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9800" y="5181600"/>
            <a:ext cx="533400" cy="1524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905000" y="4724400"/>
            <a:ext cx="838200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010400" y="5181600"/>
            <a:ext cx="381000" cy="762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4151566" cy="315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15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Were there any phenotypic differences during embryo and seed development?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4648200"/>
            <a:ext cx="3810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Nomarski microscopy of the heart &amp; globular stage reveals no apparent phenotypic differences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066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Seed coat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352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Seed coat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752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embryo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4876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embryo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suspensor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219200" y="1905000"/>
            <a:ext cx="457200" cy="762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</p:cNvCxnSpPr>
          <p:nvPr/>
        </p:nvCxnSpPr>
        <p:spPr>
          <a:xfrm rot="5400000" flipH="1" flipV="1">
            <a:off x="934134" y="1656666"/>
            <a:ext cx="36731" cy="762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752600" y="1905000"/>
            <a:ext cx="838200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77000" y="594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suspensor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6400800" y="5181600"/>
            <a:ext cx="228600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2"/>
          </p:cNvCxnSpPr>
          <p:nvPr/>
        </p:nvCxnSpPr>
        <p:spPr>
          <a:xfrm rot="16200000" flipH="1">
            <a:off x="5199966" y="3904565"/>
            <a:ext cx="39469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</p:cNvCxnSpPr>
          <p:nvPr/>
        </p:nvCxnSpPr>
        <p:spPr>
          <a:xfrm rot="10800000">
            <a:off x="5867400" y="5791200"/>
            <a:ext cx="609600" cy="33706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91000" y="2743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Homozygous T-DNA Seed (AT1G67100)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7600" y="1143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Wild Type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AT2G33350 Homozygous Mutant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Comic Sans MS" pitchFamily="66" charset="0"/>
              </a:rPr>
              <a:t>There are approximately 25 seeds total.  23 appear to resemble wild-types.  2 appear to have seed coat mutations.</a:t>
            </a:r>
            <a:endParaRPr lang="en-US" sz="20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609600" y="914400"/>
            <a:ext cx="6955048" cy="5452816"/>
            <a:chOff x="228600" y="914400"/>
            <a:chExt cx="6955048" cy="54528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286000"/>
              <a:ext cx="3786188" cy="408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914400"/>
              <a:ext cx="238304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25"/>
            <p:cNvGrpSpPr/>
            <p:nvPr/>
          </p:nvGrpSpPr>
          <p:grpSpPr>
            <a:xfrm>
              <a:off x="1752600" y="1676400"/>
              <a:ext cx="3733800" cy="1981200"/>
              <a:chOff x="1752600" y="1676400"/>
              <a:chExt cx="3733800" cy="1981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52600" y="2286000"/>
                <a:ext cx="1371600" cy="1371600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2286000" y="1676400"/>
                <a:ext cx="2590800" cy="6096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2895600" y="3276600"/>
                <a:ext cx="2590800" cy="2286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657600"/>
            <a:ext cx="4385905" cy="291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Elbow Connector 30"/>
          <p:cNvCxnSpPr/>
          <p:nvPr/>
        </p:nvCxnSpPr>
        <p:spPr>
          <a:xfrm rot="16200000" flipH="1">
            <a:off x="6972300" y="2019300"/>
            <a:ext cx="2438400" cy="838200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7543800" y="1219200"/>
            <a:ext cx="22860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AT2G33350 Homozygous Mutant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Comic Sans MS" pitchFamily="66" charset="0"/>
              </a:rPr>
              <a:t>There are approximately 25 seeds total.  23 appear to resemble wild-types.  2 appear to have seed coat mutations.</a:t>
            </a:r>
            <a:endParaRPr lang="en-US" sz="20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609600" y="2286000"/>
            <a:ext cx="7239000" cy="4191000"/>
            <a:chOff x="228600" y="2286000"/>
            <a:chExt cx="7239000" cy="4191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286000"/>
              <a:ext cx="3786188" cy="408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3657600"/>
              <a:ext cx="2490787" cy="278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26"/>
            <p:cNvGrpSpPr/>
            <p:nvPr/>
          </p:nvGrpSpPr>
          <p:grpSpPr>
            <a:xfrm>
              <a:off x="1371600" y="3886200"/>
              <a:ext cx="6096000" cy="2590800"/>
              <a:chOff x="1371600" y="3886200"/>
              <a:chExt cx="6096000" cy="2590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371600" y="4114800"/>
                <a:ext cx="1752600" cy="1981200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800600" y="3886200"/>
                <a:ext cx="2667000" cy="2590800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1905000" y="3886200"/>
                <a:ext cx="3886200" cy="3048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7" idx="4"/>
              </p:cNvCxnSpPr>
              <p:nvPr/>
            </p:nvCxnSpPr>
            <p:spPr>
              <a:xfrm>
                <a:off x="2895600" y="5867400"/>
                <a:ext cx="3238500" cy="6096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4876800" y="16002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Because a knockout of this gene DOESN’T result in fatality, it is evident there are redundant domains that compensate for this knockout.  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048000" y="533400"/>
            <a:ext cx="5943601" cy="5867400"/>
            <a:chOff x="1600200" y="533400"/>
            <a:chExt cx="6454878" cy="5867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0200" y="533400"/>
              <a:ext cx="6393504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676400" y="40386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Comic Sans MS" pitchFamily="66" charset="0"/>
                </a:rPr>
                <a:t>Heart Stage</a:t>
              </a:r>
              <a:endParaRPr lang="en-US" sz="36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10393" y="2667000"/>
              <a:ext cx="3144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Comic Sans MS" pitchFamily="66" charset="0"/>
                </a:rPr>
                <a:t>Upturned U</a:t>
              </a:r>
              <a:endParaRPr lang="en-US" sz="36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6743700" y="2552700"/>
              <a:ext cx="609600" cy="7620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rot="16200000" flipV="1">
              <a:off x="3581400" y="3733800"/>
              <a:ext cx="762000" cy="152400"/>
            </a:xfrm>
            <a:prstGeom prst="bentConnector3">
              <a:avLst>
                <a:gd name="adj1" fmla="val 50000"/>
              </a:avLst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261045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346880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24400" y="533400"/>
            <a:ext cx="3200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Torpedo Stage</a:t>
            </a:r>
          </a:p>
          <a:p>
            <a:endParaRPr lang="en-US" sz="4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Unknown Stage</a:t>
            </a:r>
          </a:p>
          <a:p>
            <a:endParaRPr lang="en-US" sz="4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Torpedo Stage</a:t>
            </a:r>
          </a:p>
          <a:p>
            <a:endParaRPr lang="en-US" sz="4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4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505200" y="762000"/>
            <a:ext cx="1371600" cy="609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971800" y="2895600"/>
            <a:ext cx="1828800" cy="152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971800" y="4648200"/>
            <a:ext cx="1752600" cy="609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3657600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905000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A1F28"/>
                </a:solidFill>
                <a:latin typeface="Comic Sans MS"/>
                <a:cs typeface="Comic Sans MS"/>
              </a:rPr>
              <a:t>The size of the 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  <a:cs typeface="Comic Sans MS"/>
              </a:rPr>
              <a:t>pENTER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/D-TOPO vector  ~ 2.6 kb</a:t>
            </a:r>
          </a:p>
          <a:p>
            <a:endParaRPr lang="en-US" dirty="0" smtClean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The size of the insert is ~1.9 kb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DA1F28"/>
                </a:solidFill>
                <a:latin typeface="Comic Sans MS"/>
                <a:cs typeface="Comic Sans MS"/>
              </a:rPr>
              <a:t>The size of the vector with the insert should be ~4.5 kb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Cloning the Upstream Region of AT2G33350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Confirming the Authenticity of Recombinant Plasmid DNA Via Restriction Enzyme Digestion</a:t>
            </a:r>
          </a:p>
          <a:p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8130" name="Rectangle 2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48130" r:id="rId3" imgW="0" imgH="0" progId="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45000" r="15750"/>
          <a:stretch>
            <a:fillRect/>
          </a:stretch>
        </p:blipFill>
        <p:spPr>
          <a:xfrm>
            <a:off x="3733800" y="1066800"/>
            <a:ext cx="2512314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r="84375"/>
          <a:stretch>
            <a:fillRect/>
          </a:stretch>
        </p:blipFill>
        <p:spPr>
          <a:xfrm>
            <a:off x="3124200" y="1066800"/>
            <a:ext cx="1000125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4114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 kb ladder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114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 kb ladder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4290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Comic Sans MS"/>
                <a:cs typeface="Comic Sans MS"/>
              </a:rPr>
              <a:t>Plasmid with no insert</a:t>
            </a:r>
            <a:endParaRPr lang="en-US" sz="11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2971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Plasmid with  insert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076700" y="2781300"/>
            <a:ext cx="457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</p:cNvCxnSpPr>
          <p:nvPr/>
        </p:nvCxnSpPr>
        <p:spPr>
          <a:xfrm rot="16200000" flipV="1">
            <a:off x="4800600" y="2971800"/>
            <a:ext cx="685800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29200" y="2667000"/>
            <a:ext cx="4572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305300" y="2705100"/>
            <a:ext cx="3048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4991100" y="3009900"/>
            <a:ext cx="685800" cy="3048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1752600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The bands at ~ 4.5 kb correspond to the plasmid with the insert.</a:t>
            </a: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The bands at ~ 2.6 correspond to the plasmid with no insert.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AT2G33350 (Gene One)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Chromosome </a:t>
            </a:r>
            <a:r>
              <a:rPr lang="en-US" dirty="0" smtClean="0">
                <a:solidFill>
                  <a:srgbClr val="FB0103"/>
                </a:solidFill>
                <a:latin typeface="Comic Sans MS" pitchFamily="66" charset="0"/>
              </a:rPr>
              <a:t>5</a:t>
            </a:r>
            <a:endParaRPr lang="en-US" dirty="0" smtClean="0">
              <a:solidFill>
                <a:srgbClr val="0405FB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Gene </a:t>
            </a:r>
            <a:r>
              <a:rPr lang="en-US" dirty="0" smtClean="0">
                <a:solidFill>
                  <a:srgbClr val="FB0103"/>
                </a:solidFill>
                <a:latin typeface="Comic Sans MS" pitchFamily="66" charset="0"/>
              </a:rPr>
              <a:t># 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33350</a:t>
            </a:r>
          </a:p>
          <a:p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Length: 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14141005 - 14144230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~3225  bp</a:t>
            </a:r>
          </a:p>
          <a:p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Orientation: </a:t>
            </a:r>
            <a:r>
              <a:rPr lang="en-US" dirty="0" smtClean="0">
                <a:solidFill>
                  <a:srgbClr val="FB0103"/>
                </a:solidFill>
                <a:latin typeface="Comic Sans MS" pitchFamily="66" charset="0"/>
              </a:rPr>
              <a:t>5’</a:t>
            </a:r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 - </a:t>
            </a:r>
            <a:r>
              <a:rPr lang="en-US" dirty="0" smtClean="0">
                <a:solidFill>
                  <a:srgbClr val="FB0103"/>
                </a:solidFill>
                <a:latin typeface="Comic Sans MS" pitchFamily="66" charset="0"/>
              </a:rPr>
              <a:t>3’ (Forward)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5’ UTR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5 exons</a:t>
            </a:r>
            <a:r>
              <a:rPr lang="en-US" dirty="0" smtClean="0">
                <a:latin typeface="Comic Sans MS" pitchFamily="66" charset="0"/>
              </a:rPr>
              <a:t>, 4 introns,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3’ UTR</a:t>
            </a:r>
          </a:p>
          <a:p>
            <a:endParaRPr lang="en-US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AT1G67100 (Gene Two)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Chromosome 1</a:t>
            </a:r>
          </a:p>
          <a:p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Gene </a:t>
            </a:r>
            <a:r>
              <a:rPr lang="en-US" dirty="0" smtClean="0">
                <a:solidFill>
                  <a:srgbClr val="FB0103"/>
                </a:solidFill>
                <a:latin typeface="Comic Sans MS" pitchFamily="66" charset="0"/>
              </a:rPr>
              <a:t># 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67100</a:t>
            </a:r>
          </a:p>
          <a:p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Length: 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25057397 – 25058510 =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1113  bp</a:t>
            </a:r>
          </a:p>
          <a:p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Orientation: </a:t>
            </a:r>
            <a:r>
              <a:rPr lang="en-US" dirty="0" smtClean="0">
                <a:solidFill>
                  <a:srgbClr val="FB0103"/>
                </a:solidFill>
                <a:latin typeface="Comic Sans MS" pitchFamily="66" charset="0"/>
              </a:rPr>
              <a:t>5’</a:t>
            </a:r>
            <a:r>
              <a:rPr lang="en-US" dirty="0" smtClean="0">
                <a:solidFill>
                  <a:srgbClr val="0405FB"/>
                </a:solidFill>
                <a:latin typeface="Comic Sans MS" pitchFamily="66" charset="0"/>
              </a:rPr>
              <a:t> - </a:t>
            </a:r>
            <a:r>
              <a:rPr lang="en-US" dirty="0" smtClean="0">
                <a:solidFill>
                  <a:srgbClr val="FB0103"/>
                </a:solidFill>
                <a:latin typeface="Comic Sans MS" pitchFamily="66" charset="0"/>
              </a:rPr>
              <a:t>3’ (Forward)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5’ UTR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5 exons</a:t>
            </a:r>
            <a:r>
              <a:rPr lang="en-US" dirty="0" smtClean="0">
                <a:latin typeface="Comic Sans MS" pitchFamily="66" charset="0"/>
              </a:rPr>
              <a:t>, 4 </a:t>
            </a:r>
            <a:r>
              <a:rPr lang="en-US" dirty="0" err="1" smtClean="0">
                <a:latin typeface="Comic Sans MS" pitchFamily="66" charset="0"/>
              </a:rPr>
              <a:t>introns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3’ UTR</a:t>
            </a:r>
          </a:p>
          <a:p>
            <a:endParaRPr lang="en-US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3400" y="1752600"/>
            <a:ext cx="8115300" cy="1143000"/>
            <a:chOff x="876300" y="1752600"/>
            <a:chExt cx="8115300" cy="114300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810000" y="1752600"/>
              <a:ext cx="2209800" cy="1143000"/>
            </a:xfrm>
            <a:prstGeom prst="roundRect">
              <a:avLst>
                <a:gd name="adj" fmla="val 16667"/>
              </a:avLst>
            </a:prstGeom>
            <a:solidFill>
              <a:srgbClr val="FB010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Comic Sans MS Bold" pitchFamily="-96" charset="0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mic Sans MS Bold" pitchFamily="-96" charset="0"/>
                </a:rPr>
                <a:t>AT1G67100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Comic Sans MS Bold" pitchFamily="-96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6858000" y="1752600"/>
              <a:ext cx="1943100" cy="11430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Comic Sans MS Bold" pitchFamily="-96" charset="0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mic Sans MS Bold" pitchFamily="-96" charset="0"/>
                </a:rPr>
                <a:t>AT1G67105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Comic Sans MS Bold" pitchFamily="-96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219200" y="1752600"/>
              <a:ext cx="1752600" cy="11430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mic Sans MS Bold" pitchFamily="-96" charset="0"/>
                </a:rPr>
                <a:t>AT1G67090</a:t>
              </a:r>
              <a:endParaRPr lang="en-US" dirty="0">
                <a:solidFill>
                  <a:schemeClr val="bg1"/>
                </a:solidFill>
                <a:latin typeface="Comic Sans MS Bold" pitchFamily="-96" charset="0"/>
              </a:endParaRPr>
            </a:p>
          </p:txBody>
        </p:sp>
        <p:cxnSp>
          <p:nvCxnSpPr>
            <p:cNvPr id="9" name="AutoShape 8"/>
            <p:cNvCxnSpPr>
              <a:cxnSpLocks noChangeShapeType="1"/>
              <a:stCxn id="7" idx="1"/>
              <a:endCxn id="6" idx="3"/>
            </p:cNvCxnSpPr>
            <p:nvPr/>
          </p:nvCxnSpPr>
          <p:spPr bwMode="auto">
            <a:xfrm rot="10800000">
              <a:off x="6019800" y="2324100"/>
              <a:ext cx="838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AutoShape 9"/>
            <p:cNvCxnSpPr>
              <a:cxnSpLocks noChangeShapeType="1"/>
              <a:stCxn id="8" idx="3"/>
              <a:endCxn id="6" idx="1"/>
            </p:cNvCxnSpPr>
            <p:nvPr/>
          </p:nvCxnSpPr>
          <p:spPr bwMode="auto">
            <a:xfrm>
              <a:off x="2971800" y="23241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895600" y="19050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omic Sans MS Bold" pitchFamily="-96" charset="0"/>
                </a:rPr>
                <a:t>5’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429000" y="1905000"/>
              <a:ext cx="439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 Bold" pitchFamily="-96" charset="0"/>
                </a:rPr>
                <a:t>5’</a:t>
              </a:r>
            </a:p>
          </p:txBody>
        </p:sp>
        <p:cxnSp>
          <p:nvCxnSpPr>
            <p:cNvPr id="13" name="AutoShape 17"/>
            <p:cNvCxnSpPr>
              <a:cxnSpLocks noChangeShapeType="1"/>
              <a:stCxn id="8" idx="1"/>
            </p:cNvCxnSpPr>
            <p:nvPr/>
          </p:nvCxnSpPr>
          <p:spPr bwMode="auto">
            <a:xfrm flipH="1">
              <a:off x="876300" y="2324100"/>
              <a:ext cx="3429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AutoShape 20"/>
            <p:cNvCxnSpPr>
              <a:cxnSpLocks noChangeShapeType="1"/>
              <a:stCxn id="7" idx="3"/>
            </p:cNvCxnSpPr>
            <p:nvPr/>
          </p:nvCxnSpPr>
          <p:spPr bwMode="auto">
            <a:xfrm>
              <a:off x="8801100" y="2324100"/>
              <a:ext cx="1905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5715000" y="19050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 Bold" pitchFamily="-96" charset="0"/>
              </a:rPr>
              <a:t>3</a:t>
            </a:r>
            <a:r>
              <a:rPr lang="en-US" dirty="0" smtClean="0">
                <a:latin typeface="Comic Sans MS Bold" pitchFamily="-96" charset="0"/>
              </a:rPr>
              <a:t>’     5’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572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mic Sans MS Bold" pitchFamily="-96" charset="0"/>
              </a:rPr>
              <a:t>3’</a:t>
            </a:r>
            <a:endParaRPr lang="en-US" dirty="0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8382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mic Sans MS Bold" pitchFamily="-96" charset="0"/>
              </a:rPr>
              <a:t>3’</a:t>
            </a:r>
            <a:endParaRPr lang="en-US" dirty="0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295400" y="2514600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 Bold" pitchFamily="-96" charset="0"/>
              </a:rPr>
              <a:t>1267 </a:t>
            </a:r>
            <a:r>
              <a:rPr lang="en-US" sz="1400" dirty="0">
                <a:solidFill>
                  <a:schemeClr val="bg1"/>
                </a:solidFill>
                <a:latin typeface="Comic Sans MS Bold" pitchFamily="-96" charset="0"/>
              </a:rPr>
              <a:t>bp</a:t>
            </a:r>
            <a:endParaRPr lang="en-US" dirty="0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114800" y="2514600"/>
            <a:ext cx="8040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 Bold" pitchFamily="-96" charset="0"/>
              </a:rPr>
              <a:t>1113 </a:t>
            </a:r>
            <a:r>
              <a:rPr lang="en-US" sz="1400" dirty="0">
                <a:solidFill>
                  <a:schemeClr val="bg1"/>
                </a:solidFill>
                <a:latin typeface="Comic Sans MS Bold" pitchFamily="-96" charset="0"/>
              </a:rPr>
              <a:t>bp</a:t>
            </a:r>
            <a:endParaRPr lang="en-US" dirty="0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7010400" y="2514600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 Bold" pitchFamily="-96" charset="0"/>
              </a:rPr>
              <a:t>  786 bp</a:t>
            </a:r>
            <a:endParaRPr 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590800" y="2362200"/>
            <a:ext cx="8274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 Bold" pitchFamily="-96" charset="0"/>
              </a:rPr>
              <a:t>~2775 </a:t>
            </a:r>
            <a:r>
              <a:rPr lang="en-US" sz="1200" dirty="0">
                <a:latin typeface="Comic Sans MS Bold" pitchFamily="-96" charset="0"/>
              </a:rPr>
              <a:t>bp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638800" y="2362200"/>
            <a:ext cx="8274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 Bold" pitchFamily="-96" charset="0"/>
              </a:rPr>
              <a:t>~2643 </a:t>
            </a:r>
            <a:r>
              <a:rPr lang="en-US" sz="1200" dirty="0">
                <a:latin typeface="Comic Sans MS Bold" pitchFamily="-96" charset="0"/>
              </a:rPr>
              <a:t>bp</a:t>
            </a:r>
          </a:p>
        </p:txBody>
      </p:sp>
      <p:sp>
        <p:nvSpPr>
          <p:cNvPr id="1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kumimoji="0" lang="en-US" dirty="0">
                <a:solidFill>
                  <a:srgbClr val="FF0000"/>
                </a:solidFill>
                <a:latin typeface="Comic Sans MS" pitchFamily="66" charset="0"/>
              </a:rPr>
              <a:t>Gene Structure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267200"/>
            <a:ext cx="5476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6934200" y="4648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3’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1752600" y="3200400"/>
            <a:ext cx="213360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5448300" y="3009900"/>
            <a:ext cx="2133600" cy="1752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81400"/>
            <a:ext cx="11207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SALK_066633 </a:t>
            </a:r>
          </a:p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Expected size of WT PCR product is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1049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 bp</a:t>
            </a:r>
          </a:p>
          <a:p>
            <a:pPr indent="-58738">
              <a:buNone/>
            </a:pPr>
            <a:endParaRPr lang="en-US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88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The T-DNA insert is located from 25058397   -    25057397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bpand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it is </a:t>
            </a:r>
            <a:r>
              <a:rPr lang="en-US" sz="2400" dirty="0" smtClean="0">
                <a:solidFill>
                  <a:srgbClr val="3333FF"/>
                </a:solidFill>
                <a:latin typeface="Comic Sans MS" pitchFamily="66" charset="0"/>
              </a:rPr>
              <a:t>1000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bp long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90525" y="638175"/>
          <a:ext cx="8753475" cy="621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0"/>
            <a:ext cx="792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In what tissues is AT1G67100 gene active?</a:t>
            </a:r>
            <a:endParaRPr lang="en-US" sz="2800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Microarray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Gene chip data suggests that the gene should be active in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seed coat, embryo proper, and endosperm 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of the seed.</a:t>
            </a:r>
          </a:p>
          <a:p>
            <a:endParaRPr lang="en-US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It is active  during the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mature green, liner cotyledon,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preglobular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 and heart stages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 of plant development.  </a:t>
            </a:r>
            <a:endParaRPr lang="en-US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Comic Sans MS" pitchFamily="66" charset="0"/>
              </a:rPr>
              <a:t>Analysis of AT1G67100 RT-PCR Results</a:t>
            </a:r>
            <a:endParaRPr lang="en-US" sz="3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04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057400"/>
            <a:ext cx="298954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Content Placeholder 13"/>
          <p:cNvGrpSpPr>
            <a:grpSpLocks noGrp="1"/>
          </p:cNvGrpSpPr>
          <p:nvPr>
            <p:ph idx="1"/>
          </p:nvPr>
        </p:nvGrpSpPr>
        <p:grpSpPr>
          <a:xfrm>
            <a:off x="3124200" y="2514600"/>
            <a:ext cx="2362200" cy="2057400"/>
            <a:chOff x="2209800" y="2286000"/>
            <a:chExt cx="2286000" cy="2399169"/>
          </a:xfrm>
        </p:grpSpPr>
        <p:sp>
          <p:nvSpPr>
            <p:cNvPr id="15" name="TextBox 14"/>
            <p:cNvSpPr txBox="1"/>
            <p:nvPr/>
          </p:nvSpPr>
          <p:spPr>
            <a:xfrm>
              <a:off x="2209800" y="2286000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7000" y="2895600"/>
              <a:ext cx="228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Leaf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+RT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2800" y="2286000"/>
              <a:ext cx="228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</a:t>
              </a: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ilique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+RT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1800" y="2895600"/>
              <a:ext cx="228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L</a:t>
              </a: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eaf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-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RT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2438400"/>
              <a:ext cx="228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</a:t>
              </a: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ilique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-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RT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7200" y="2362200"/>
              <a:ext cx="228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Comic Sans MS" pitchFamily="66" charset="0"/>
                </a:rPr>
                <a:t>neg</a:t>
              </a:r>
              <a:endParaRPr lang="en-US" sz="1200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Comic Sans MS" pitchFamily="66" charset="0"/>
                </a:rPr>
                <a:t>control</a:t>
              </a:r>
              <a:endParaRPr lang="en-US" sz="12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2400" y="2819400"/>
              <a:ext cx="152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</a:rPr>
                <a:t>gDNA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43434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Tubulin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Bands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(500 base pairs)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4724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mRNA accumulation bands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(205 base pairs)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5562600" y="4953000"/>
            <a:ext cx="609600" cy="1588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81200" y="4724400"/>
            <a:ext cx="5334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43600" y="1143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There are no bands  when there are no </a:t>
            </a:r>
            <a:r>
              <a:rPr lang="en-US" dirty="0" err="1" smtClean="0">
                <a:latin typeface="Comic Sans MS" pitchFamily="66" charset="0"/>
              </a:rPr>
              <a:t>cDNA</a:t>
            </a:r>
            <a:r>
              <a:rPr lang="en-US" dirty="0" smtClean="0">
                <a:latin typeface="Comic Sans MS" pitchFamily="66" charset="0"/>
              </a:rPr>
              <a:t> templates.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9050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Check if the experimental band sizes agree with their expected sizes.  In this case there is agreement.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31242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There is mRNA accumulation for the S+RT sample.  AT1G67100 is expressed in the siliques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6096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66FF"/>
                </a:solidFill>
              </a:rPr>
              <a:t>1.5% agarose, 138 V, 37 minutes</a:t>
            </a:r>
            <a:endParaRPr lang="en-US" dirty="0">
              <a:solidFill>
                <a:srgbClr val="6666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What do my results mean?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648200"/>
            <a:ext cx="8229600" cy="1752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Since I found several homozygous mutant,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 knockout of AT12G67100 does NOT cause seed lethality!</a:t>
            </a:r>
            <a:endParaRPr lang="en-US" sz="2400" dirty="0" smtClean="0">
              <a:latin typeface="Comic Sans MS" pitchFamily="66" charset="0"/>
            </a:endParaRPr>
          </a:p>
        </p:txBody>
      </p:sp>
      <p:graphicFrame>
        <p:nvGraphicFramePr>
          <p:cNvPr id="75797" name="Group 21"/>
          <p:cNvGraphicFramePr>
            <a:graphicFrameLocks noGrp="1"/>
          </p:cNvGraphicFramePr>
          <p:nvPr/>
        </p:nvGraphicFramePr>
        <p:xfrm>
          <a:off x="1295400" y="1905000"/>
          <a:ext cx="6629400" cy="2556509"/>
        </p:xfrm>
        <a:graphic>
          <a:graphicData uri="http://schemas.openxmlformats.org/drawingml/2006/table">
            <a:tbl>
              <a:tblPr/>
              <a:tblGrid>
                <a:gridCol w="3314700"/>
                <a:gridCol w="33147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Genotype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# of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Wild Type/Wild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Hemizygous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Mutant/Mutant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-96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209800" y="1828800"/>
            <a:ext cx="6096000" cy="3910013"/>
            <a:chOff x="1828800" y="1828800"/>
            <a:chExt cx="6096000" cy="39100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t="15360" r="22628"/>
            <a:stretch>
              <a:fillRect/>
            </a:stretch>
          </p:blipFill>
          <p:spPr bwMode="auto">
            <a:xfrm>
              <a:off x="1828800" y="1828800"/>
              <a:ext cx="4738687" cy="391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819400" y="2057400"/>
              <a:ext cx="510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omic Sans MS" pitchFamily="66" charset="0"/>
                </a:rPr>
                <a:t>  1  2  3  4  5  6  7  8  9 10 11 </a:t>
              </a:r>
              <a:r>
                <a:rPr lang="en-US" sz="1100" dirty="0" smtClean="0">
                  <a:solidFill>
                    <a:schemeClr val="bg1"/>
                  </a:solidFill>
                  <a:latin typeface="Comic Sans MS" pitchFamily="66" charset="0"/>
                </a:rPr>
                <a:t>12 13 14 15</a:t>
              </a:r>
              <a:endParaRPr lang="en-US" sz="12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50292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Nancy’s Genotyping Results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2200" y="3886200"/>
              <a:ext cx="417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0800" y="4038600"/>
              <a:ext cx="417095" cy="657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8288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Plant #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27432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2133600"/>
              <a:ext cx="22860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</a:rPr>
                <a:t>Neg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Control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Genotyping AT1G67100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2743200"/>
            <a:ext cx="30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Col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 0</a:t>
            </a:r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7600" y="3733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Homo mutants: 3, 10, 13, 14</a:t>
            </a:r>
          </a:p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Hemi: 9,12</a:t>
            </a:r>
          </a:p>
          <a:p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WT: 1, 4, 7, 8, 15, </a:t>
            </a:r>
            <a:endParaRPr lang="en-US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9906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omic Sans MS" pitchFamily="66" charset="0"/>
              </a:rPr>
              <a:t>Expected Size of WT PCR band: 1049 bp</a:t>
            </a:r>
          </a:p>
          <a:p>
            <a:r>
              <a:rPr lang="en-US" dirty="0" smtClean="0">
                <a:solidFill>
                  <a:srgbClr val="FF6600"/>
                </a:solidFill>
                <a:latin typeface="Comic Sans MS" pitchFamily="66" charset="0"/>
              </a:rPr>
              <a:t>Size of WT Gel Band: ~1100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25908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Expected Size of T-DNA PCR band: 624 bp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Size of T-DNA Gel Band: ~610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Genotyping AT2G33350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810000" cy="295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"/>
          <p:cNvGrpSpPr/>
          <p:nvPr/>
        </p:nvGrpSpPr>
        <p:grpSpPr>
          <a:xfrm>
            <a:off x="304800" y="1143000"/>
            <a:ext cx="3962400" cy="2895601"/>
            <a:chOff x="2133600" y="2503624"/>
            <a:chExt cx="5791200" cy="3661373"/>
          </a:xfrm>
        </p:grpSpPr>
        <p:sp>
          <p:nvSpPr>
            <p:cNvPr id="6" name="TextBox 5"/>
            <p:cNvSpPr txBox="1"/>
            <p:nvPr/>
          </p:nvSpPr>
          <p:spPr>
            <a:xfrm>
              <a:off x="2514600" y="3429000"/>
              <a:ext cx="5410200" cy="46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1  2  3  4  5 6 7 9 810</a:t>
              </a:r>
              <a:r>
                <a:rPr lang="en-US" sz="1600" dirty="0" smtClean="0">
                  <a:solidFill>
                    <a:schemeClr val="bg1"/>
                  </a:solidFill>
                </a:rPr>
                <a:t>11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5334000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5201477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3124200"/>
              <a:ext cx="1828800" cy="42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Plant  #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3475" y="2503624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AT2G33350 Wild Type DNA Genotyping Gel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743200"/>
            <a:ext cx="4724400" cy="37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4"/>
          <p:cNvGrpSpPr/>
          <p:nvPr/>
        </p:nvGrpSpPr>
        <p:grpSpPr>
          <a:xfrm>
            <a:off x="4800600" y="2819400"/>
            <a:ext cx="4180840" cy="3581400"/>
            <a:chOff x="2133600" y="1162639"/>
            <a:chExt cx="5701145" cy="4621358"/>
          </a:xfrm>
        </p:grpSpPr>
        <p:sp>
          <p:nvSpPr>
            <p:cNvPr id="16" name="TextBox 15"/>
            <p:cNvSpPr txBox="1"/>
            <p:nvPr/>
          </p:nvSpPr>
          <p:spPr>
            <a:xfrm>
              <a:off x="2237509" y="2735867"/>
              <a:ext cx="5410200" cy="4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1   2  3   4   5   6   7  8   9 10 </a:t>
              </a:r>
              <a:r>
                <a:rPr lang="en-US" sz="1600" dirty="0" smtClean="0">
                  <a:solidFill>
                    <a:schemeClr val="bg1"/>
                  </a:solidFill>
                </a:rPr>
                <a:t>11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3600" y="4953000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5145" y="4899056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13418" y="2637540"/>
              <a:ext cx="415636" cy="226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Comic Sans MS" pitchFamily="66" charset="0"/>
                </a:rPr>
                <a:t>neg</a:t>
              </a:r>
              <a:r>
                <a:rPr lang="en-US" sz="1200" dirty="0" smtClean="0">
                  <a:solidFill>
                    <a:schemeClr val="bg1"/>
                  </a:solidFill>
                  <a:latin typeface="Comic Sans MS" pitchFamily="66" charset="0"/>
                </a:rPr>
                <a:t> control</a:t>
              </a:r>
              <a:endParaRPr lang="en-US" sz="12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6056" y="3030848"/>
              <a:ext cx="415636" cy="214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Wild Typ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71800" y="4419600"/>
              <a:ext cx="2902527" cy="4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Hemizygous plants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2667000" y="4038600"/>
              <a:ext cx="533400" cy="4572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3345874" y="4102825"/>
              <a:ext cx="533399" cy="15932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3162300" y="4152900"/>
              <a:ext cx="457200" cy="762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043157" y="4117924"/>
              <a:ext cx="491634" cy="28401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4038600" y="4114800"/>
              <a:ext cx="533400" cy="2286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4648200" y="4191000"/>
              <a:ext cx="457200" cy="1524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757055" y="1162639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" pitchFamily="66" charset="0"/>
                </a:rPr>
                <a:t>Plants 1, 3, 4, 6, 8 and 10 are hemizygous</a:t>
              </a:r>
              <a:endParaRPr lang="en-US" sz="1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400" y="1752600"/>
              <a:ext cx="3810000" cy="4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AT2G33350 T-DNA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77200" y="3886200"/>
            <a:ext cx="22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pos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4953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Plants 2, 5, 7, 9, &amp; 11 are homozygous wild-type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800" y="2438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66FF"/>
                </a:solidFill>
                <a:latin typeface="Comic Sans MS" pitchFamily="66" charset="0"/>
              </a:rPr>
              <a:t>1% agarose gel, 107 V, 50 minutes</a:t>
            </a:r>
            <a:endParaRPr lang="en-US" sz="1600" dirty="0">
              <a:solidFill>
                <a:srgbClr val="6666FF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4114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66FF"/>
                </a:solidFill>
                <a:latin typeface="Comic Sans MS" pitchFamily="66" charset="0"/>
              </a:rPr>
              <a:t>1% agarose gel, 107 V, 50 minutes</a:t>
            </a:r>
            <a:endParaRPr lang="en-US" sz="1600" dirty="0">
              <a:solidFill>
                <a:srgbClr val="6666FF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571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Plants 1, 3, 4, 6, 8, &amp; 10  are hemizygous T-DNA.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24200" y="1752600"/>
            <a:ext cx="30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Comic Sans MS" pitchFamily="66" charset="0"/>
              </a:rPr>
              <a:t>neg</a:t>
            </a: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1800" y="1981200"/>
            <a:ext cx="22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pos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251460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WT</a:t>
            </a:r>
            <a:endParaRPr lang="en-US" sz="1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29600" y="4038600"/>
            <a:ext cx="22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pos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7200" y="914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Expected Size of WT PCR band: 717 bp</a:t>
            </a:r>
          </a:p>
          <a:p>
            <a:r>
              <a:rPr lang="en-US" dirty="0" smtClean="0">
                <a:latin typeface="Comic Sans MS" pitchFamily="66" charset="0"/>
              </a:rPr>
              <a:t>Size of WT Gel Band: ~700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Expected Size of T-DNA PCR band: 649 bp</a:t>
            </a:r>
          </a:p>
          <a:p>
            <a:r>
              <a:rPr lang="en-US" dirty="0" smtClean="0">
                <a:latin typeface="Comic Sans MS" pitchFamily="66" charset="0"/>
              </a:rPr>
              <a:t>Size of T-DNA Gel Band: ~650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33FF"/>
                </a:solidFill>
                <a:latin typeface="Comic Sans MS" pitchFamily="66" charset="0"/>
              </a:rPr>
              <a:t>AT1G67100 is a transcription factor gene active during seed development.</a:t>
            </a:r>
          </a:p>
          <a:p>
            <a:r>
              <a:rPr lang="en-US" sz="2400" dirty="0" smtClean="0">
                <a:solidFill>
                  <a:srgbClr val="3333FF"/>
                </a:solidFill>
                <a:latin typeface="Comic Sans MS" pitchFamily="66" charset="0"/>
              </a:rPr>
              <a:t>It codes for a LOB-containing protein (a lateral organ boundary protein) of 233 amino acids.</a:t>
            </a:r>
          </a:p>
          <a:p>
            <a:r>
              <a:rPr lang="en-US" sz="2400" dirty="0" smtClean="0">
                <a:solidFill>
                  <a:srgbClr val="3333FF"/>
                </a:solidFill>
                <a:latin typeface="Comic Sans MS" pitchFamily="66" charset="0"/>
              </a:rPr>
              <a:t>A LOB domain-containing protein is a DNA binding transcription factor that can interact with specific </a:t>
            </a:r>
            <a:r>
              <a:rPr lang="en-US" sz="2400" dirty="0" err="1" smtClean="0">
                <a:solidFill>
                  <a:srgbClr val="3333FF"/>
                </a:solidFill>
                <a:latin typeface="Comic Sans MS" pitchFamily="66" charset="0"/>
              </a:rPr>
              <a:t>bHLH</a:t>
            </a:r>
            <a:r>
              <a:rPr lang="en-US" sz="2400" dirty="0" smtClean="0">
                <a:solidFill>
                  <a:srgbClr val="3333FF"/>
                </a:solidFill>
                <a:latin typeface="Comic Sans MS" pitchFamily="66" charset="0"/>
              </a:rPr>
              <a:t> proteins.  </a:t>
            </a:r>
          </a:p>
          <a:p>
            <a:r>
              <a:rPr lang="en-US" sz="2400" dirty="0" smtClean="0">
                <a:solidFill>
                  <a:srgbClr val="3333FF"/>
                </a:solidFill>
                <a:latin typeface="Comic Sans MS" pitchFamily="66" charset="0"/>
              </a:rPr>
              <a:t>It is active during the globular stage, cotyledon stage, and mature green embryo stage.</a:t>
            </a:r>
          </a:p>
          <a:p>
            <a:endParaRPr lang="en-US" sz="24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endParaRPr lang="en-US" sz="24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AT1G67100 Encoded Proteins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1752600"/>
            <a:ext cx="8115300" cy="1143000"/>
            <a:chOff x="876300" y="1752600"/>
            <a:chExt cx="8115300" cy="114300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810000" y="1752600"/>
              <a:ext cx="2209800" cy="1143000"/>
            </a:xfrm>
            <a:prstGeom prst="roundRect">
              <a:avLst>
                <a:gd name="adj" fmla="val 16667"/>
              </a:avLst>
            </a:prstGeom>
            <a:solidFill>
              <a:srgbClr val="FB010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Comic Sans MS Bold" pitchFamily="-96" charset="0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mic Sans MS Bold" pitchFamily="-96" charset="0"/>
                </a:rPr>
                <a:t>AT3G33350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Comic Sans MS Bold" pitchFamily="-96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6858000" y="1752600"/>
              <a:ext cx="1943100" cy="11430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Comic Sans MS Bold" pitchFamily="-96" charset="0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mic Sans MS Bold" pitchFamily="-96" charset="0"/>
                </a:rPr>
                <a:t>AT3G33360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Comic Sans MS Bold" pitchFamily="-96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219200" y="1752600"/>
              <a:ext cx="1752600" cy="11430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mic Sans MS Bold" pitchFamily="-96" charset="0"/>
                </a:rPr>
                <a:t>AT3G33340</a:t>
              </a:r>
              <a:endParaRPr lang="en-US" dirty="0">
                <a:solidFill>
                  <a:schemeClr val="bg1"/>
                </a:solidFill>
                <a:latin typeface="Comic Sans MS Bold" pitchFamily="-96" charset="0"/>
              </a:endParaRPr>
            </a:p>
          </p:txBody>
        </p:sp>
        <p:cxnSp>
          <p:nvCxnSpPr>
            <p:cNvPr id="9" name="AutoShape 8"/>
            <p:cNvCxnSpPr>
              <a:cxnSpLocks noChangeShapeType="1"/>
              <a:stCxn id="7" idx="1"/>
              <a:endCxn id="6" idx="3"/>
            </p:cNvCxnSpPr>
            <p:nvPr/>
          </p:nvCxnSpPr>
          <p:spPr bwMode="auto">
            <a:xfrm rot="10800000">
              <a:off x="6019800" y="2324100"/>
              <a:ext cx="838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AutoShape 9"/>
            <p:cNvCxnSpPr>
              <a:cxnSpLocks noChangeShapeType="1"/>
              <a:stCxn id="8" idx="3"/>
              <a:endCxn id="6" idx="1"/>
            </p:cNvCxnSpPr>
            <p:nvPr/>
          </p:nvCxnSpPr>
          <p:spPr bwMode="auto">
            <a:xfrm>
              <a:off x="2971800" y="23241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895600" y="19050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omic Sans MS Bold" pitchFamily="-96" charset="0"/>
                </a:rPr>
                <a:t>5’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429000" y="1905000"/>
              <a:ext cx="439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 Bold" pitchFamily="-96" charset="0"/>
                </a:rPr>
                <a:t>5’</a:t>
              </a:r>
            </a:p>
          </p:txBody>
        </p:sp>
        <p:cxnSp>
          <p:nvCxnSpPr>
            <p:cNvPr id="13" name="AutoShape 17"/>
            <p:cNvCxnSpPr>
              <a:cxnSpLocks noChangeShapeType="1"/>
              <a:stCxn id="8" idx="1"/>
            </p:cNvCxnSpPr>
            <p:nvPr/>
          </p:nvCxnSpPr>
          <p:spPr bwMode="auto">
            <a:xfrm flipH="1">
              <a:off x="876300" y="2324100"/>
              <a:ext cx="3429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AutoShape 20"/>
            <p:cNvCxnSpPr>
              <a:cxnSpLocks noChangeShapeType="1"/>
              <a:stCxn id="7" idx="3"/>
            </p:cNvCxnSpPr>
            <p:nvPr/>
          </p:nvCxnSpPr>
          <p:spPr bwMode="auto">
            <a:xfrm>
              <a:off x="8801100" y="2324100"/>
              <a:ext cx="1905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5715000" y="19050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 Bold" pitchFamily="-96" charset="0"/>
              </a:rPr>
              <a:t>3</a:t>
            </a:r>
            <a:r>
              <a:rPr lang="en-US" dirty="0" smtClean="0">
                <a:latin typeface="Comic Sans MS Bold" pitchFamily="-96" charset="0"/>
              </a:rPr>
              <a:t>’     5’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572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mic Sans MS Bold" pitchFamily="-96" charset="0"/>
              </a:rPr>
              <a:t>3’</a:t>
            </a:r>
            <a:endParaRPr lang="en-US" dirty="0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8382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mic Sans MS Bold" pitchFamily="-96" charset="0"/>
              </a:rPr>
              <a:t>3’</a:t>
            </a:r>
            <a:endParaRPr lang="en-US" dirty="0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295400" y="2514600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 Bold" pitchFamily="-96" charset="0"/>
              </a:rPr>
              <a:t>4936 </a:t>
            </a:r>
            <a:r>
              <a:rPr lang="en-US" sz="1400" dirty="0">
                <a:solidFill>
                  <a:schemeClr val="bg1"/>
                </a:solidFill>
                <a:latin typeface="Comic Sans MS Bold" pitchFamily="-96" charset="0"/>
              </a:rPr>
              <a:t>bp</a:t>
            </a:r>
            <a:endParaRPr lang="en-US" dirty="0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038600" y="2514600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 Bold" pitchFamily="-96" charset="0"/>
              </a:rPr>
              <a:t>3226 </a:t>
            </a:r>
            <a:r>
              <a:rPr lang="en-US" sz="1400" dirty="0">
                <a:solidFill>
                  <a:schemeClr val="bg1"/>
                </a:solidFill>
                <a:latin typeface="Comic Sans MS Bold" pitchFamily="-96" charset="0"/>
              </a:rPr>
              <a:t>bp</a:t>
            </a:r>
            <a:endParaRPr lang="en-US" dirty="0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7010400" y="2514600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 Bold" pitchFamily="-96" charset="0"/>
              </a:rPr>
              <a:t>3321 </a:t>
            </a:r>
            <a:r>
              <a:rPr lang="en-US" sz="1400" dirty="0">
                <a:solidFill>
                  <a:schemeClr val="bg1"/>
                </a:solidFill>
                <a:latin typeface="Comic Sans MS Bold" pitchFamily="-96" charset="0"/>
              </a:rPr>
              <a:t>bp</a:t>
            </a:r>
            <a:endParaRPr 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590800" y="2362200"/>
            <a:ext cx="8274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 Bold" pitchFamily="-96" charset="0"/>
              </a:rPr>
              <a:t>~2775 </a:t>
            </a:r>
            <a:r>
              <a:rPr lang="en-US" sz="1200" dirty="0">
                <a:latin typeface="Comic Sans MS Bold" pitchFamily="-96" charset="0"/>
              </a:rPr>
              <a:t>bp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638800" y="2362200"/>
            <a:ext cx="8274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 Bold" pitchFamily="-96" charset="0"/>
              </a:rPr>
              <a:t>~2643 </a:t>
            </a:r>
            <a:r>
              <a:rPr lang="en-US" sz="1200" dirty="0">
                <a:latin typeface="Comic Sans MS Bold" pitchFamily="-96" charset="0"/>
              </a:rPr>
              <a:t>bp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4724400"/>
            <a:ext cx="8763000" cy="838201"/>
            <a:chOff x="1066800" y="4648199"/>
            <a:chExt cx="7766050" cy="886600"/>
          </a:xfrm>
        </p:grpSpPr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371600" y="4953000"/>
              <a:ext cx="609600" cy="4572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omic Sans MS Bold" pitchFamily="-96" charset="0"/>
                </a:rPr>
                <a:t>187 </a:t>
              </a:r>
              <a:r>
                <a:rPr lang="en-US" sz="1200" dirty="0">
                  <a:solidFill>
                    <a:schemeClr val="bg1"/>
                  </a:solidFill>
                  <a:latin typeface="Comic Sans MS Bold" pitchFamily="-96" charset="0"/>
                </a:rPr>
                <a:t>bp</a:t>
              </a:r>
              <a:endParaRPr lang="en-US" sz="1200" dirty="0">
                <a:solidFill>
                  <a:srgbClr val="FF0000"/>
                </a:solidFill>
                <a:latin typeface="Comic Sans MS Bold" pitchFamily="-96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981201" y="4953000"/>
              <a:ext cx="379941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omic Sans MS Bold" pitchFamily="-96" charset="0"/>
                </a:rPr>
                <a:t>45 </a:t>
              </a:r>
              <a:r>
                <a:rPr lang="en-US" sz="1200" dirty="0">
                  <a:solidFill>
                    <a:schemeClr val="bg1"/>
                  </a:solidFill>
                  <a:latin typeface="Comic Sans MS Bold" pitchFamily="-96" charset="0"/>
                </a:rPr>
                <a:t>bp</a:t>
              </a: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4820391" y="4953000"/>
              <a:ext cx="647171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omic Sans MS Bold" pitchFamily="-96" charset="0"/>
                </a:rPr>
                <a:t>201 </a:t>
              </a:r>
              <a:r>
                <a:rPr lang="en-US" sz="1200" dirty="0">
                  <a:solidFill>
                    <a:schemeClr val="bg1"/>
                  </a:solidFill>
                  <a:latin typeface="Comic Sans MS Bold" pitchFamily="-96" charset="0"/>
                </a:rPr>
                <a:t>bp</a:t>
              </a:r>
              <a:endParaRPr lang="en-US" sz="2000" dirty="0">
                <a:latin typeface="Comic Sans MS Bold" pitchFamily="-96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7009517" y="4970599"/>
              <a:ext cx="776605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omic Sans MS Bold" pitchFamily="-96" charset="0"/>
                </a:rPr>
                <a:t>105 </a:t>
              </a:r>
              <a:r>
                <a:rPr lang="en-US" sz="1200" dirty="0">
                  <a:solidFill>
                    <a:schemeClr val="bg1"/>
                  </a:solidFill>
                  <a:latin typeface="Comic Sans MS Bold" pitchFamily="-96" charset="0"/>
                </a:rPr>
                <a:t>bp</a:t>
              </a:r>
              <a:endParaRPr lang="en-US" sz="1200" dirty="0">
                <a:latin typeface="Comic Sans MS Bold" pitchFamily="-96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7752356" y="4970599"/>
              <a:ext cx="737023" cy="4572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omic Sans MS Bold" pitchFamily="-96" charset="0"/>
                </a:rPr>
                <a:t>321 </a:t>
              </a:r>
              <a:r>
                <a:rPr lang="en-US" sz="1200" dirty="0">
                  <a:solidFill>
                    <a:schemeClr val="bg1"/>
                  </a:solidFill>
                  <a:latin typeface="Comic Sans MS Bold" pitchFamily="-96" charset="0"/>
                </a:rPr>
                <a:t>bp</a:t>
              </a: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1905000" y="4648200"/>
              <a:ext cx="7163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omic Sans MS Bold" pitchFamily="-96" charset="0"/>
                </a:rPr>
                <a:t>EXON 1</a:t>
              </a: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3590766" y="4648200"/>
              <a:ext cx="7163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omic Sans MS Bold" pitchFamily="-96" charset="0"/>
                </a:rPr>
                <a:t>EXON 2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1066800" y="4889999"/>
              <a:ext cx="374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 Bold" pitchFamily="-96" charset="0"/>
                </a:rPr>
                <a:t>5’</a:t>
              </a:r>
              <a:endParaRPr lang="en-US" sz="1800" dirty="0">
                <a:solidFill>
                  <a:srgbClr val="1900FB"/>
                </a:solidFill>
                <a:latin typeface="Comic Sans MS Bold" pitchFamily="-96" charset="0"/>
              </a:endParaRPr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8458200" y="4876800"/>
              <a:ext cx="374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 Bold" pitchFamily="-96" charset="0"/>
                </a:rPr>
                <a:t>3’</a:t>
              </a:r>
              <a:endParaRPr lang="en-US" sz="1800" dirty="0">
                <a:solidFill>
                  <a:srgbClr val="1900FB"/>
                </a:solidFill>
                <a:latin typeface="Comic Sans MS Bold" pitchFamily="-96" charset="0"/>
              </a:endParaRPr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3590766" y="4953000"/>
              <a:ext cx="7620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omic Sans MS Bold" pitchFamily="-96" charset="0"/>
                </a:rPr>
                <a:t>747 </a:t>
              </a:r>
              <a:r>
                <a:rPr lang="en-US" sz="1200" dirty="0">
                  <a:solidFill>
                    <a:schemeClr val="bg1"/>
                  </a:solidFill>
                  <a:latin typeface="Comic Sans MS Bold" pitchFamily="-96" charset="0"/>
                </a:rPr>
                <a:t>bp</a:t>
              </a:r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1539516" y="4648199"/>
              <a:ext cx="4699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mic Sans MS Bold" pitchFamily="-96" charset="0"/>
                </a:rPr>
                <a:t>UTR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7887418" y="4648199"/>
              <a:ext cx="4699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mic Sans MS Bold" pitchFamily="-96" charset="0"/>
                </a:rPr>
                <a:t>UTR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2749444" y="5181600"/>
              <a:ext cx="6265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omic Sans MS Bold" pitchFamily="-96" charset="0"/>
                </a:rPr>
                <a:t>1201 </a:t>
              </a:r>
              <a:r>
                <a:rPr lang="en-US" sz="1200" dirty="0">
                  <a:latin typeface="Comic Sans MS Bold" pitchFamily="-96" charset="0"/>
                </a:rPr>
                <a:t>bp</a:t>
              </a:r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4302654" y="5257800"/>
              <a:ext cx="5543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omic Sans MS Bold" pitchFamily="-96" charset="0"/>
                </a:rPr>
                <a:t>136 </a:t>
              </a:r>
              <a:r>
                <a:rPr lang="en-US" sz="1200" dirty="0">
                  <a:latin typeface="Comic Sans MS Bold" pitchFamily="-96" charset="0"/>
                </a:rPr>
                <a:t>bp</a:t>
              </a: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4755674" y="4648200"/>
              <a:ext cx="7163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omic Sans MS Bold" pitchFamily="-96" charset="0"/>
                </a:rPr>
                <a:t>EXON 3</a:t>
              </a:r>
            </a:p>
          </p:txBody>
        </p:sp>
        <p:sp>
          <p:nvSpPr>
            <p:cNvPr id="46" name="Rectangle 53"/>
            <p:cNvSpPr>
              <a:spLocks noChangeArrowheads="1"/>
            </p:cNvSpPr>
            <p:nvPr/>
          </p:nvSpPr>
          <p:spPr bwMode="auto">
            <a:xfrm>
              <a:off x="7009517" y="4648199"/>
              <a:ext cx="7163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omic Sans MS Bold" pitchFamily="-96" charset="0"/>
                </a:rPr>
                <a:t>EXON </a:t>
              </a:r>
              <a:r>
                <a:rPr lang="en-US" sz="1400" dirty="0" smtClean="0">
                  <a:solidFill>
                    <a:srgbClr val="FF0000"/>
                  </a:solidFill>
                  <a:latin typeface="Comic Sans MS Bold" pitchFamily="-96" charset="0"/>
                </a:rPr>
                <a:t>5</a:t>
              </a:r>
              <a:endParaRPr lang="en-US" sz="1400" dirty="0">
                <a:solidFill>
                  <a:srgbClr val="FF0000"/>
                </a:solidFill>
                <a:latin typeface="Comic Sans MS Bold" pitchFamily="-96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5402845" y="5257800"/>
              <a:ext cx="4822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omic Sans MS Bold" pitchFamily="-96" charset="0"/>
                </a:rPr>
                <a:t>76 </a:t>
              </a:r>
              <a:r>
                <a:rPr lang="en-US" sz="1200" dirty="0">
                  <a:latin typeface="Comic Sans MS Bold" pitchFamily="-96" charset="0"/>
                </a:rPr>
                <a:t>bp</a:t>
              </a:r>
            </a:p>
          </p:txBody>
        </p:sp>
      </p:grpSp>
      <p:sp>
        <p:nvSpPr>
          <p:cNvPr id="50" name="Rectangle 55"/>
          <p:cNvSpPr>
            <a:spLocks noChangeArrowheads="1"/>
          </p:cNvSpPr>
          <p:nvPr/>
        </p:nvSpPr>
        <p:spPr bwMode="auto">
          <a:xfrm>
            <a:off x="6248400" y="5334000"/>
            <a:ext cx="56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 Bold" pitchFamily="-96" charset="0"/>
              </a:rPr>
              <a:t>75 </a:t>
            </a:r>
            <a:r>
              <a:rPr lang="en-US" sz="1200" dirty="0">
                <a:latin typeface="Comic Sans MS Bold" pitchFamily="-96" charset="0"/>
              </a:rPr>
              <a:t>bp</a:t>
            </a:r>
          </a:p>
        </p:txBody>
      </p:sp>
      <p:sp>
        <p:nvSpPr>
          <p:cNvPr id="69" name="Rectangle 34"/>
          <p:cNvSpPr>
            <a:spLocks noChangeArrowheads="1"/>
          </p:cNvSpPr>
          <p:nvPr/>
        </p:nvSpPr>
        <p:spPr bwMode="auto">
          <a:xfrm>
            <a:off x="5562600" y="5029200"/>
            <a:ext cx="762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 Bold" pitchFamily="-96" charset="0"/>
              </a:rPr>
              <a:t>129 </a:t>
            </a:r>
            <a:r>
              <a:rPr lang="en-US" sz="1200" dirty="0">
                <a:solidFill>
                  <a:schemeClr val="bg1"/>
                </a:solidFill>
                <a:latin typeface="Comic Sans MS Bold" pitchFamily="-96" charset="0"/>
              </a:rPr>
              <a:t>bp</a:t>
            </a:r>
            <a:endParaRPr lang="en-US" sz="1200" dirty="0">
              <a:latin typeface="Comic Sans MS Bold" pitchFamily="-96" charset="0"/>
            </a:endParaRPr>
          </a:p>
        </p:txBody>
      </p:sp>
      <p:sp>
        <p:nvSpPr>
          <p:cNvPr id="70" name="Rectangle 53"/>
          <p:cNvSpPr>
            <a:spLocks noChangeArrowheads="1"/>
          </p:cNvSpPr>
          <p:nvPr/>
        </p:nvSpPr>
        <p:spPr bwMode="auto">
          <a:xfrm>
            <a:off x="5562600" y="4724400"/>
            <a:ext cx="843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 Bold" pitchFamily="-96" charset="0"/>
              </a:rPr>
              <a:t>EXON </a:t>
            </a:r>
            <a:r>
              <a:rPr lang="en-US" sz="1400" dirty="0" smtClean="0">
                <a:solidFill>
                  <a:srgbClr val="FF0000"/>
                </a:solidFill>
                <a:latin typeface="Comic Sans MS Bold" pitchFamily="-96" charset="0"/>
              </a:rPr>
              <a:t>4</a:t>
            </a:r>
            <a:endParaRPr lang="en-US" sz="1400" dirty="0">
              <a:solidFill>
                <a:srgbClr val="FF0000"/>
              </a:solidFill>
              <a:latin typeface="Comic Sans MS Bold" pitchFamily="-96" charset="0"/>
            </a:endParaRPr>
          </a:p>
        </p:txBody>
      </p:sp>
      <p:cxnSp>
        <p:nvCxnSpPr>
          <p:cNvPr id="72" name="Straight Connector 71"/>
          <p:cNvCxnSpPr>
            <a:stCxn id="32" idx="3"/>
            <a:endCxn id="40" idx="1"/>
          </p:cNvCxnSpPr>
          <p:nvPr/>
        </p:nvCxnSpPr>
        <p:spPr>
          <a:xfrm>
            <a:off x="1460500" y="5228683"/>
            <a:ext cx="13874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0" idx="3"/>
            <a:endCxn id="33" idx="1"/>
          </p:cNvCxnSpPr>
          <p:nvPr/>
        </p:nvCxnSpPr>
        <p:spPr>
          <a:xfrm>
            <a:off x="3707795" y="5228683"/>
            <a:ext cx="52765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324600" y="5257800"/>
            <a:ext cx="381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828800" y="5029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INTRON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107" name="Straight Connector 106"/>
          <p:cNvCxnSpPr>
            <a:endCxn id="69" idx="1"/>
          </p:cNvCxnSpPr>
          <p:nvPr/>
        </p:nvCxnSpPr>
        <p:spPr>
          <a:xfrm>
            <a:off x="4953000" y="5257800"/>
            <a:ext cx="609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382000" y="5257800"/>
            <a:ext cx="381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0800000">
            <a:off x="152400" y="5256212"/>
            <a:ext cx="228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 flipV="1">
            <a:off x="152400" y="2819400"/>
            <a:ext cx="335280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638800" y="2819400"/>
            <a:ext cx="3200400" cy="2438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kumimoji="0" lang="en-US" dirty="0">
                <a:solidFill>
                  <a:srgbClr val="FF0000"/>
                </a:solidFill>
                <a:latin typeface="Comic Sans MS" pitchFamily="66" charset="0"/>
              </a:rPr>
              <a:t>Gene Structure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4151566" cy="315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15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Were there any phenotypic differences during embryo and seed development?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4648200"/>
            <a:ext cx="3810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Nomarski microscopy of the heart &amp; globular stage reveals no apparent phenotypic differences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066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Seed coat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352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Seed coat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752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embryo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4876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embryo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suspensor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219200" y="1905000"/>
            <a:ext cx="457200" cy="762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</p:cNvCxnSpPr>
          <p:nvPr/>
        </p:nvCxnSpPr>
        <p:spPr>
          <a:xfrm rot="5400000" flipH="1" flipV="1">
            <a:off x="934134" y="1656666"/>
            <a:ext cx="36731" cy="762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752600" y="1905000"/>
            <a:ext cx="838200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77000" y="594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suspensor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6400800" y="5181600"/>
            <a:ext cx="228600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2"/>
          </p:cNvCxnSpPr>
          <p:nvPr/>
        </p:nvCxnSpPr>
        <p:spPr>
          <a:xfrm rot="16200000" flipH="1">
            <a:off x="5199966" y="3904565"/>
            <a:ext cx="39469" cy="2286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</p:cNvCxnSpPr>
          <p:nvPr/>
        </p:nvCxnSpPr>
        <p:spPr>
          <a:xfrm rot="10800000">
            <a:off x="5867400" y="5791200"/>
            <a:ext cx="609600" cy="33706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91000" y="2743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Homozygous T-DNA Seed (AT1G67100)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7600" y="1143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Wild Type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29EE"/>
                </a:solidFill>
                <a:latin typeface="Comic Sans MS Bold" pitchFamily="-96" charset="0"/>
              </a:rPr>
              <a:t>Acknowledgement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9EE"/>
                </a:solidFill>
                <a:latin typeface="Comic Sans MS Bold" pitchFamily="-96" charset="0"/>
              </a:rPr>
              <a:t>Thank you to </a:t>
            </a:r>
            <a:r>
              <a:rPr lang="en-US" dirty="0" smtClean="0">
                <a:solidFill>
                  <a:srgbClr val="0029EE"/>
                </a:solidFill>
                <a:latin typeface="Comic Sans MS Bold" pitchFamily="-96" charset="0"/>
              </a:rPr>
              <a:t>everyone, </a:t>
            </a:r>
            <a:r>
              <a:rPr lang="en-US" dirty="0">
                <a:solidFill>
                  <a:srgbClr val="0029EE"/>
                </a:solidFill>
                <a:latin typeface="Comic Sans MS Bold" pitchFamily="-96" charset="0"/>
              </a:rPr>
              <a:t>students and faculties alike, of HC70AL Spring 2008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B0103"/>
                </a:solidFill>
                <a:latin typeface="Comic Sans MS Bold" pitchFamily="-96" charset="0"/>
              </a:rPr>
              <a:t>Special Thanks to</a:t>
            </a:r>
            <a:r>
              <a:rPr lang="en-US" dirty="0">
                <a:solidFill>
                  <a:srgbClr val="0029EE"/>
                </a:solidFill>
                <a:latin typeface="Comic Sans MS Bold" pitchFamily="-96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0029EE"/>
                </a:solidFill>
                <a:latin typeface="Comic Sans MS Bold" pitchFamily="-96" charset="0"/>
              </a:rPr>
              <a:t>Anhthu</a:t>
            </a:r>
            <a:endParaRPr lang="en-US" dirty="0" smtClean="0">
              <a:solidFill>
                <a:srgbClr val="0029EE"/>
              </a:solidFill>
              <a:latin typeface="Comic Sans MS Bold" pitchFamily="-9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29EE"/>
                </a:solidFill>
                <a:latin typeface="Comic Sans MS Bold" pitchFamily="-96" charset="0"/>
              </a:rPr>
              <a:t>Prof. Goldberg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29EE"/>
                </a:solidFill>
                <a:latin typeface="Comic Sans MS Bold" pitchFamily="-96" charset="0"/>
              </a:rPr>
              <a:t>Kristen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29EE"/>
                </a:solidFill>
                <a:latin typeface="Comic Sans MS Bold" pitchFamily="-96" charset="0"/>
              </a:rPr>
              <a:t>Daisy</a:t>
            </a:r>
            <a:endParaRPr lang="en-US" dirty="0" smtClean="0">
              <a:solidFill>
                <a:srgbClr val="0029EE"/>
              </a:solidFill>
              <a:latin typeface="Comic Sans MS Bold" pitchFamily="-9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29EE"/>
                </a:solidFill>
                <a:latin typeface="Comic Sans MS Bold" pitchFamily="-96" charset="0"/>
              </a:rPr>
              <a:t>Min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29EE"/>
                </a:solidFill>
                <a:latin typeface="Comic Sans MS Bold" pitchFamily="-96" charset="0"/>
              </a:rPr>
              <a:t>Brandon</a:t>
            </a:r>
            <a:endParaRPr lang="en-US" dirty="0" smtClean="0">
              <a:solidFill>
                <a:srgbClr val="0029EE"/>
              </a:solidFill>
              <a:latin typeface="Comic Sans MS Bold" pitchFamily="-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8277225" cy="9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077200" y="4267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95 bp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458200" y="4038600"/>
            <a:ext cx="422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 Bold" pitchFamily="-96" charset="0"/>
              </a:rPr>
              <a:t>3’</a:t>
            </a:r>
            <a:endParaRPr lang="en-US" sz="1600" dirty="0">
              <a:solidFill>
                <a:srgbClr val="1900FB"/>
              </a:solidFill>
              <a:latin typeface="Comic Sans MS Bold" pitchFamily="-9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8154194" y="4037806"/>
            <a:ext cx="457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381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n-US" sz="2400" b="1" dirty="0" smtClean="0">
                <a:solidFill>
                  <a:srgbClr val="3333FF"/>
                </a:solidFill>
                <a:latin typeface="Comic Sans MS" pitchFamily="66" charset="0"/>
              </a:rPr>
              <a:t>The T-DNA insert SALK_041681 is located from </a:t>
            </a:r>
          </a:p>
          <a:p>
            <a:pPr algn="just"/>
            <a:r>
              <a:rPr lang="en-US" sz="2400" b="1" dirty="0" smtClean="0">
                <a:solidFill>
                  <a:srgbClr val="3333FF"/>
                </a:solidFill>
                <a:latin typeface="Comic Sans MS" pitchFamily="66" charset="0"/>
              </a:rPr>
              <a:t>   14144131 to 14143694 bp and it is 437 bp long.</a:t>
            </a:r>
          </a:p>
          <a:p>
            <a:pPr algn="just">
              <a:buFont typeface="Arial"/>
              <a:buChar char="•"/>
            </a:pPr>
            <a:endParaRPr lang="en-US" sz="2400" b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algn="just">
              <a:buFont typeface="Arial"/>
              <a:buChar char="•"/>
            </a:pPr>
            <a:r>
              <a:rPr lang="en-US" sz="2400" b="1" dirty="0" smtClean="0">
                <a:solidFill>
                  <a:srgbClr val="3333FF"/>
                </a:solidFill>
                <a:latin typeface="Comic Sans MS" pitchFamily="66" charset="0"/>
              </a:rPr>
              <a:t>It lies in the 3’ to 5’ orientation</a:t>
            </a:r>
            <a:endParaRPr lang="en-US" sz="24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743200"/>
            <a:ext cx="12795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7391400" y="4495800"/>
            <a:ext cx="530300" cy="29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mic Sans MS Bold" pitchFamily="-96" charset="0"/>
              </a:rPr>
              <a:t>UTR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410200" y="3810000"/>
            <a:ext cx="4572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62600" y="36576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62600" y="33528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FW</a:t>
            </a:r>
            <a:endParaRPr lang="en-US" sz="1100" dirty="0"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8154194" y="3961606"/>
            <a:ext cx="4572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77200" y="3429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RV</a:t>
            </a:r>
            <a:endParaRPr lang="en-US" sz="1400" dirty="0">
              <a:latin typeface="Comic Sans MS"/>
              <a:cs typeface="Comic Sans M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8080248" y="3808609"/>
            <a:ext cx="301752" cy="298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AT2G33350 Encoded Proteins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Encodes for a Zinc Finger CONSTANS-Related Protein 410 amino acids.</a:t>
            </a:r>
          </a:p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Zinc fingers proteins belong to a large </a:t>
            </a:r>
            <a:r>
              <a:rPr lang="en-US" dirty="0" err="1" smtClean="0">
                <a:solidFill>
                  <a:srgbClr val="3333FF"/>
                </a:solidFill>
                <a:latin typeface="Comic Sans MS" pitchFamily="66" charset="0"/>
              </a:rPr>
              <a:t>superfamily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 of protein domains that can bind to DNA.  </a:t>
            </a:r>
          </a:p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Without the zinc finger, a protein domain might unfold.</a:t>
            </a:r>
            <a:endParaRPr lang="en-US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62000" y="4572000"/>
            <a:ext cx="77724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Microarray data indicates that this gene is active in all the above organs during seed development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RT-PCR is more sensitive than the microarray chip because in RT-PCR DNA is amplified so that the reaction is more sensitive to the presence of smaller DNA fragments.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09600" y="381000"/>
          <a:ext cx="807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3200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What do my RT-PCR Results Mean?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95800" y="12954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There were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bands corresponding to the gene-specific primers in the +RT and –RT samples.</a:t>
            </a:r>
          </a:p>
          <a:p>
            <a:pPr marL="171450" indent="-171450"/>
            <a:endParaRPr lang="en-US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mRNA is not made in these organs during seed development</a:t>
            </a:r>
            <a:endParaRPr lang="en-US" sz="14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Genotyping AT2G33350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810000" cy="295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"/>
          <p:cNvGrpSpPr/>
          <p:nvPr/>
        </p:nvGrpSpPr>
        <p:grpSpPr>
          <a:xfrm>
            <a:off x="304800" y="1143000"/>
            <a:ext cx="3962400" cy="2895601"/>
            <a:chOff x="2133600" y="2503624"/>
            <a:chExt cx="5791200" cy="3661373"/>
          </a:xfrm>
        </p:grpSpPr>
        <p:sp>
          <p:nvSpPr>
            <p:cNvPr id="6" name="TextBox 5"/>
            <p:cNvSpPr txBox="1"/>
            <p:nvPr/>
          </p:nvSpPr>
          <p:spPr>
            <a:xfrm>
              <a:off x="2514600" y="3429000"/>
              <a:ext cx="5410200" cy="46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1  2  3  4  5 6 7 9 810</a:t>
              </a:r>
              <a:r>
                <a:rPr lang="en-US" sz="1600" dirty="0" smtClean="0">
                  <a:solidFill>
                    <a:schemeClr val="bg1"/>
                  </a:solidFill>
                </a:rPr>
                <a:t>11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5334000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5201477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3124200"/>
              <a:ext cx="1828800" cy="42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Plant  #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3475" y="2503624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AT2G33350 Wild Type DNA Genotyping Gel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743200"/>
            <a:ext cx="4724400" cy="37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4"/>
          <p:cNvGrpSpPr/>
          <p:nvPr/>
        </p:nvGrpSpPr>
        <p:grpSpPr>
          <a:xfrm>
            <a:off x="4800600" y="2819400"/>
            <a:ext cx="4180840" cy="3581400"/>
            <a:chOff x="2133600" y="1162639"/>
            <a:chExt cx="5701145" cy="4621358"/>
          </a:xfrm>
        </p:grpSpPr>
        <p:sp>
          <p:nvSpPr>
            <p:cNvPr id="16" name="TextBox 15"/>
            <p:cNvSpPr txBox="1"/>
            <p:nvPr/>
          </p:nvSpPr>
          <p:spPr>
            <a:xfrm>
              <a:off x="2237509" y="2735867"/>
              <a:ext cx="5410200" cy="4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1   2  3   4   5   6   7  8   9 10 </a:t>
              </a:r>
              <a:r>
                <a:rPr lang="en-US" sz="1600" dirty="0" smtClean="0">
                  <a:solidFill>
                    <a:schemeClr val="bg1"/>
                  </a:solidFill>
                </a:rPr>
                <a:t>11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3600" y="4953000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5145" y="4899056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bp ladder</a:t>
              </a:r>
            </a:p>
            <a:p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13418" y="2637540"/>
              <a:ext cx="415636" cy="226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Comic Sans MS" pitchFamily="66" charset="0"/>
                </a:rPr>
                <a:t>neg</a:t>
              </a:r>
              <a:r>
                <a:rPr lang="en-US" sz="1200" dirty="0" smtClean="0">
                  <a:solidFill>
                    <a:schemeClr val="bg1"/>
                  </a:solidFill>
                  <a:latin typeface="Comic Sans MS" pitchFamily="66" charset="0"/>
                </a:rPr>
                <a:t> control</a:t>
              </a:r>
              <a:endParaRPr lang="en-US" sz="12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6056" y="3030848"/>
              <a:ext cx="415636" cy="214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Wild Typ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71800" y="4419600"/>
              <a:ext cx="2902527" cy="4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Hemizygous plants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2667000" y="4038600"/>
              <a:ext cx="533400" cy="4572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3345874" y="4102825"/>
              <a:ext cx="533399" cy="15932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3162300" y="4152900"/>
              <a:ext cx="457200" cy="762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043157" y="4117924"/>
              <a:ext cx="491634" cy="28401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4038600" y="4114800"/>
              <a:ext cx="533400" cy="2286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4648200" y="4191000"/>
              <a:ext cx="457200" cy="1524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757055" y="1162639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" pitchFamily="66" charset="0"/>
                </a:rPr>
                <a:t>Plants 1, 3, 4, 6, 8 and 10 are hemizygous</a:t>
              </a:r>
              <a:endParaRPr lang="en-US" sz="1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400" y="1752600"/>
              <a:ext cx="3810000" cy="4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AT2G33350 T-DNA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77200" y="3886200"/>
            <a:ext cx="22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pos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4953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Plants 2, 5, 7, 9, &amp; 11 are homozygous wild-type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800" y="2438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66FF"/>
                </a:solidFill>
                <a:latin typeface="Comic Sans MS" pitchFamily="66" charset="0"/>
              </a:rPr>
              <a:t>1% agarose gel, 107 V, 50 minutes</a:t>
            </a:r>
            <a:endParaRPr lang="en-US" sz="1600" dirty="0">
              <a:solidFill>
                <a:srgbClr val="6666FF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4114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66FF"/>
                </a:solidFill>
                <a:latin typeface="Comic Sans MS" pitchFamily="66" charset="0"/>
              </a:rPr>
              <a:t>1% agarose gel, 107 V, 50 minutes</a:t>
            </a:r>
            <a:endParaRPr lang="en-US" sz="1600" dirty="0">
              <a:solidFill>
                <a:srgbClr val="6666FF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571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Plants 1, 3, 4, 6, 8, &amp; 10  are hemizygous T-DNA.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24200" y="1752600"/>
            <a:ext cx="30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Comic Sans MS" pitchFamily="66" charset="0"/>
              </a:rPr>
              <a:t>neg</a:t>
            </a: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1800" y="1981200"/>
            <a:ext cx="22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pos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251460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WT</a:t>
            </a:r>
            <a:endParaRPr lang="en-US" sz="1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29600" y="4038600"/>
            <a:ext cx="22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pos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7200" y="914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Expected Size of WT PCR band: 717 bp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Size of WT Gel Band: ~700</a:t>
            </a:r>
          </a:p>
          <a:p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Expected Size of T-DNA PCR band: 649 bp</a:t>
            </a:r>
          </a:p>
          <a:p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Size of T-DNA Gel Band: ~650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77200" y="3886200"/>
            <a:ext cx="22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pos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4038600"/>
            <a:ext cx="22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pos control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Genotyping AT2G33350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5839883" cy="205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38600" y="3962400"/>
            <a:ext cx="5105400" cy="2209800"/>
            <a:chOff x="1828800" y="2133600"/>
            <a:chExt cx="5791200" cy="23202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71800" y="2133600"/>
              <a:ext cx="4648200" cy="23202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828800" y="2133600"/>
              <a:ext cx="1143000" cy="232029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334000" y="5181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13  14 15 16 17 19 21 22 23</a:t>
            </a:r>
            <a:endParaRPr lang="en-US"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26670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13  14 15   16 17  19   21  22 23</a:t>
            </a:r>
            <a:endParaRPr lang="en-US"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362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POS    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2438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WT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5029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POS    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9600" y="5029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WT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1676400"/>
            <a:ext cx="417095" cy="65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100 bp ladder</a:t>
            </a:r>
          </a:p>
          <a:p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0" y="1676400"/>
            <a:ext cx="417095" cy="65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100 bp ladder</a:t>
            </a:r>
          </a:p>
          <a:p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534400" y="4495800"/>
            <a:ext cx="417095" cy="65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100 bp ladder</a:t>
            </a:r>
          </a:p>
          <a:p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4419600"/>
            <a:ext cx="417095" cy="65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100 bp ladder</a:t>
            </a:r>
          </a:p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1752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T-DNA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WT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43800" y="5181600"/>
            <a:ext cx="609600" cy="990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43400" y="2590800"/>
            <a:ext cx="4572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76400" y="2590800"/>
            <a:ext cx="685800" cy="1066800"/>
          </a:xfrm>
          <a:prstGeom prst="ellipse">
            <a:avLst/>
          </a:prstGeom>
          <a:noFill/>
          <a:ln w="635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90800" y="2590800"/>
            <a:ext cx="838200" cy="1066800"/>
          </a:xfrm>
          <a:prstGeom prst="ellipse">
            <a:avLst/>
          </a:prstGeom>
          <a:noFill/>
          <a:ln w="635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57600" y="2362200"/>
            <a:ext cx="685800" cy="1295400"/>
          </a:xfrm>
          <a:prstGeom prst="ellipse">
            <a:avLst/>
          </a:prstGeom>
          <a:noFill/>
          <a:ln w="635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Comic Sans MS" pitchFamily="66" charset="0"/>
              </a:rPr>
              <a:t>HEMIZYGOUS</a:t>
            </a:r>
            <a:endParaRPr lang="en-US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3352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HOMOZYGOUS MUTANT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4876800" y="3200400"/>
            <a:ext cx="1524000" cy="152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057400" y="3733800"/>
            <a:ext cx="762000" cy="609600"/>
          </a:xfrm>
          <a:prstGeom prst="straightConnector1">
            <a:avLst/>
          </a:prstGeom>
          <a:ln w="635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1567</Words>
  <Application>Microsoft Office PowerPoint</Application>
  <PresentationFormat>On-screen Show (4:3)</PresentationFormat>
  <Paragraphs>321</Paragraphs>
  <Slides>31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Zinc Finger CONSTANS-Related  and    LOB-Domain Containing Genes</vt:lpstr>
      <vt:lpstr>AT2G33350 (Gene One)</vt:lpstr>
      <vt:lpstr>Gene Structure</vt:lpstr>
      <vt:lpstr>Slide 4</vt:lpstr>
      <vt:lpstr>AT2G33350 Encoded Proteins</vt:lpstr>
      <vt:lpstr>Slide 6</vt:lpstr>
      <vt:lpstr>What do my RT-PCR Results Mean?</vt:lpstr>
      <vt:lpstr>Genotyping AT2G33350</vt:lpstr>
      <vt:lpstr>Genotyping AT2G33350</vt:lpstr>
      <vt:lpstr>Genotyping AT2G33350</vt:lpstr>
      <vt:lpstr>What do my results mean?</vt:lpstr>
      <vt:lpstr>Nomarski of AT2G33350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AT1G67100 (Gene Two)</vt:lpstr>
      <vt:lpstr>Gene Structure</vt:lpstr>
      <vt:lpstr>Slide 22</vt:lpstr>
      <vt:lpstr>Slide 23</vt:lpstr>
      <vt:lpstr>Microarray</vt:lpstr>
      <vt:lpstr>Analysis of AT1G67100 RT-PCR Results</vt:lpstr>
      <vt:lpstr>What do my results mean?</vt:lpstr>
      <vt:lpstr>Genotyping AT1G67100</vt:lpstr>
      <vt:lpstr>Genotyping AT2G33350</vt:lpstr>
      <vt:lpstr>AT1G67100 Encoded Proteins</vt:lpstr>
      <vt:lpstr>Slide 30</vt:lpstr>
      <vt:lpstr>Acknowledgement</vt:lpstr>
    </vt:vector>
  </TitlesOfParts>
  <Company> 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Office 2004 Test Drive User</cp:lastModifiedBy>
  <cp:revision>159</cp:revision>
  <dcterms:created xsi:type="dcterms:W3CDTF">2009-06-04T20:26:05Z</dcterms:created>
  <dcterms:modified xsi:type="dcterms:W3CDTF">2009-06-04T20:26:48Z</dcterms:modified>
</cp:coreProperties>
</file>