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C26EA"/>
    <a:srgbClr val="FFFF99"/>
    <a:srgbClr val="99FF99"/>
    <a:srgbClr val="B3F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1" autoAdjust="0"/>
    <p:restoredTop sz="94667" autoAdjust="0"/>
  </p:normalViewPr>
  <p:slideViewPr>
    <p:cSldViewPr>
      <p:cViewPr varScale="1">
        <p:scale>
          <a:sx n="141" d="100"/>
          <a:sy n="141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5F24-3BCF-4D39-A1B1-5BCADD3F0A4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0375-FB03-4C41-8F45-F64F73EF4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entrez/query.fcgi?cmd=Retrieve&amp;db=Protein&amp;list_uids=12977&amp;dopt=GenPept&amp;RID=2BXC6USS01R&amp;log$=prottop&amp;blast_rank=1" TargetMode="External"/><Relationship Id="rId3" Type="http://schemas.openxmlformats.org/officeDocument/2006/relationships/hyperlink" Target="http://blast.ncbi.nlm.nih.gov/Blast.cgi%231297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3.bp.blogspot.com/_7m-nNSHCETk/RpxQoJgYMdI/AAAAAAAADKI/w-lViMt4DIs/s400/scarletrunnerbean_7_16_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800"/>
            <a:ext cx="5181600" cy="690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685800"/>
            <a:ext cx="4572000" cy="3124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The Scarlet Runner Bean Genome:</a:t>
            </a:r>
            <a:b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Contig 230613</a:t>
            </a:r>
            <a:endParaRPr lang="en-US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733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 Eden Maloney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C26EA"/>
                </a:solidFill>
                <a:latin typeface="Comic Sans MS" pitchFamily="66" charset="0"/>
              </a:rPr>
              <a:t>CONTIG 230613</a:t>
            </a:r>
            <a:endParaRPr lang="en-US" dirty="0">
              <a:solidFill>
                <a:srgbClr val="0C26EA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Part of Scarlet Runner Bean </a:t>
            </a:r>
            <a:r>
              <a:rPr lang="en-US" sz="2800" i="1" dirty="0" smtClean="0">
                <a:latin typeface="Comic Sans MS" pitchFamily="66" charset="0"/>
              </a:rPr>
              <a:t>(</a:t>
            </a:r>
            <a:r>
              <a:rPr lang="en-US" sz="2800" i="1" dirty="0" err="1" smtClean="0">
                <a:latin typeface="Comic Sans MS" pitchFamily="66" charset="0"/>
              </a:rPr>
              <a:t>Phaseolus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i="1" dirty="0" err="1" smtClean="0">
                <a:latin typeface="Comic Sans MS" pitchFamily="66" charset="0"/>
              </a:rPr>
              <a:t>coccineus</a:t>
            </a:r>
            <a:r>
              <a:rPr lang="en-US" sz="2800" i="1" dirty="0" smtClean="0">
                <a:latin typeface="Comic Sans MS" pitchFamily="66" charset="0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Genome</a:t>
            </a:r>
          </a:p>
          <a:p>
            <a:r>
              <a:rPr lang="en-US" dirty="0" smtClean="0">
                <a:latin typeface="Comic Sans MS" pitchFamily="66" charset="0"/>
              </a:rPr>
              <a:t>18, 403 base pairs </a:t>
            </a:r>
          </a:p>
          <a:p>
            <a:r>
              <a:rPr lang="en-US" dirty="0" smtClean="0">
                <a:latin typeface="Comic Sans MS" pitchFamily="66" charset="0"/>
              </a:rPr>
              <a:t>Two Predicted Genes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Conserved Hypothetical Protein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Known from Soybean: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Gylcine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Max</a:t>
            </a:r>
          </a:p>
          <a:p>
            <a:r>
              <a:rPr lang="en-US" dirty="0" smtClean="0">
                <a:latin typeface="Comic Sans MS" pitchFamily="66" charset="0"/>
              </a:rPr>
              <a:t>2 possibly Repeats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FGENESH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1" y="1219200"/>
          <a:ext cx="8077198" cy="5035295"/>
        </p:xfrm>
        <a:graphic>
          <a:graphicData uri="http://schemas.openxmlformats.org/drawingml/2006/table">
            <a:tbl>
              <a:tblPr/>
              <a:tblGrid>
                <a:gridCol w="999240"/>
                <a:gridCol w="749431"/>
                <a:gridCol w="915971"/>
                <a:gridCol w="624526"/>
                <a:gridCol w="624526"/>
                <a:gridCol w="1383347"/>
                <a:gridCol w="2780157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FGENESH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>
                          <a:latin typeface="Comic Sans MS" pitchFamily="66" charset="0"/>
                          <a:ea typeface="Calibri"/>
                          <a:cs typeface="Times New Roman"/>
                        </a:rPr>
                        <a:t>Length of Genes (bp)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BLASTN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>
                          <a:latin typeface="Comic Sans MS" pitchFamily="66" charset="0"/>
                          <a:ea typeface="Calibri"/>
                          <a:cs typeface="Times New Roman"/>
                        </a:rPr>
                        <a:t>TBLASTN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BLASTP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Gene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396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kern="1800" dirty="0" smtClean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8e-73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6e-27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647 bp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1.1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XP_001096185</a:t>
                      </a:r>
                      <a:endParaRPr lang="en-US" sz="12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PREDICTED: microtubule associated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monoxygenase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calponin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and LIM domain containing 2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isoform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1 [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Macaca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mulatta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Gene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273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6e-53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6e-13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161 bp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5e-15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EEF27784</a:t>
                      </a:r>
                      <a:endParaRPr lang="en-US" sz="12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conserved hypothetical protein [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Ricinus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communis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Gene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273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5e-23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5e-18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742 bp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2e-09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EEF27117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conserved hypothetical protein [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Ricinus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communis</a:t>
                      </a:r>
                      <a:r>
                        <a:rPr lang="en-US" sz="12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Gene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Comic Sans MS" pitchFamily="66" charset="0"/>
                          <a:ea typeface="Calibri"/>
                          <a:cs typeface="Times New Roman"/>
                        </a:rPr>
                        <a:t>630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0.0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2e-102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777 bp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6e-115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CAA33227</a:t>
                      </a:r>
                      <a:endParaRPr lang="en-US" sz="12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  <a:hlinkClick r:id="rId2"/>
                        </a:rPr>
                        <a:t>emb|CAA33227.1|</a:t>
                      </a:r>
                      <a:r>
                        <a:rPr lang="en-US" sz="12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 unnamed protein product [</a:t>
                      </a:r>
                      <a:r>
                        <a:rPr lang="en-US" sz="12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Glycine</a:t>
                      </a:r>
                      <a:r>
                        <a:rPr lang="en-US" sz="12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max]             </a:t>
                      </a:r>
                      <a:r>
                        <a:rPr lang="en-US" sz="1200" u="sng" dirty="0">
                          <a:solidFill>
                            <a:srgbClr val="0000FF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  <a:hlinkClick r:id="rId3"/>
                        </a:rPr>
                        <a:t> 416</a:t>
                      </a:r>
                      <a:r>
                        <a:rPr lang="en-US" sz="12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6e-115</a:t>
                      </a:r>
                      <a:endParaRPr lang="en-US" sz="1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34433" y="38158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Genescan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34433" y="5035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GeneMark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Genescan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600200"/>
          <a:ext cx="8001000" cy="4694993"/>
        </p:xfrm>
        <a:graphic>
          <a:graphicData uri="http://schemas.openxmlformats.org/drawingml/2006/table">
            <a:tbl>
              <a:tblPr/>
              <a:tblGrid>
                <a:gridCol w="1029749"/>
                <a:gridCol w="706403"/>
                <a:gridCol w="957180"/>
                <a:gridCol w="785403"/>
                <a:gridCol w="785403"/>
                <a:gridCol w="1570805"/>
                <a:gridCol w="2166057"/>
              </a:tblGrid>
              <a:tr h="839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GENESCAN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Length of Genes (bp)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BLASTN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>
                          <a:latin typeface="Comic Sans MS" pitchFamily="66" charset="0"/>
                          <a:ea typeface="Calibri"/>
                          <a:cs typeface="Times New Roman"/>
                        </a:rPr>
                        <a:t>TBLASTN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>
                          <a:latin typeface="Comic Sans MS" pitchFamily="66" charset="0"/>
                          <a:ea typeface="Calibri"/>
                          <a:cs typeface="Times New Roman"/>
                        </a:rPr>
                        <a:t>BLASTP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Gene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No significant Results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9.3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EDK39880</a:t>
                      </a: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hypothetical protein PGUG_03978 [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Pichia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guilliermondii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ATCC 6260]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Gene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7e-85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kern="1800" smtClean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5e-58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647 bp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1e-45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XP_002306324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predicted protein [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Populus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trichocarpa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Gene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8e-36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kern="1800" dirty="0" smtClean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5e-23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742 bp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1e-09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EEF27117</a:t>
                      </a: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conserved hypothetical protein [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Ricinus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communis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908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Gene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1e-26 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      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kern="180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0" kern="180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e-08</a:t>
                      </a:r>
                      <a:endParaRPr lang="en-US" sz="1400" b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853 bp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latin typeface="Comic Sans MS" pitchFamily="66" charset="0"/>
                          <a:ea typeface="Calibri"/>
                          <a:cs typeface="Times New Roman"/>
                        </a:rPr>
                        <a:t>1e-08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>
                          <a:solidFill>
                            <a:srgbClr val="0070C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XP_002320937</a:t>
                      </a: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predicted protein [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Populus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800" dirty="0" err="1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trichocarpa</a:t>
                      </a:r>
                      <a:r>
                        <a:rPr lang="en-US" sz="1400" b="1" kern="1800" dirty="0">
                          <a:solidFill>
                            <a:srgbClr val="222222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]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GeneMark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2" y="1295400"/>
          <a:ext cx="8305798" cy="5105400"/>
        </p:xfrm>
        <a:graphic>
          <a:graphicData uri="http://schemas.openxmlformats.org/drawingml/2006/table">
            <a:tbl>
              <a:tblPr/>
              <a:tblGrid>
                <a:gridCol w="1119894"/>
                <a:gridCol w="787054"/>
                <a:gridCol w="848692"/>
                <a:gridCol w="1081015"/>
                <a:gridCol w="1322821"/>
                <a:gridCol w="3146322"/>
              </a:tblGrid>
              <a:tr h="782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latin typeface="Comic Sans MS"/>
                          <a:ea typeface="Calibri"/>
                          <a:cs typeface="Times New Roman"/>
                        </a:rPr>
                        <a:t>GENEMARK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Length of Proteins (aa)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TBLASTN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BLASTP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250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5e-11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417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0.65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AAD28219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cysteine aminopeptidase; PepC [Enterococcus faecium]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2e -14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340bp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44444"/>
                          </a:solidFill>
                          <a:latin typeface="Comic Sans MS"/>
                          <a:ea typeface="Times New Roman"/>
                          <a:cs typeface="Arial"/>
                        </a:rPr>
                        <a:t>0.001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44444"/>
                          </a:solidFill>
                          <a:latin typeface="Comic Sans MS"/>
                          <a:ea typeface="Times New Roman"/>
                          <a:cs typeface="Arial"/>
                        </a:rPr>
                        <a:t>ACB28472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Times New Roman"/>
                          <a:cs typeface="Arial"/>
                        </a:rPr>
                        <a:t>polyprotein [Ananas comosus]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2e-08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473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No Significant Results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305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2e-26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647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YP_001323147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lysyl-tRNA synthetase [Methanococcus vannielii SB]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113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4e-13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161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5e-16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EEF27794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conserved hypothetical protein [Ricinus communis]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197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9e-23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742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2e-06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ABK28031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unknown [Arabidopsis thaliana]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latin typeface="Comic Sans MS"/>
                          <a:ea typeface="Calibri"/>
                          <a:cs typeface="Times New Roman"/>
                        </a:rPr>
                        <a:t>Gene 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160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7e-ll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555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7e-10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XP_002320939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multidrug/pheromone exporter, MDR family, ABC transporter family [Populus trichocarpa]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170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5e-12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661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2e-07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EEF27421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conserved hypothetical protein [Ricinus communis]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latin typeface="Comic Sans MS"/>
                          <a:ea typeface="Calibri"/>
                          <a:cs typeface="Times New Roman"/>
                        </a:rPr>
                        <a:t>231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2e-18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663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YP_001434725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hypothetical protein Igni_0134 [Ignicoccus hospitalis KIN4/I]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Gene 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latin typeface="Comic Sans MS"/>
                          <a:ea typeface="Calibri"/>
                          <a:cs typeface="Times New Roman"/>
                        </a:rPr>
                        <a:t>521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9e-134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872 bp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5e-148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latin typeface="Comic Sans MS"/>
                          <a:ea typeface="Calibri"/>
                          <a:cs typeface="Courier New"/>
                        </a:rPr>
                        <a:t>CAA33227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b="1" kern="1800" dirty="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unnamed protein product [</a:t>
                      </a:r>
                      <a:r>
                        <a:rPr lang="en-US" sz="1100" b="1" kern="1800" dirty="0" err="1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Glycine</a:t>
                      </a:r>
                      <a:r>
                        <a:rPr lang="en-US" sz="1100" b="1" kern="1800" dirty="0">
                          <a:solidFill>
                            <a:srgbClr val="222222"/>
                          </a:solidFill>
                          <a:latin typeface="Comic Sans MS"/>
                          <a:ea typeface="Calibri"/>
                          <a:cs typeface="Arial"/>
                        </a:rPr>
                        <a:t> max]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Diagram of Predicted Genes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32051"/>
            <a:ext cx="8610600" cy="524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609600" y="1752600"/>
            <a:ext cx="4800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1752600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1752600"/>
            <a:ext cx="990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29600" y="1752600"/>
            <a:ext cx="381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9600" y="2895600"/>
            <a:ext cx="2057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2895600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10000" y="2970212"/>
            <a:ext cx="4343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00200" y="4114800"/>
            <a:ext cx="1447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124200" y="4114800"/>
            <a:ext cx="2057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81600" y="4114800"/>
            <a:ext cx="3048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600" y="5257800"/>
            <a:ext cx="464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781800" y="5486400"/>
            <a:ext cx="533400" cy="152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781800" y="5181600"/>
            <a:ext cx="533400" cy="152400"/>
          </a:xfrm>
          <a:prstGeom prst="rect">
            <a:avLst/>
          </a:prstGeom>
          <a:solidFill>
            <a:srgbClr val="0C26EA"/>
          </a:solidFill>
          <a:ln>
            <a:solidFill>
              <a:srgbClr val="0C26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781800" y="5865812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15200" y="5040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Fgenesh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15200" y="5345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Genescan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15200" y="5650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GeneMark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334000" y="2057400"/>
            <a:ext cx="381000" cy="76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09600" y="4419600"/>
            <a:ext cx="22860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81800" y="6096000"/>
            <a:ext cx="533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315200" y="594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Overlapping Predicted Genes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32051"/>
            <a:ext cx="8610600" cy="524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609600" y="1752600"/>
            <a:ext cx="4800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1752600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1752600"/>
            <a:ext cx="990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29600" y="1752600"/>
            <a:ext cx="381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9600" y="2895600"/>
            <a:ext cx="2057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2895600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10000" y="2970212"/>
            <a:ext cx="4343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00200" y="4114800"/>
            <a:ext cx="1447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124200" y="4114800"/>
            <a:ext cx="2057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81600" y="4114800"/>
            <a:ext cx="3048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600" y="5257800"/>
            <a:ext cx="464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467600" y="2514600"/>
            <a:ext cx="914400" cy="990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19600" y="4876800"/>
            <a:ext cx="533400" cy="685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85800" y="4800600"/>
            <a:ext cx="533400" cy="838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81800" y="5474732"/>
            <a:ext cx="533400" cy="152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81800" y="5169932"/>
            <a:ext cx="533400" cy="152400"/>
          </a:xfrm>
          <a:prstGeom prst="rect">
            <a:avLst/>
          </a:prstGeom>
          <a:solidFill>
            <a:srgbClr val="0C26EA"/>
          </a:solidFill>
          <a:ln>
            <a:solidFill>
              <a:srgbClr val="0C26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781800" y="5854144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152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Fgenesh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3152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Genescan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GeneMark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09600" y="4419600"/>
            <a:ext cx="228600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334000" y="2057400"/>
            <a:ext cx="381000" cy="76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81800" y="6096000"/>
            <a:ext cx="533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315200" y="594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REPEATS?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371600"/>
          <a:ext cx="7620000" cy="3097784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2032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Plant Repeat Database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Id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E value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MRSiTETN00200002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gi|13516330|emb|AJ309049.1|MTR309049 Medicago truncatula CACTA type transposable element, clone 70N13, sequence 2-1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194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GRSiTETNOOT00004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gi|170080|nt4-3553 Soybean transposable element tgm1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165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mic Sans MS"/>
                          <a:ea typeface="Calibri"/>
                          <a:cs typeface="Times New Roman"/>
                        </a:rPr>
                        <a:t>MRSiTETN00200003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gi|13516329|emb|AJ309048.1|MTR309048 </a:t>
                      </a:r>
                      <a:r>
                        <a:rPr lang="en-US" sz="1200" dirty="0" err="1">
                          <a:latin typeface="Comic Sans MS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omic Sans MS"/>
                          <a:ea typeface="Calibri"/>
                          <a:cs typeface="Times New Roman"/>
                        </a:rPr>
                        <a:t>truncatula</a:t>
                      </a: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 CACTA type transposable element, clone 75I04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mic Sans MS"/>
                          <a:ea typeface="Calibri"/>
                          <a:cs typeface="Times New Roman"/>
                        </a:rPr>
                        <a:t>163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800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548</Words>
  <Application>Microsoft Office PowerPoint</Application>
  <PresentationFormat>On-screen Show (4:3)</PresentationFormat>
  <Paragraphs>199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Scarlet Runner Bean Genome: Contig 230613</vt:lpstr>
      <vt:lpstr>CONTIG 230613</vt:lpstr>
      <vt:lpstr>FGENESH</vt:lpstr>
      <vt:lpstr>Genescan</vt:lpstr>
      <vt:lpstr>GeneMark</vt:lpstr>
      <vt:lpstr>Diagram of Predicted Genes</vt:lpstr>
      <vt:lpstr>Overlapping Predicted Genes</vt:lpstr>
      <vt:lpstr>REPEATS?</vt:lpstr>
    </vt:vector>
  </TitlesOfParts>
  <Company>Microsoft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Scarlet Runner Bean Genome</dc:title>
  <dc:creator>Eden</dc:creator>
  <cp:lastModifiedBy>Office 2004 Test Drive User</cp:lastModifiedBy>
  <cp:revision>34</cp:revision>
  <dcterms:created xsi:type="dcterms:W3CDTF">2009-06-04T18:41:55Z</dcterms:created>
  <dcterms:modified xsi:type="dcterms:W3CDTF">2009-06-04T18:42:41Z</dcterms:modified>
</cp:coreProperties>
</file>