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6" r:id="rId2"/>
    <p:sldId id="262" r:id="rId3"/>
    <p:sldId id="258" r:id="rId4"/>
    <p:sldId id="263" r:id="rId5"/>
    <p:sldId id="259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6A1A-9AB9-4BF3-B1F7-DB8019EAF72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BB3E-2EE3-465A-BA85-F28AA7CC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6A1A-9AB9-4BF3-B1F7-DB8019EAF72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BB3E-2EE3-465A-BA85-F28AA7CC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6A1A-9AB9-4BF3-B1F7-DB8019EAF72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BB3E-2EE3-465A-BA85-F28AA7CC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6A1A-9AB9-4BF3-B1F7-DB8019EAF72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BB3E-2EE3-465A-BA85-F28AA7CC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6A1A-9AB9-4BF3-B1F7-DB8019EAF72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BB3E-2EE3-465A-BA85-F28AA7CC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6A1A-9AB9-4BF3-B1F7-DB8019EAF72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BB3E-2EE3-465A-BA85-F28AA7CC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6A1A-9AB9-4BF3-B1F7-DB8019EAF72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BB3E-2EE3-465A-BA85-F28AA7CC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6A1A-9AB9-4BF3-B1F7-DB8019EAF72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BB3E-2EE3-465A-BA85-F28AA7CC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6A1A-9AB9-4BF3-B1F7-DB8019EAF72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BB3E-2EE3-465A-BA85-F28AA7CC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6A1A-9AB9-4BF3-B1F7-DB8019EAF72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BB3E-2EE3-465A-BA85-F28AA7CC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6A1A-9AB9-4BF3-B1F7-DB8019EAF72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BB3E-2EE3-465A-BA85-F28AA7CC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6A1A-9AB9-4BF3-B1F7-DB8019EAF725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EBB3E-2EE3-465A-BA85-F28AA7CC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3000" contrast="36000"/>
          </a:blip>
          <a:srcRect/>
          <a:stretch>
            <a:fillRect/>
          </a:stretch>
        </p:blipFill>
        <p:spPr bwMode="auto">
          <a:xfrm>
            <a:off x="1752600" y="0"/>
            <a:ext cx="5638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457200" y="579438"/>
            <a:ext cx="8229600" cy="3154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Scarlet Runner Bean Genome Sequence: Contig232576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582769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By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Elaine Chiu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What is Contig232576?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00B050"/>
                </a:solidFill>
              </a:rPr>
              <a:t>A 15.1KB sequence in the SRB genome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B050"/>
                </a:solidFill>
              </a:rPr>
              <a:t>Found 4 predicted genes that are supported by ESTs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B050"/>
                </a:solidFill>
              </a:rPr>
              <a:t>1 predicted gene from Soybean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B050"/>
                </a:solidFill>
              </a:rPr>
              <a:t>Contains 1 repetitive sequence: TY1/</a:t>
            </a:r>
            <a:r>
              <a:rPr lang="en-US" dirty="0" err="1" smtClean="0">
                <a:solidFill>
                  <a:srgbClr val="00B050"/>
                </a:solidFill>
              </a:rPr>
              <a:t>Copia</a:t>
            </a:r>
            <a:r>
              <a:rPr lang="en-US" dirty="0" smtClean="0">
                <a:solidFill>
                  <a:srgbClr val="00B050"/>
                </a:solidFill>
              </a:rPr>
              <a:t> about 240bp</a:t>
            </a:r>
          </a:p>
          <a:p>
            <a:pPr>
              <a:buFontTx/>
              <a:buChar char="-"/>
            </a:pP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3400" y="2132012"/>
            <a:ext cx="807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8382000" y="21336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-152003" y="3200797"/>
            <a:ext cx="24376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447006" y="2133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018505" y="20955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047206" y="21328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513806" y="2133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582194" y="2133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3391296" y="2857896"/>
            <a:ext cx="175180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647406" y="2133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5142706" y="20955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677694" y="20955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525691" y="2857103"/>
            <a:ext cx="17518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6781006" y="2133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6667897" y="2857897"/>
            <a:ext cx="17518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7925594" y="2133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1637506" y="2475706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57400" y="2971800"/>
            <a:ext cx="369332" cy="609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3041</a:t>
            </a:r>
            <a:endParaRPr lang="en-US" sz="1200" dirty="0"/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1409700" y="27813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133600" y="3429000"/>
            <a:ext cx="369332" cy="685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3373</a:t>
            </a:r>
            <a:endParaRPr lang="en-US" sz="12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286000" y="1751012"/>
            <a:ext cx="76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476500" y="24765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2400300" y="27813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971800" y="2743200"/>
            <a:ext cx="369332" cy="762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4926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3124200" y="2819400"/>
            <a:ext cx="369332" cy="1295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5216</a:t>
            </a:r>
            <a:endParaRPr lang="en-US" sz="12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124200" y="1751012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3124200" y="24384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3429000" y="26670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581400" y="1981200"/>
            <a:ext cx="369332" cy="1524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6047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4278868" y="2438400"/>
            <a:ext cx="369332" cy="1600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7384</a:t>
            </a:r>
            <a:endParaRPr lang="en-US" sz="12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810000" y="1751012"/>
            <a:ext cx="609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5867400" y="25146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5676900" y="28575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336268" y="2133600"/>
            <a:ext cx="369332" cy="1447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11101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6488668" y="2590800"/>
            <a:ext cx="369332" cy="1676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11613</a:t>
            </a:r>
            <a:endParaRPr lang="en-US" sz="1200" dirty="0"/>
          </a:p>
        </p:txBody>
      </p:sp>
      <p:cxnSp>
        <p:nvCxnSpPr>
          <p:cNvPr id="67" name="Straight Arrow Connector 66"/>
          <p:cNvCxnSpPr/>
          <p:nvPr/>
        </p:nvCxnSpPr>
        <p:spPr>
          <a:xfrm rot="10800000">
            <a:off x="6477000" y="1752601"/>
            <a:ext cx="152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2362200" y="4648200"/>
            <a:ext cx="1066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209800" y="43550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FGENESH</a:t>
            </a:r>
            <a:endParaRPr lang="en-US" dirty="0"/>
          </a:p>
        </p:txBody>
      </p:sp>
      <p:cxnSp>
        <p:nvCxnSpPr>
          <p:cNvPr id="72" name="Straight Connector 71"/>
          <p:cNvCxnSpPr/>
          <p:nvPr/>
        </p:nvCxnSpPr>
        <p:spPr>
          <a:xfrm rot="5400000">
            <a:off x="38100" y="24765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-228600" y="2819400"/>
            <a:ext cx="1828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81000" y="1905000"/>
            <a:ext cx="369332" cy="1371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65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545068" y="3657600"/>
            <a:ext cx="369332" cy="381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120</a:t>
            </a:r>
            <a:endParaRPr lang="en-US" sz="1200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533400" y="1524000"/>
            <a:ext cx="1524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571500" y="24765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800100" y="2781300"/>
            <a:ext cx="175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990600" y="2514600"/>
            <a:ext cx="369332" cy="914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1304</a:t>
            </a:r>
            <a:endParaRPr lang="en-US" sz="1200" dirty="0"/>
          </a:p>
        </p:txBody>
      </p:sp>
      <p:sp>
        <p:nvSpPr>
          <p:cNvPr id="85" name="TextBox 84"/>
          <p:cNvSpPr txBox="1"/>
          <p:nvPr/>
        </p:nvSpPr>
        <p:spPr>
          <a:xfrm>
            <a:off x="1447800" y="3048000"/>
            <a:ext cx="369332" cy="990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2031</a:t>
            </a:r>
            <a:endParaRPr lang="en-US" sz="1200" dirty="0"/>
          </a:p>
        </p:txBody>
      </p:sp>
      <p:cxnSp>
        <p:nvCxnSpPr>
          <p:cNvPr id="87" name="Straight Arrow Connector 86"/>
          <p:cNvCxnSpPr/>
          <p:nvPr/>
        </p:nvCxnSpPr>
        <p:spPr>
          <a:xfrm rot="10800000" flipV="1">
            <a:off x="1143000" y="1524000"/>
            <a:ext cx="5334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2781300" y="24765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7162800" y="25146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276600" y="2590800"/>
            <a:ext cx="369332" cy="914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5381</a:t>
            </a:r>
            <a:endParaRPr lang="en-US" sz="1200" dirty="0"/>
          </a:p>
        </p:txBody>
      </p:sp>
      <p:sp>
        <p:nvSpPr>
          <p:cNvPr id="95" name="TextBox 94"/>
          <p:cNvSpPr txBox="1"/>
          <p:nvPr/>
        </p:nvSpPr>
        <p:spPr>
          <a:xfrm>
            <a:off x="7631668" y="2667000"/>
            <a:ext cx="369332" cy="9027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13451</a:t>
            </a:r>
            <a:endParaRPr lang="en-US" sz="1200" dirty="0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3429000" y="1524000"/>
            <a:ext cx="43434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7200900" y="28575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8012668" y="3352800"/>
            <a:ext cx="369332" cy="914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14138</a:t>
            </a:r>
            <a:endParaRPr lang="en-US" sz="1200" dirty="0"/>
          </a:p>
        </p:txBody>
      </p:sp>
      <p:cxnSp>
        <p:nvCxnSpPr>
          <p:cNvPr id="102" name="Straight Connector 101"/>
          <p:cNvCxnSpPr/>
          <p:nvPr/>
        </p:nvCxnSpPr>
        <p:spPr>
          <a:xfrm rot="5400000">
            <a:off x="7810500" y="25527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8153400" y="2743200"/>
            <a:ext cx="369332" cy="8265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14575</a:t>
            </a:r>
            <a:endParaRPr lang="en-US" sz="1200" dirty="0"/>
          </a:p>
        </p:txBody>
      </p:sp>
      <p:cxnSp>
        <p:nvCxnSpPr>
          <p:cNvPr id="105" name="Straight Arrow Connector 104"/>
          <p:cNvCxnSpPr/>
          <p:nvPr/>
        </p:nvCxnSpPr>
        <p:spPr>
          <a:xfrm rot="10800000">
            <a:off x="8153400" y="1524000"/>
            <a:ext cx="2286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2362200" y="5029200"/>
            <a:ext cx="10668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209800" y="47244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GENSCAN</a:t>
            </a:r>
            <a:endParaRPr lang="en-US" dirty="0"/>
          </a:p>
        </p:txBody>
      </p:sp>
      <p:cxnSp>
        <p:nvCxnSpPr>
          <p:cNvPr id="110" name="Straight Connector 109"/>
          <p:cNvCxnSpPr/>
          <p:nvPr/>
        </p:nvCxnSpPr>
        <p:spPr>
          <a:xfrm rot="10800000">
            <a:off x="381000" y="21336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>
            <a:off x="-381794" y="2819400"/>
            <a:ext cx="18295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304800" y="3048000"/>
            <a:ext cx="369332" cy="914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29</a:t>
            </a:r>
            <a:endParaRPr lang="en-US" sz="1200" dirty="0"/>
          </a:p>
        </p:txBody>
      </p:sp>
      <p:cxnSp>
        <p:nvCxnSpPr>
          <p:cNvPr id="116" name="Straight Connector 115"/>
          <p:cNvCxnSpPr/>
          <p:nvPr/>
        </p:nvCxnSpPr>
        <p:spPr>
          <a:xfrm rot="5400000">
            <a:off x="76994" y="2819400"/>
            <a:ext cx="1828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762000" y="3352800"/>
            <a:ext cx="369332" cy="762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1028</a:t>
            </a:r>
            <a:endParaRPr lang="en-US" sz="1200" dirty="0"/>
          </a:p>
        </p:txBody>
      </p:sp>
      <p:cxnSp>
        <p:nvCxnSpPr>
          <p:cNvPr id="119" name="Straight Arrow Connector 118"/>
          <p:cNvCxnSpPr/>
          <p:nvPr/>
        </p:nvCxnSpPr>
        <p:spPr>
          <a:xfrm rot="10800000">
            <a:off x="457200" y="1295400"/>
            <a:ext cx="5334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914400" y="4191000"/>
            <a:ext cx="369332" cy="609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1105</a:t>
            </a:r>
            <a:endParaRPr lang="en-US" sz="1200" dirty="0"/>
          </a:p>
        </p:txBody>
      </p:sp>
      <p:cxnSp>
        <p:nvCxnSpPr>
          <p:cNvPr id="125" name="Straight Connector 124"/>
          <p:cNvCxnSpPr/>
          <p:nvPr/>
        </p:nvCxnSpPr>
        <p:spPr>
          <a:xfrm rot="5400000">
            <a:off x="495300" y="3162300"/>
            <a:ext cx="251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1524000" y="4191000"/>
            <a:ext cx="369332" cy="609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2064</a:t>
            </a:r>
            <a:endParaRPr lang="en-US" sz="1200" dirty="0"/>
          </a:p>
        </p:txBody>
      </p:sp>
      <p:cxnSp>
        <p:nvCxnSpPr>
          <p:cNvPr id="130" name="Straight Arrow Connector 129"/>
          <p:cNvCxnSpPr/>
          <p:nvPr/>
        </p:nvCxnSpPr>
        <p:spPr>
          <a:xfrm rot="10800000">
            <a:off x="1143000" y="1295400"/>
            <a:ext cx="6096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5400000">
            <a:off x="1258094" y="2476500"/>
            <a:ext cx="1142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1676400" y="2743200"/>
            <a:ext cx="369332" cy="6741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2473</a:t>
            </a:r>
            <a:endParaRPr lang="en-US" sz="1200" dirty="0"/>
          </a:p>
        </p:txBody>
      </p:sp>
      <p:cxnSp>
        <p:nvCxnSpPr>
          <p:cNvPr id="139" name="Straight Connector 138"/>
          <p:cNvCxnSpPr>
            <a:endCxn id="46" idx="1"/>
          </p:cNvCxnSpPr>
          <p:nvPr/>
        </p:nvCxnSpPr>
        <p:spPr>
          <a:xfrm rot="5400000">
            <a:off x="1200150" y="2838450"/>
            <a:ext cx="18669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1981200" y="3505200"/>
            <a:ext cx="369332" cy="685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2937</a:t>
            </a:r>
            <a:endParaRPr lang="en-US" sz="1200" dirty="0"/>
          </a:p>
        </p:txBody>
      </p:sp>
      <p:cxnSp>
        <p:nvCxnSpPr>
          <p:cNvPr id="142" name="Straight Arrow Connector 141"/>
          <p:cNvCxnSpPr/>
          <p:nvPr/>
        </p:nvCxnSpPr>
        <p:spPr>
          <a:xfrm rot="10800000">
            <a:off x="1828800" y="1295400"/>
            <a:ext cx="3048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2286000" y="1295400"/>
            <a:ext cx="762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5400000">
            <a:off x="2628900" y="27813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3440668" y="3505200"/>
            <a:ext cx="369332" cy="609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5752</a:t>
            </a:r>
            <a:endParaRPr lang="en-US" sz="1200" dirty="0"/>
          </a:p>
        </p:txBody>
      </p:sp>
      <p:cxnSp>
        <p:nvCxnSpPr>
          <p:cNvPr id="150" name="Straight Arrow Connector 149"/>
          <p:cNvCxnSpPr/>
          <p:nvPr/>
        </p:nvCxnSpPr>
        <p:spPr>
          <a:xfrm>
            <a:off x="3124200" y="1295400"/>
            <a:ext cx="4572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rot="5400000">
            <a:off x="2971800" y="2819400"/>
            <a:ext cx="1828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3733800" y="3288268"/>
            <a:ext cx="369332" cy="8265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6062</a:t>
            </a:r>
            <a:endParaRPr lang="en-US" sz="1200" dirty="0"/>
          </a:p>
        </p:txBody>
      </p:sp>
      <p:cxnSp>
        <p:nvCxnSpPr>
          <p:cNvPr id="155" name="Straight Connector 154"/>
          <p:cNvCxnSpPr/>
          <p:nvPr/>
        </p:nvCxnSpPr>
        <p:spPr>
          <a:xfrm rot="5400000">
            <a:off x="3505200" y="25908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3962400" y="3048000"/>
            <a:ext cx="369332" cy="609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6868</a:t>
            </a:r>
            <a:endParaRPr lang="en-US" sz="1200" dirty="0"/>
          </a:p>
        </p:txBody>
      </p:sp>
      <p:cxnSp>
        <p:nvCxnSpPr>
          <p:cNvPr id="158" name="Straight Arrow Connector 157"/>
          <p:cNvCxnSpPr/>
          <p:nvPr/>
        </p:nvCxnSpPr>
        <p:spPr>
          <a:xfrm>
            <a:off x="3886200" y="1295400"/>
            <a:ext cx="3048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4126468" y="3352800"/>
            <a:ext cx="369332" cy="838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6994</a:t>
            </a:r>
            <a:endParaRPr lang="en-US" sz="1200" dirty="0"/>
          </a:p>
        </p:txBody>
      </p:sp>
      <p:cxnSp>
        <p:nvCxnSpPr>
          <p:cNvPr id="164" name="Straight Connector 163"/>
          <p:cNvCxnSpPr/>
          <p:nvPr/>
        </p:nvCxnSpPr>
        <p:spPr>
          <a:xfrm rot="5400000">
            <a:off x="4801394" y="26670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5334000" y="3200400"/>
            <a:ext cx="369332" cy="685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9549</a:t>
            </a:r>
            <a:endParaRPr lang="en-US" sz="1200" dirty="0"/>
          </a:p>
        </p:txBody>
      </p:sp>
      <p:cxnSp>
        <p:nvCxnSpPr>
          <p:cNvPr id="167" name="Straight Arrow Connector 166"/>
          <p:cNvCxnSpPr/>
          <p:nvPr/>
        </p:nvCxnSpPr>
        <p:spPr>
          <a:xfrm>
            <a:off x="4267200" y="1295400"/>
            <a:ext cx="12954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rot="5400000">
            <a:off x="4533900" y="3009900"/>
            <a:ext cx="220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5498068" y="3657600"/>
            <a:ext cx="369332" cy="838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9617</a:t>
            </a:r>
            <a:endParaRPr lang="en-US" sz="1200" dirty="0"/>
          </a:p>
        </p:txBody>
      </p:sp>
      <p:cxnSp>
        <p:nvCxnSpPr>
          <p:cNvPr id="178" name="Straight Connector 177"/>
          <p:cNvCxnSpPr/>
          <p:nvPr/>
        </p:nvCxnSpPr>
        <p:spPr>
          <a:xfrm rot="5400000">
            <a:off x="5372100" y="28575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6096000" y="3593068"/>
            <a:ext cx="369332" cy="5979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9976</a:t>
            </a:r>
            <a:endParaRPr lang="en-US" sz="1200" dirty="0"/>
          </a:p>
        </p:txBody>
      </p:sp>
      <p:cxnSp>
        <p:nvCxnSpPr>
          <p:cNvPr id="181" name="Straight Arrow Connector 180"/>
          <p:cNvCxnSpPr/>
          <p:nvPr/>
        </p:nvCxnSpPr>
        <p:spPr>
          <a:xfrm rot="10800000">
            <a:off x="5638800" y="1295400"/>
            <a:ext cx="6858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6260068" y="3505200"/>
            <a:ext cx="369332" cy="685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10959</a:t>
            </a:r>
            <a:endParaRPr lang="en-US" sz="1200" dirty="0"/>
          </a:p>
        </p:txBody>
      </p:sp>
      <p:cxnSp>
        <p:nvCxnSpPr>
          <p:cNvPr id="187" name="Straight Arrow Connector 186"/>
          <p:cNvCxnSpPr/>
          <p:nvPr/>
        </p:nvCxnSpPr>
        <p:spPr>
          <a:xfrm rot="10800000">
            <a:off x="6477000" y="1295400"/>
            <a:ext cx="1524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rot="5400000">
            <a:off x="6096794" y="2514600"/>
            <a:ext cx="12184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Box 190"/>
          <p:cNvSpPr txBox="1"/>
          <p:nvPr/>
        </p:nvSpPr>
        <p:spPr>
          <a:xfrm>
            <a:off x="6553200" y="2971800"/>
            <a:ext cx="369332" cy="609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11760</a:t>
            </a:r>
            <a:endParaRPr lang="en-US" sz="1200" dirty="0"/>
          </a:p>
        </p:txBody>
      </p:sp>
      <p:sp>
        <p:nvSpPr>
          <p:cNvPr id="194" name="TextBox 193"/>
          <p:cNvSpPr txBox="1"/>
          <p:nvPr/>
        </p:nvSpPr>
        <p:spPr>
          <a:xfrm>
            <a:off x="7315200" y="3581400"/>
            <a:ext cx="369332" cy="609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13005</a:t>
            </a:r>
            <a:endParaRPr lang="en-US" sz="1200" dirty="0"/>
          </a:p>
        </p:txBody>
      </p:sp>
      <p:cxnSp>
        <p:nvCxnSpPr>
          <p:cNvPr id="196" name="Straight Arrow Connector 195"/>
          <p:cNvCxnSpPr/>
          <p:nvPr/>
        </p:nvCxnSpPr>
        <p:spPr>
          <a:xfrm rot="10800000">
            <a:off x="6705600" y="1295400"/>
            <a:ext cx="8382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5400000">
            <a:off x="6515100" y="3086100"/>
            <a:ext cx="220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7467600" y="3962400"/>
            <a:ext cx="369332" cy="685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13192</a:t>
            </a:r>
            <a:endParaRPr lang="en-US" sz="1200" dirty="0"/>
          </a:p>
        </p:txBody>
      </p:sp>
      <p:cxnSp>
        <p:nvCxnSpPr>
          <p:cNvPr id="201" name="Straight Connector 200"/>
          <p:cNvCxnSpPr/>
          <p:nvPr/>
        </p:nvCxnSpPr>
        <p:spPr>
          <a:xfrm rot="5400000">
            <a:off x="7467600" y="29718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8317468" y="3810000"/>
            <a:ext cx="369332" cy="609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14697</a:t>
            </a:r>
            <a:endParaRPr lang="en-US" sz="1200" dirty="0"/>
          </a:p>
        </p:txBody>
      </p:sp>
      <p:cxnSp>
        <p:nvCxnSpPr>
          <p:cNvPr id="204" name="Straight Arrow Connector 203"/>
          <p:cNvCxnSpPr/>
          <p:nvPr/>
        </p:nvCxnSpPr>
        <p:spPr>
          <a:xfrm>
            <a:off x="7620000" y="1295400"/>
            <a:ext cx="8382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>
            <a:off x="3657600" y="1066800"/>
            <a:ext cx="914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4724400" y="1066800"/>
            <a:ext cx="6096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8" name="Straight Arrow Connector 207"/>
          <p:cNvCxnSpPr/>
          <p:nvPr/>
        </p:nvCxnSpPr>
        <p:spPr>
          <a:xfrm>
            <a:off x="2438400" y="5408612"/>
            <a:ext cx="10668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>
            <a:off x="2209800" y="5105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GENEMARK</a:t>
            </a:r>
            <a:endParaRPr lang="en-US" dirty="0"/>
          </a:p>
        </p:txBody>
      </p:sp>
      <p:sp>
        <p:nvSpPr>
          <p:cNvPr id="210" name="Rectangle 209"/>
          <p:cNvSpPr/>
          <p:nvPr/>
        </p:nvSpPr>
        <p:spPr>
          <a:xfrm>
            <a:off x="2362200" y="57912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TextBox 210"/>
          <p:cNvSpPr txBox="1"/>
          <p:nvPr/>
        </p:nvSpPr>
        <p:spPr>
          <a:xfrm>
            <a:off x="2209800" y="549806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BLASTn</a:t>
            </a:r>
            <a:r>
              <a:rPr lang="en-US" dirty="0" smtClean="0"/>
              <a:t>  entire  scaffold</a:t>
            </a:r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>
            <a:off x="3124200" y="1066800"/>
            <a:ext cx="3048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Connector 119"/>
          <p:cNvCxnSpPr/>
          <p:nvPr/>
        </p:nvCxnSpPr>
        <p:spPr>
          <a:xfrm rot="5400000">
            <a:off x="228600" y="2133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228600" y="22098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22" name="TextBox 121"/>
          <p:cNvSpPr txBox="1"/>
          <p:nvPr/>
        </p:nvSpPr>
        <p:spPr>
          <a:xfrm>
            <a:off x="8458200" y="2362200"/>
            <a:ext cx="369332" cy="52995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smtClean="0"/>
              <a:t>15.1KB</a:t>
            </a:r>
            <a:endParaRPr lang="en-US" sz="1200" dirty="0"/>
          </a:p>
        </p:txBody>
      </p:sp>
      <p:sp>
        <p:nvSpPr>
          <p:cNvPr id="124" name="TextBox 123"/>
          <p:cNvSpPr txBox="1"/>
          <p:nvPr/>
        </p:nvSpPr>
        <p:spPr>
          <a:xfrm>
            <a:off x="609600" y="1094601"/>
            <a:ext cx="807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7030A0"/>
                </a:solidFill>
              </a:rPr>
              <a:t>1                    2    3       4                  5             6              7                         8            9       10                    11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57200" y="1323201"/>
            <a:ext cx="815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1                 2                                                                        3                                                                          4                   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09800" y="1475601"/>
            <a:ext cx="586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1                  2                 3                                                    4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124200" y="8382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2060"/>
                </a:solidFill>
              </a:rPr>
              <a:t>1                     2                           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132" name="Flowchart: Data 131"/>
          <p:cNvSpPr/>
          <p:nvPr/>
        </p:nvSpPr>
        <p:spPr>
          <a:xfrm>
            <a:off x="914400" y="1828800"/>
            <a:ext cx="304800" cy="45719"/>
          </a:xfrm>
          <a:prstGeom prst="flowChartInputOutp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lowchart: Data 132"/>
          <p:cNvSpPr/>
          <p:nvPr/>
        </p:nvSpPr>
        <p:spPr>
          <a:xfrm>
            <a:off x="2286000" y="6324600"/>
            <a:ext cx="1371600" cy="76200"/>
          </a:xfrm>
          <a:prstGeom prst="flowChartInputOutp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/>
          <p:cNvSpPr txBox="1"/>
          <p:nvPr/>
        </p:nvSpPr>
        <p:spPr>
          <a:xfrm>
            <a:off x="2209800" y="5955268"/>
            <a:ext cx="3642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Repeated sequence (n966-1306)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76200" y="0"/>
            <a:ext cx="90161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How many predicted sequences are there and where are they located?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902356" y="8382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2060"/>
                </a:solidFill>
              </a:rPr>
              <a:t>3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3124200" y="838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3810000" y="838200"/>
            <a:ext cx="6858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6477000" y="1143000"/>
            <a:ext cx="304800" cy="762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4724400" y="914400"/>
            <a:ext cx="5334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How do we determine if the predicted genes are likely to be real?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9273" y="914400"/>
            <a:ext cx="5876727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ft Brace 5"/>
          <p:cNvSpPr/>
          <p:nvPr/>
        </p:nvSpPr>
        <p:spPr>
          <a:xfrm>
            <a:off x="1752600" y="2590800"/>
            <a:ext cx="152400" cy="1676400"/>
          </a:xfrm>
          <a:prstGeom prst="leftBrac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67135" y="3166375"/>
            <a:ext cx="461665" cy="49122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ESTs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1219200"/>
            <a:ext cx="75162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000" dirty="0" smtClean="0">
                <a:solidFill>
                  <a:srgbClr val="002060"/>
                </a:solidFill>
              </a:rPr>
              <a:t>A predicted gene is 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likely to be a real 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gene if there are many 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ESTs supporting it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en-US" sz="2000" dirty="0" smtClean="0">
                <a:solidFill>
                  <a:srgbClr val="002060"/>
                </a:solidFill>
              </a:rPr>
              <a:t>If the E-value is very 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Low, not likely to match 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by chance (significance 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cut-off is E-10)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594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572000"/>
            <a:ext cx="5941219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>
          <a:xfrm>
            <a:off x="4724400" y="5029200"/>
            <a:ext cx="304800" cy="762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2" idx="3"/>
          </p:cNvCxnSpPr>
          <p:nvPr/>
        </p:nvCxnSpPr>
        <p:spPr>
          <a:xfrm flipV="1">
            <a:off x="5029200" y="4876800"/>
            <a:ext cx="1828800" cy="1905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81800" y="4648200"/>
            <a:ext cx="2000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E-value of 4e-113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199" y="0"/>
          <a:ext cx="8915399" cy="3505200"/>
        </p:xfrm>
        <a:graphic>
          <a:graphicData uri="http://schemas.openxmlformats.org/drawingml/2006/table">
            <a:tbl>
              <a:tblPr/>
              <a:tblGrid>
                <a:gridCol w="1219201"/>
                <a:gridCol w="914400"/>
                <a:gridCol w="914400"/>
                <a:gridCol w="990600"/>
                <a:gridCol w="4876798"/>
              </a:tblGrid>
              <a:tr h="3029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FGENESH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BLASTn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BLASTp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tBLASTn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9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Gene 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Not significant (NS)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Gene 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2e-44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e-5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454PCS0275207 Scarlet Runner Bean globular stage suspensor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5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Gene 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4e-113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5e-27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e-30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ALF-R-11_2007-07-21/ALF(R)-11_N09_018_1 Alfalfa (</a:t>
                      </a:r>
                      <a:r>
                        <a:rPr lang="en-US" sz="2000" dirty="0" err="1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Medicago</a:t>
                      </a:r>
                      <a:r>
                        <a:rPr lang="en-US" sz="20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 sativa) </a:t>
                      </a:r>
                      <a:r>
                        <a:rPr lang="en-US" sz="2000" dirty="0" err="1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Trichome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S13dNF77C04GS034_465502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Germiniating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Seed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Medicago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truncatula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Gene 4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3e-65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1.7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e-15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VBL1_32_G04_E001.g1</a:t>
                      </a:r>
                      <a:r>
                        <a:rPr lang="en-US" sz="2000" baseline="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Cotyledon </a:t>
                      </a:r>
                      <a:r>
                        <a:rPr lang="en-US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and young leaves of peanut </a:t>
                      </a:r>
                      <a:r>
                        <a:rPr lang="en-US" sz="2000" dirty="0" err="1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Arachis</a:t>
                      </a:r>
                      <a:r>
                        <a:rPr lang="en-US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hypogaea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" y="3505200"/>
          <a:ext cx="8839199" cy="3154680"/>
        </p:xfrm>
        <a:graphic>
          <a:graphicData uri="http://schemas.openxmlformats.org/drawingml/2006/table">
            <a:tbl>
              <a:tblPr/>
              <a:tblGrid>
                <a:gridCol w="1143000"/>
                <a:gridCol w="914400"/>
                <a:gridCol w="914400"/>
                <a:gridCol w="990600"/>
                <a:gridCol w="4876799"/>
              </a:tblGrid>
              <a:tr h="294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GENSCAN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BLASTn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BLASTp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tBLASTn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Gene 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3e-14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CT986291 Eucalyptus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gunnii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Gene 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4e-6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0.57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NS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Gene 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e-75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4e-24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6e-25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KN0AAQ7YB22RM1 IVIA1 Citrus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clementina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ALF-R-11_2007-07-21/ALF(R)- 11_N09_018_1 Alfalfa (</a:t>
                      </a:r>
                      <a:r>
                        <a:rPr lang="en-US" sz="2000" dirty="0" err="1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Medicago</a:t>
                      </a:r>
                      <a:r>
                        <a:rPr lang="en-US" sz="20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 sativa)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S13dNF77C04GS034_465502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Germiniating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Seed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Medicago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truncatula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Gene 4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NS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76200"/>
          <a:ext cx="8839200" cy="6765798"/>
        </p:xfrm>
        <a:graphic>
          <a:graphicData uri="http://schemas.openxmlformats.org/drawingml/2006/table">
            <a:tbl>
              <a:tblPr/>
              <a:tblGrid>
                <a:gridCol w="1295401"/>
                <a:gridCol w="838200"/>
                <a:gridCol w="838200"/>
                <a:gridCol w="914400"/>
                <a:gridCol w="4952999"/>
              </a:tblGrid>
              <a:tr h="3192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GENEMARK</a:t>
                      </a:r>
                      <a:endParaRPr lang="en-US" sz="18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BLASTn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BLASTp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tBLASTn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Gene 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5e-8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NS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21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Gene 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e-26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2e-25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ATP synthase CF1 beta subunit [Populus trichocarpa]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VVB168G01_412143 An EST database for abiotic stressed leaves of Vitis vinifera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Gene 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Gene 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n/a 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NS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Gene 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0.46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5e-30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IC0AA39AB01RM2 CitNFL Citrus clementina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CT983857 Eucalyptus gunni 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Gene 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6e-26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4e-34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S13dNF77C04GS034_465502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Germiniating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Seed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Medicago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truncatula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Gene 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0.67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4e-23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454GmaGlobSeed305299 Soybean Seeds Containing Globular Stage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Gene 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NS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3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Gene 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2e-12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VBL1_32_G04_E001.g1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Cotyledon and young leaves of peanut Arachis hypogaea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Gene 10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0.85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e-20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MOOE277TF MOO Vigna unguiculata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Gene 11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0.065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NS</a:t>
                      </a: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1000"/>
            <a:ext cx="74676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B050"/>
                </a:solidFill>
              </a:rPr>
              <a:t>Thank You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Sorry Daisy, Kristin and </a:t>
            </a:r>
            <a:r>
              <a:rPr lang="en-US" sz="2000" dirty="0" err="1" smtClean="0"/>
              <a:t>Anhthu</a:t>
            </a:r>
            <a:r>
              <a:rPr lang="en-US" sz="2000" dirty="0" smtClean="0"/>
              <a:t> for spamming you.  </a:t>
            </a:r>
            <a:endParaRPr lang="en-US" sz="2000" dirty="0"/>
          </a:p>
        </p:txBody>
      </p:sp>
      <p:pic>
        <p:nvPicPr>
          <p:cNvPr id="54274" name="Picture 2" descr="C:\Users\Elaine Chiu\Desktop\img_26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5003800" cy="375285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3581400" y="1295400"/>
            <a:ext cx="9144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419600" y="1600200"/>
            <a:ext cx="16002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43600" y="1371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LOL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5528" y="1752600"/>
            <a:ext cx="39132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Thanks Brandon, Min, Chen, </a:t>
            </a:r>
            <a:r>
              <a:rPr lang="en-US" dirty="0" err="1" smtClean="0">
                <a:solidFill>
                  <a:srgbClr val="002060"/>
                </a:solidFill>
              </a:rPr>
              <a:t>Tomo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Kelli for behind the scenes help.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So many photos to upload.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2667000"/>
            <a:ext cx="32060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Thanks Ingrid for Monday night 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dinners to everyone was always 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late for.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0200" y="3505200"/>
            <a:ext cx="38507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Thanks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Anhthu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for making funny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jokes and for lunch. And teaching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 about Alaska.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0200" y="4334470"/>
            <a:ext cx="36711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Thanks Daisy and Kristin for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Always being in the lab when we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need you.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5486400"/>
            <a:ext cx="93583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Thanks Dr. Goldberg for making this lab possible. I never imagined I could do something like this in my freshman year (and enjoy it).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c70al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508</Words>
  <Application>Microsoft Office PowerPoint</Application>
  <PresentationFormat>On-screen Show (4:3)</PresentationFormat>
  <Paragraphs>212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What is Contig232576?</vt:lpstr>
      <vt:lpstr>Slide 3</vt:lpstr>
      <vt:lpstr>How do we determine if the predicted genes are likely to be real?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Scarlet Runner Bean Genome Sequence: Contig232576</dc:title>
  <dc:creator>Elaine Chiu</dc:creator>
  <cp:lastModifiedBy>Elaine Chiu</cp:lastModifiedBy>
  <cp:revision>44</cp:revision>
  <dcterms:created xsi:type="dcterms:W3CDTF">2009-06-03T10:30:21Z</dcterms:created>
  <dcterms:modified xsi:type="dcterms:W3CDTF">2009-06-04T18:26:46Z</dcterms:modified>
</cp:coreProperties>
</file>