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wmf" ContentType="image/x-wmf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9" r:id="rId2"/>
    <p:sldId id="260" r:id="rId3"/>
    <p:sldId id="271" r:id="rId4"/>
    <p:sldId id="280" r:id="rId5"/>
    <p:sldId id="282" r:id="rId6"/>
    <p:sldId id="273" r:id="rId7"/>
    <p:sldId id="286" r:id="rId8"/>
    <p:sldId id="263" r:id="rId9"/>
    <p:sldId id="284" r:id="rId10"/>
    <p:sldId id="274" r:id="rId11"/>
    <p:sldId id="285" r:id="rId12"/>
    <p:sldId id="266" r:id="rId13"/>
    <p:sldId id="278" r:id="rId14"/>
    <p:sldId id="267" r:id="rId15"/>
    <p:sldId id="276" r:id="rId16"/>
    <p:sldId id="270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FF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99" autoAdjust="0"/>
    <p:restoredTop sz="94718" autoAdjust="0"/>
  </p:normalViewPr>
  <p:slideViewPr>
    <p:cSldViewPr>
      <p:cViewPr varScale="1">
        <p:scale>
          <a:sx n="93" d="100"/>
          <a:sy n="93" d="100"/>
        </p:scale>
        <p:origin x="-5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7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esProps" Target="presProps.xml"/><Relationship Id="rId4" Type="http://schemas.openxmlformats.org/officeDocument/2006/relationships/slide" Target="slides/slide3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7B3D-3714-4A82-B6EF-282A5C02B667}" type="datetimeFigureOut">
              <a:rPr lang="en-US" smtClean="0"/>
              <a:pPr/>
              <a:t>6/4/09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DE16-D683-4B59-B682-ACA3D484A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7B3D-3714-4A82-B6EF-282A5C02B667}" type="datetimeFigureOut">
              <a:rPr lang="en-US" smtClean="0"/>
              <a:pPr/>
              <a:t>6/4/09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DE16-D683-4B59-B682-ACA3D484A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7B3D-3714-4A82-B6EF-282A5C02B667}" type="datetimeFigureOut">
              <a:rPr lang="en-US" smtClean="0"/>
              <a:pPr/>
              <a:t>6/4/09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DE16-D683-4B59-B682-ACA3D484A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EA2CD1-1EAC-49BE-ADBA-F75AADD52DB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7B3D-3714-4A82-B6EF-282A5C02B667}" type="datetimeFigureOut">
              <a:rPr lang="en-US" smtClean="0"/>
              <a:pPr/>
              <a:t>6/4/09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DE16-D683-4B59-B682-ACA3D484A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7B3D-3714-4A82-B6EF-282A5C02B667}" type="datetimeFigureOut">
              <a:rPr lang="en-US" smtClean="0"/>
              <a:pPr/>
              <a:t>6/4/09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DE16-D683-4B59-B682-ACA3D484A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7B3D-3714-4A82-B6EF-282A5C02B667}" type="datetimeFigureOut">
              <a:rPr lang="en-US" smtClean="0"/>
              <a:pPr/>
              <a:t>6/4/09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DE16-D683-4B59-B682-ACA3D484A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7B3D-3714-4A82-B6EF-282A5C02B667}" type="datetimeFigureOut">
              <a:rPr lang="en-US" smtClean="0"/>
              <a:pPr/>
              <a:t>6/4/09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DE16-D683-4B59-B682-ACA3D484A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7B3D-3714-4A82-B6EF-282A5C02B667}" type="datetimeFigureOut">
              <a:rPr lang="en-US" smtClean="0"/>
              <a:pPr/>
              <a:t>6/4/09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DE16-D683-4B59-B682-ACA3D484A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7B3D-3714-4A82-B6EF-282A5C02B667}" type="datetimeFigureOut">
              <a:rPr lang="en-US" smtClean="0"/>
              <a:pPr/>
              <a:t>6/4/09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DE16-D683-4B59-B682-ACA3D484A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7B3D-3714-4A82-B6EF-282A5C02B667}" type="datetimeFigureOut">
              <a:rPr lang="en-US" smtClean="0"/>
              <a:pPr/>
              <a:t>6/4/09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DE16-D683-4B59-B682-ACA3D484A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7B3D-3714-4A82-B6EF-282A5C02B667}" type="datetimeFigureOut">
              <a:rPr lang="en-US" smtClean="0"/>
              <a:pPr/>
              <a:t>6/4/09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DE16-D683-4B59-B682-ACA3D484A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07B3D-3714-4A82-B6EF-282A5C02B667}" type="datetimeFigureOut">
              <a:rPr lang="en-US" smtClean="0"/>
              <a:pPr/>
              <a:t>6/4/09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1DE16-D683-4B59-B682-ACA3D484A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534400" cy="2163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What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Are the Methods and Approaches Used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Study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Knock-Out Mutations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?</a:t>
            </a:r>
            <a:b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Elaine Chiu</a:t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Nancy Phang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48768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6666FF"/>
                </a:solidFill>
                <a:latin typeface="Comic Sans MS" pitchFamily="66" charset="0"/>
              </a:rPr>
              <a:t>June 4, 2009</a:t>
            </a:r>
            <a:endParaRPr lang="en-US" sz="2800" dirty="0">
              <a:solidFill>
                <a:srgbClr val="66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How Do We Determine Whether the    T-DNA Insert is in the Correct Location and Orientation?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400" u="sng" dirty="0" smtClean="0">
                <a:solidFill>
                  <a:srgbClr val="FF0000"/>
                </a:solidFill>
                <a:latin typeface="Comic Sans MS" pitchFamily="66" charset="0"/>
              </a:rPr>
              <a:t>If no homozygous T-DNA plants:</a:t>
            </a:r>
            <a:endParaRPr lang="en-US" sz="2400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. Excise band from gel</a:t>
            </a:r>
            <a:endParaRPr lang="en-US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	2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. Purify the band</a:t>
            </a:r>
            <a:endParaRPr lang="en-US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	3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. Sequencing Reaction</a:t>
            </a:r>
          </a:p>
          <a:p>
            <a:pPr>
              <a:buNone/>
            </a:pP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400" u="sng" dirty="0" smtClean="0">
                <a:solidFill>
                  <a:srgbClr val="0000FF"/>
                </a:solidFill>
                <a:latin typeface="Comic Sans MS" pitchFamily="66" charset="0"/>
              </a:rPr>
              <a:t>If have homozygous t-DNA plants: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	1. T-DNA fragment can be purified directly from PCR products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	2.  Sequencing Reaction</a:t>
            </a:r>
          </a:p>
          <a:p>
            <a:pPr>
              <a:buFontTx/>
              <a:buChar char="-"/>
            </a:pPr>
            <a:endParaRPr lang="en-US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What do we do with the sequencing results?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Finch TV processes sequencing results.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BLAST obtained sequence to find out if it corresponds to the gene of interest.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4400" y="1981200"/>
            <a:ext cx="4495800" cy="1331476"/>
          </a:xfrm>
          <a:prstGeom prst="rect">
            <a:avLst/>
          </a:prstGeom>
          <a:ln cmpd="sng">
            <a:solidFill>
              <a:schemeClr val="tx1"/>
            </a:solidFill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 t="57593" r="1243"/>
          <a:stretch>
            <a:fillRect/>
          </a:stretch>
        </p:blipFill>
        <p:spPr bwMode="auto">
          <a:xfrm>
            <a:off x="1109663" y="4356672"/>
            <a:ext cx="6053137" cy="196792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525963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latin typeface="Comic Sans MS" pitchFamily="66" charset="0"/>
              </a:rPr>
              <a:t>mRNA is only present in cells for genes that have been transcribed</a:t>
            </a:r>
          </a:p>
          <a:p>
            <a:r>
              <a:rPr lang="en-US" sz="2200" dirty="0" smtClean="0">
                <a:solidFill>
                  <a:srgbClr val="0000FF"/>
                </a:solidFill>
                <a:latin typeface="Comic Sans MS" pitchFamily="66" charset="0"/>
              </a:rPr>
              <a:t>RT-PCR links gene expression to mRNA accumulation</a:t>
            </a:r>
          </a:p>
          <a:p>
            <a:r>
              <a:rPr lang="en-US" sz="2200" dirty="0" smtClean="0">
                <a:solidFill>
                  <a:srgbClr val="0000FF"/>
                </a:solidFill>
                <a:latin typeface="Comic Sans MS" pitchFamily="66" charset="0"/>
              </a:rPr>
              <a:t>Reagents used in PCR are DNA specific so mRNA        cDNA by reverse transcriptase.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0000FF"/>
                </a:solidFill>
                <a:latin typeface="Comic Sans MS" pitchFamily="66" charset="0"/>
              </a:rPr>
              <a:t>If PCR products form with the gene-specific primers for RT-PCR, the correlating cDNA of the original mRNA gene has been amplified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00FF"/>
                </a:solidFill>
                <a:latin typeface="Comic Sans MS" pitchFamily="66" charset="0"/>
              </a:rPr>
              <a:t>Indicates presence of mRNA correlating to gene of interest</a:t>
            </a:r>
            <a:endParaRPr lang="en-US" sz="2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The Use of RT-PCR to Study Gene Expression</a:t>
            </a:r>
            <a:endParaRPr lang="en-US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239000" y="2743200"/>
            <a:ext cx="4572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03663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The Use of Microarrays to Study Gene Expression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</a:rPr>
              <a:t>Create cDNA from the mRNA isolated from various organs. 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</a:rPr>
              <a:t>Each chip’s well contains the complementary strands of a different gene.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</a:rPr>
              <a:t>Different chips are used for various stages of development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</a:rPr>
              <a:t>cDNA sequences are tagged with fluorescent labels that glow a certain color when in contact with the complementary strand; this colors are analyzed by a computer</a:t>
            </a: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 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352800"/>
            <a:ext cx="3671887" cy="327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3400" dirty="0" smtClean="0">
                <a:solidFill>
                  <a:srgbClr val="FF0000"/>
                </a:solidFill>
                <a:latin typeface="Comic Sans MS" pitchFamily="66" charset="0"/>
              </a:rPr>
              <a:t>Analysis of AT1G67100 RT-PCR Results</a:t>
            </a:r>
            <a:endParaRPr lang="en-US" sz="3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3048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t="8418" r="50000" b="14135"/>
          <a:stretch>
            <a:fillRect/>
          </a:stretch>
        </p:blipFill>
        <p:spPr bwMode="auto">
          <a:xfrm>
            <a:off x="2514600" y="2057400"/>
            <a:ext cx="298954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Content Placeholder 13"/>
          <p:cNvGrpSpPr>
            <a:grpSpLocks noGrp="1"/>
          </p:cNvGrpSpPr>
          <p:nvPr>
            <p:ph idx="1"/>
          </p:nvPr>
        </p:nvGrpSpPr>
        <p:grpSpPr>
          <a:xfrm>
            <a:off x="3124200" y="2514600"/>
            <a:ext cx="2362200" cy="2057400"/>
            <a:chOff x="2209800" y="2286000"/>
            <a:chExt cx="2286000" cy="2399169"/>
          </a:xfrm>
        </p:grpSpPr>
        <p:sp>
          <p:nvSpPr>
            <p:cNvPr id="15" name="TextBox 14"/>
            <p:cNvSpPr txBox="1"/>
            <p:nvPr/>
          </p:nvSpPr>
          <p:spPr>
            <a:xfrm>
              <a:off x="2209800" y="2286000"/>
              <a:ext cx="609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100 bp ladder</a:t>
              </a:r>
            </a:p>
            <a:p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67000" y="2895600"/>
              <a:ext cx="2286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Leaf</a:t>
              </a:r>
            </a:p>
            <a:p>
              <a:r>
                <a:rPr lang="en-US" sz="1200" b="1" dirty="0" smtClean="0">
                  <a:solidFill>
                    <a:schemeClr val="bg1"/>
                  </a:solidFill>
                </a:rPr>
                <a:t> +RT 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52800" y="2286000"/>
              <a:ext cx="2286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S</a:t>
              </a:r>
            </a:p>
            <a:p>
              <a:r>
                <a:rPr lang="en-US" sz="1200" b="1" dirty="0" err="1" smtClean="0">
                  <a:solidFill>
                    <a:schemeClr val="bg1"/>
                  </a:solidFill>
                </a:rPr>
                <a:t>ilique</a:t>
              </a:r>
              <a:endParaRPr lang="en-US" sz="1200" b="1" dirty="0" smtClean="0">
                <a:solidFill>
                  <a:schemeClr val="bg1"/>
                </a:solidFill>
              </a:endParaRPr>
            </a:p>
            <a:p>
              <a:r>
                <a:rPr lang="en-US" sz="1200" b="1" dirty="0" smtClean="0">
                  <a:solidFill>
                    <a:schemeClr val="bg1"/>
                  </a:solidFill>
                </a:rPr>
                <a:t> +RT 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71800" y="2895600"/>
              <a:ext cx="2286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L</a:t>
              </a:r>
            </a:p>
            <a:p>
              <a:r>
                <a:rPr lang="en-US" sz="1200" b="1" dirty="0" err="1" smtClean="0">
                  <a:solidFill>
                    <a:schemeClr val="bg1"/>
                  </a:solidFill>
                </a:rPr>
                <a:t>eaf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-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RT 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57600" y="2438400"/>
              <a:ext cx="2286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S</a:t>
              </a:r>
            </a:p>
            <a:p>
              <a:r>
                <a:rPr lang="en-US" sz="1200" b="1" dirty="0" err="1" smtClean="0">
                  <a:solidFill>
                    <a:schemeClr val="bg1"/>
                  </a:solidFill>
                </a:rPr>
                <a:t>ilique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-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RT 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67200" y="2362200"/>
              <a:ext cx="2286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bg1"/>
                  </a:solidFill>
                  <a:latin typeface="Comic Sans MS" pitchFamily="66" charset="0"/>
                </a:rPr>
                <a:t>neg</a:t>
              </a:r>
              <a:endParaRPr lang="en-US" sz="1200" dirty="0" smtClean="0">
                <a:solidFill>
                  <a:schemeClr val="bg1"/>
                </a:solidFill>
                <a:latin typeface="Comic Sans MS" pitchFamily="66" charset="0"/>
              </a:endParaRPr>
            </a:p>
            <a:p>
              <a:endParaRPr lang="en-US" sz="1200" dirty="0" smtClean="0">
                <a:solidFill>
                  <a:schemeClr val="bg1"/>
                </a:solidFill>
                <a:latin typeface="Comic Sans MS" pitchFamily="66" charset="0"/>
              </a:endParaRPr>
            </a:p>
            <a:p>
              <a:r>
                <a:rPr lang="en-US" sz="1200" dirty="0" smtClean="0">
                  <a:solidFill>
                    <a:schemeClr val="bg1"/>
                  </a:solidFill>
                  <a:latin typeface="Comic Sans MS" pitchFamily="66" charset="0"/>
                </a:rPr>
                <a:t>control</a:t>
              </a:r>
              <a:endParaRPr lang="en-US" sz="12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62400" y="2819400"/>
              <a:ext cx="152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>
                  <a:solidFill>
                    <a:schemeClr val="bg1"/>
                  </a:solidFill>
                </a:rPr>
                <a:t>gDNA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62000" y="4343400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Tubulin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Bands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(500 base pairs)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24600" y="47244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mRNA accumulation bands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(205 base pairs)</a:t>
            </a:r>
          </a:p>
          <a:p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0800000">
            <a:off x="5562600" y="4953000"/>
            <a:ext cx="609600" cy="1588"/>
          </a:xfrm>
          <a:prstGeom prst="straightConnector1">
            <a:avLst/>
          </a:prstGeom>
          <a:ln w="508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981200" y="4724400"/>
            <a:ext cx="5334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943600" y="11430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There are no bands  when there are no </a:t>
            </a:r>
            <a:r>
              <a:rPr lang="en-US" dirty="0" err="1" smtClean="0">
                <a:latin typeface="Comic Sans MS" pitchFamily="66" charset="0"/>
              </a:rPr>
              <a:t>cDNA</a:t>
            </a:r>
            <a:r>
              <a:rPr lang="en-US" dirty="0" smtClean="0">
                <a:latin typeface="Comic Sans MS" pitchFamily="66" charset="0"/>
              </a:rPr>
              <a:t> templates. 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" y="1905000"/>
            <a:ext cx="220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Check if the experimental band sizes agree with their expected sizes.  In this case there is agreement.</a:t>
            </a:r>
            <a:endParaRPr lang="en-US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91200" y="3124200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There is mRNA accumulation for the S+RT sample.  AT1G67100 is expressed in the siliques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2600" y="6096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6666FF"/>
                </a:solidFill>
              </a:rPr>
              <a:t>1.5% agarose, 138 V, 37 minutes</a:t>
            </a:r>
            <a:endParaRPr lang="en-US" dirty="0">
              <a:solidFill>
                <a:srgbClr val="66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How Do We Know if a Gene is Expressed?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7772400" cy="19812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Technique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: Insert the promoter region of a gene into the promoter of another vector containing GUS (produce blue color when gene is expressed) and GFP (glows green under UV light when gene is expressed).  Then transform a plant with this vector using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Agrobacterium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and examine its offspring for any blue color or glowing feature.</a:t>
            </a:r>
            <a:endParaRPr lang="en-US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b="5263"/>
          <a:stretch>
            <a:fillRect/>
          </a:stretch>
        </p:blipFill>
        <p:spPr bwMode="auto">
          <a:xfrm>
            <a:off x="3352800" y="3505200"/>
            <a:ext cx="2209800" cy="3057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Light Microscopy and </a:t>
            </a:r>
            <a:r>
              <a:rPr lang="en-US" dirty="0" err="1" smtClean="0">
                <a:latin typeface="Comic Sans MS" pitchFamily="66" charset="0"/>
              </a:rPr>
              <a:t>Nomarski</a:t>
            </a:r>
            <a:r>
              <a:rPr lang="en-US" dirty="0" smtClean="0">
                <a:latin typeface="Comic Sans MS" pitchFamily="66" charset="0"/>
              </a:rPr>
              <a:t> Microscopy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Observe </a:t>
            </a: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phenotypical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 differences between wild type and homozygous mutants, if there are none, study seeds from hemizygous plants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Study seeds with a light microscope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Use Nomarski microscopy to observe seed embryos.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276600"/>
            <a:ext cx="4151566" cy="315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Content Placeholder 10"/>
          <p:cNvPicPr>
            <a:picLocks noGrp="1"/>
          </p:cNvPicPr>
          <p:nvPr>
            <p:ph idx="1"/>
          </p:nvPr>
        </p:nvPicPr>
        <p:blipFill>
          <a:blip r:embed="rId3" cstate="print"/>
          <a:srcRect l="2128" t="4652" r="4255" b="4651"/>
          <a:stretch>
            <a:fillRect/>
          </a:stretch>
        </p:blipFill>
        <p:spPr bwMode="auto">
          <a:xfrm>
            <a:off x="228600" y="990600"/>
            <a:ext cx="3352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04800" y="1524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Were there any phenotypic differences during embryo and seed development?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4648200"/>
            <a:ext cx="38100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</a:rPr>
              <a:t>Nomarski microscopy of the heart stage reveals no apparent phenotypic differences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066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Seed coat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3352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Seed coat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17526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embryo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53200" y="48768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embryo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9200" y="2362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suspensor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219200" y="1905000"/>
            <a:ext cx="457200" cy="7620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2"/>
          </p:cNvCxnSpPr>
          <p:nvPr/>
        </p:nvCxnSpPr>
        <p:spPr>
          <a:xfrm rot="5400000" flipH="1" flipV="1">
            <a:off x="934134" y="1656666"/>
            <a:ext cx="36731" cy="7620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1752600" y="1905000"/>
            <a:ext cx="838200" cy="22860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77000" y="5943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suspensor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6400800" y="5181600"/>
            <a:ext cx="228600" cy="22860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" idx="2"/>
          </p:cNvCxnSpPr>
          <p:nvPr/>
        </p:nvCxnSpPr>
        <p:spPr>
          <a:xfrm rot="16200000" flipH="1">
            <a:off x="5199966" y="3904565"/>
            <a:ext cx="39469" cy="22860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9" idx="1"/>
          </p:cNvCxnSpPr>
          <p:nvPr/>
        </p:nvCxnSpPr>
        <p:spPr>
          <a:xfrm rot="10800000">
            <a:off x="5867400" y="5791200"/>
            <a:ext cx="609600" cy="337066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191000" y="27432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Homozygous T-DNA Seed (AT1G67100)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57600" y="1143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Wild Type</a:t>
            </a:r>
            <a:endParaRPr lang="en-US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Isolation</a:t>
            </a:r>
            <a:endParaRPr lang="en-US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10600" cy="5410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omic Sans MS" pitchFamily="66" charset="0"/>
              </a:rPr>
              <a:t>Grow plants.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Comic Sans MS" pitchFamily="66" charset="0"/>
              </a:rPr>
              <a:t>Collect leaves.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Comic Sans MS" pitchFamily="66" charset="0"/>
              </a:rPr>
              <a:t>Isolate DNA from the leaves.</a:t>
            </a:r>
          </a:p>
          <a:p>
            <a:endParaRPr lang="en-US" sz="2800" dirty="0" smtClean="0">
              <a:solidFill>
                <a:srgbClr val="6666FF"/>
              </a:solidFill>
              <a:latin typeface="Comic Sans MS" pitchFamily="66" charset="0"/>
            </a:endParaRPr>
          </a:p>
          <a:p>
            <a:pPr>
              <a:buNone/>
            </a:pPr>
            <a:endParaRPr lang="en-US" sz="2800" dirty="0">
              <a:solidFill>
                <a:srgbClr val="6666FF"/>
              </a:solidFill>
              <a:latin typeface="Comic Sans MS" pitchFamily="6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1" y="2971800"/>
            <a:ext cx="7848599" cy="3352800"/>
            <a:chOff x="381001" y="2971800"/>
            <a:chExt cx="7848599" cy="335280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1" y="2971800"/>
              <a:ext cx="1783504" cy="3352800"/>
            </a:xfrm>
            <a:prstGeom prst="rect">
              <a:avLst/>
            </a:prstGeom>
            <a:noFill/>
          </p:spPr>
        </p:pic>
        <p:pic>
          <p:nvPicPr>
            <p:cNvPr id="5" name="Picture 4" descr="C:\Documents and Settings\nemesisfang\Local Settings\Temporary Internet Files\Content.IE5\XN6JMCLB\MCj04376910000[1].wmf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05200" y="3124200"/>
              <a:ext cx="1261110" cy="2614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C:\Documents and Settings\nemesisfang\Local Settings\Temporary Internet Files\Content.IE5\57BVXZ6B\MCj04368160000[1].wmf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00800" y="2971800"/>
              <a:ext cx="1828800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8" name="Straight Arrow Connector 7"/>
          <p:cNvCxnSpPr/>
          <p:nvPr/>
        </p:nvCxnSpPr>
        <p:spPr>
          <a:xfrm>
            <a:off x="2362200" y="4267200"/>
            <a:ext cx="1066800" cy="1588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76800" y="4267200"/>
            <a:ext cx="1066800" cy="1588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How do we screen for </a:t>
            </a:r>
            <a:b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T-DNA inserts?</a:t>
            </a:r>
          </a:p>
        </p:txBody>
      </p:sp>
      <p:cxnSp>
        <p:nvCxnSpPr>
          <p:cNvPr id="19460" name="Straight Connector 61"/>
          <p:cNvCxnSpPr>
            <a:cxnSpLocks noChangeShapeType="1"/>
          </p:cNvCxnSpPr>
          <p:nvPr/>
        </p:nvCxnSpPr>
        <p:spPr bwMode="auto">
          <a:xfrm rot="10800000">
            <a:off x="228600" y="2743200"/>
            <a:ext cx="1143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685800" y="2133600"/>
            <a:ext cx="8153400" cy="2713038"/>
            <a:chOff x="685800" y="2133600"/>
            <a:chExt cx="8153400" cy="2713612"/>
          </a:xfrm>
        </p:grpSpPr>
        <p:sp>
          <p:nvSpPr>
            <p:cNvPr id="19478" name="Text Box 26"/>
            <p:cNvSpPr txBox="1">
              <a:spLocks noChangeArrowheads="1"/>
            </p:cNvSpPr>
            <p:nvPr/>
          </p:nvSpPr>
          <p:spPr bwMode="auto">
            <a:xfrm>
              <a:off x="1066800" y="3581707"/>
              <a:ext cx="609600" cy="396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rgbClr val="0000FF"/>
                  </a:solidFill>
                  <a:latin typeface="Arial" pitchFamily="34" charset="0"/>
                </a:rPr>
                <a:t>FW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19479" name="AutoShape 29"/>
            <p:cNvCxnSpPr>
              <a:cxnSpLocks noChangeShapeType="1"/>
            </p:cNvCxnSpPr>
            <p:nvPr/>
          </p:nvCxnSpPr>
          <p:spPr bwMode="auto">
            <a:xfrm>
              <a:off x="1600200" y="3810000"/>
              <a:ext cx="1143000" cy="1588"/>
            </a:xfrm>
            <a:prstGeom prst="straightConnector1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19480" name="AutoShape 30"/>
            <p:cNvCxnSpPr>
              <a:cxnSpLocks noChangeShapeType="1"/>
            </p:cNvCxnSpPr>
            <p:nvPr/>
          </p:nvCxnSpPr>
          <p:spPr bwMode="auto">
            <a:xfrm rot="10800000">
              <a:off x="6400800" y="3200400"/>
              <a:ext cx="1143000" cy="1588"/>
            </a:xfrm>
            <a:prstGeom prst="straightConnector1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19481" name="Text Box 31"/>
            <p:cNvSpPr txBox="1">
              <a:spLocks noChangeArrowheads="1"/>
            </p:cNvSpPr>
            <p:nvPr/>
          </p:nvSpPr>
          <p:spPr bwMode="auto">
            <a:xfrm>
              <a:off x="762000" y="2133600"/>
              <a:ext cx="609600" cy="579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Arial" pitchFamily="34" charset="0"/>
                </a:rPr>
                <a:t>5</a:t>
              </a:r>
              <a:r>
                <a:rPr lang="en-US" sz="3200" dirty="0"/>
                <a:t>’</a:t>
              </a:r>
            </a:p>
          </p:txBody>
        </p:sp>
        <p:sp>
          <p:nvSpPr>
            <p:cNvPr id="2087" name="Line 39"/>
            <p:cNvSpPr>
              <a:spLocks noChangeShapeType="1"/>
            </p:cNvSpPr>
            <p:nvPr/>
          </p:nvSpPr>
          <p:spPr bwMode="auto">
            <a:xfrm>
              <a:off x="1219200" y="2743200"/>
              <a:ext cx="6781800" cy="45719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Line 39"/>
            <p:cNvSpPr>
              <a:spLocks noChangeShapeType="1"/>
            </p:cNvSpPr>
            <p:nvPr/>
          </p:nvSpPr>
          <p:spPr bwMode="auto">
            <a:xfrm>
              <a:off x="1219200" y="4191000"/>
              <a:ext cx="6781800" cy="45719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88" name="Text Box 31"/>
            <p:cNvSpPr txBox="1">
              <a:spLocks noChangeArrowheads="1"/>
            </p:cNvSpPr>
            <p:nvPr/>
          </p:nvSpPr>
          <p:spPr bwMode="auto">
            <a:xfrm>
              <a:off x="8001000" y="4267652"/>
              <a:ext cx="609600" cy="579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Arial" pitchFamily="34" charset="0"/>
                </a:rPr>
                <a:t>5</a:t>
              </a:r>
              <a:r>
                <a:rPr lang="en-US" sz="3200" dirty="0"/>
                <a:t>’</a:t>
              </a:r>
            </a:p>
          </p:txBody>
        </p:sp>
        <p:sp>
          <p:nvSpPr>
            <p:cNvPr id="19489" name="Text Box 31"/>
            <p:cNvSpPr txBox="1">
              <a:spLocks noChangeArrowheads="1"/>
            </p:cNvSpPr>
            <p:nvPr/>
          </p:nvSpPr>
          <p:spPr bwMode="auto">
            <a:xfrm>
              <a:off x="8001000" y="2133600"/>
              <a:ext cx="609600" cy="579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Arial" pitchFamily="34" charset="0"/>
                </a:rPr>
                <a:t>3</a:t>
              </a:r>
              <a:r>
                <a:rPr lang="en-US" sz="3200" dirty="0"/>
                <a:t>’</a:t>
              </a:r>
            </a:p>
          </p:txBody>
        </p:sp>
        <p:sp>
          <p:nvSpPr>
            <p:cNvPr id="19490" name="Text Box 31"/>
            <p:cNvSpPr txBox="1">
              <a:spLocks noChangeArrowheads="1"/>
            </p:cNvSpPr>
            <p:nvPr/>
          </p:nvSpPr>
          <p:spPr bwMode="auto">
            <a:xfrm>
              <a:off x="685800" y="4267652"/>
              <a:ext cx="609600" cy="579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Arial" pitchFamily="34" charset="0"/>
                </a:rPr>
                <a:t>3</a:t>
              </a:r>
              <a:r>
                <a:rPr lang="en-US" sz="3200" dirty="0"/>
                <a:t>’</a:t>
              </a:r>
            </a:p>
          </p:txBody>
        </p:sp>
        <p:cxnSp>
          <p:nvCxnSpPr>
            <p:cNvPr id="19491" name="Straight Connector 28"/>
            <p:cNvCxnSpPr>
              <a:cxnSpLocks noChangeShapeType="1"/>
            </p:cNvCxnSpPr>
            <p:nvPr/>
          </p:nvCxnSpPr>
          <p:spPr bwMode="auto">
            <a:xfrm rot="5400000">
              <a:off x="1562100" y="4000500"/>
              <a:ext cx="3810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492" name="Straight Connector 31"/>
            <p:cNvCxnSpPr>
              <a:cxnSpLocks noChangeShapeType="1"/>
            </p:cNvCxnSpPr>
            <p:nvPr/>
          </p:nvCxnSpPr>
          <p:spPr bwMode="auto">
            <a:xfrm rot="5400000">
              <a:off x="1791494" y="3999706"/>
              <a:ext cx="3810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493" name="Straight Connector 32"/>
            <p:cNvCxnSpPr>
              <a:cxnSpLocks noChangeShapeType="1"/>
            </p:cNvCxnSpPr>
            <p:nvPr/>
          </p:nvCxnSpPr>
          <p:spPr bwMode="auto">
            <a:xfrm rot="5400000">
              <a:off x="2020094" y="3999706"/>
              <a:ext cx="3810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494" name="Straight Connector 33"/>
            <p:cNvCxnSpPr>
              <a:cxnSpLocks noChangeShapeType="1"/>
            </p:cNvCxnSpPr>
            <p:nvPr/>
          </p:nvCxnSpPr>
          <p:spPr bwMode="auto">
            <a:xfrm rot="5400000">
              <a:off x="2248694" y="3999706"/>
              <a:ext cx="3810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9495" name="TextBox 37"/>
            <p:cNvSpPr txBox="1">
              <a:spLocks noChangeArrowheads="1"/>
            </p:cNvSpPr>
            <p:nvPr/>
          </p:nvSpPr>
          <p:spPr bwMode="auto">
            <a:xfrm>
              <a:off x="1600200" y="3353058"/>
              <a:ext cx="1219200" cy="396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latin typeface="Arial" pitchFamily="34" charset="0"/>
                </a:rPr>
                <a:t>A C T G</a:t>
              </a:r>
            </a:p>
          </p:txBody>
        </p:sp>
        <p:sp>
          <p:nvSpPr>
            <p:cNvPr id="19496" name="TextBox 38"/>
            <p:cNvSpPr txBox="1">
              <a:spLocks noChangeArrowheads="1"/>
            </p:cNvSpPr>
            <p:nvPr/>
          </p:nvSpPr>
          <p:spPr bwMode="auto">
            <a:xfrm>
              <a:off x="1600200" y="4267652"/>
              <a:ext cx="1219200" cy="396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latin typeface="Arial" pitchFamily="34" charset="0"/>
                </a:rPr>
                <a:t>T G A C</a:t>
              </a:r>
            </a:p>
          </p:txBody>
        </p:sp>
        <p:sp>
          <p:nvSpPr>
            <p:cNvPr id="19497" name="TextBox 39"/>
            <p:cNvSpPr txBox="1">
              <a:spLocks noChangeArrowheads="1"/>
            </p:cNvSpPr>
            <p:nvPr/>
          </p:nvSpPr>
          <p:spPr bwMode="auto">
            <a:xfrm>
              <a:off x="1371600" y="3276842"/>
              <a:ext cx="381000" cy="366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latin typeface="Arial" pitchFamily="34" charset="0"/>
                </a:rPr>
                <a:t>5’</a:t>
              </a:r>
            </a:p>
          </p:txBody>
        </p:sp>
        <p:sp>
          <p:nvSpPr>
            <p:cNvPr id="19498" name="TextBox 41"/>
            <p:cNvSpPr txBox="1">
              <a:spLocks noChangeArrowheads="1"/>
            </p:cNvSpPr>
            <p:nvPr/>
          </p:nvSpPr>
          <p:spPr bwMode="auto">
            <a:xfrm>
              <a:off x="2590800" y="3276842"/>
              <a:ext cx="381000" cy="366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latin typeface="Arial" pitchFamily="34" charset="0"/>
                </a:rPr>
                <a:t>3’</a:t>
              </a:r>
            </a:p>
          </p:txBody>
        </p:sp>
        <p:cxnSp>
          <p:nvCxnSpPr>
            <p:cNvPr id="19499" name="Straight Connector 43"/>
            <p:cNvCxnSpPr>
              <a:cxnSpLocks noChangeShapeType="1"/>
            </p:cNvCxnSpPr>
            <p:nvPr/>
          </p:nvCxnSpPr>
          <p:spPr bwMode="auto">
            <a:xfrm rot="5400000">
              <a:off x="7201694" y="3009106"/>
              <a:ext cx="3810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00" name="Straight Connector 44"/>
            <p:cNvCxnSpPr>
              <a:cxnSpLocks noChangeShapeType="1"/>
            </p:cNvCxnSpPr>
            <p:nvPr/>
          </p:nvCxnSpPr>
          <p:spPr bwMode="auto">
            <a:xfrm rot="5400000">
              <a:off x="6515894" y="3009106"/>
              <a:ext cx="3810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01" name="Straight Connector 45"/>
            <p:cNvCxnSpPr>
              <a:cxnSpLocks noChangeShapeType="1"/>
            </p:cNvCxnSpPr>
            <p:nvPr/>
          </p:nvCxnSpPr>
          <p:spPr bwMode="auto">
            <a:xfrm rot="5400000">
              <a:off x="6744494" y="3009106"/>
              <a:ext cx="3810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02" name="Straight Connector 46"/>
            <p:cNvCxnSpPr>
              <a:cxnSpLocks noChangeShapeType="1"/>
            </p:cNvCxnSpPr>
            <p:nvPr/>
          </p:nvCxnSpPr>
          <p:spPr bwMode="auto">
            <a:xfrm rot="5400000">
              <a:off x="6973094" y="3009106"/>
              <a:ext cx="3810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9503" name="TextBox 51"/>
            <p:cNvSpPr txBox="1">
              <a:spLocks noChangeArrowheads="1"/>
            </p:cNvSpPr>
            <p:nvPr/>
          </p:nvSpPr>
          <p:spPr bwMode="auto">
            <a:xfrm>
              <a:off x="6553200" y="3200626"/>
              <a:ext cx="1219200" cy="396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latin typeface="Arial" pitchFamily="34" charset="0"/>
                </a:rPr>
                <a:t>A A T A</a:t>
              </a:r>
            </a:p>
          </p:txBody>
        </p:sp>
        <p:sp>
          <p:nvSpPr>
            <p:cNvPr id="19504" name="TextBox 52"/>
            <p:cNvSpPr txBox="1">
              <a:spLocks noChangeArrowheads="1"/>
            </p:cNvSpPr>
            <p:nvPr/>
          </p:nvSpPr>
          <p:spPr bwMode="auto">
            <a:xfrm>
              <a:off x="6553200" y="2286032"/>
              <a:ext cx="1219200" cy="396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latin typeface="Arial" pitchFamily="34" charset="0"/>
                </a:rPr>
                <a:t>T T A T</a:t>
              </a:r>
            </a:p>
          </p:txBody>
        </p:sp>
        <p:sp>
          <p:nvSpPr>
            <p:cNvPr id="19505" name="Text Box 26"/>
            <p:cNvSpPr txBox="1">
              <a:spLocks noChangeArrowheads="1"/>
            </p:cNvSpPr>
            <p:nvPr/>
          </p:nvSpPr>
          <p:spPr bwMode="auto">
            <a:xfrm>
              <a:off x="7543800" y="2971977"/>
              <a:ext cx="609600" cy="396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rgbClr val="FF0000"/>
                  </a:solidFill>
                  <a:latin typeface="Arial" pitchFamily="34" charset="0"/>
                </a:rPr>
                <a:t>RV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9506" name="TextBox 54"/>
            <p:cNvSpPr txBox="1">
              <a:spLocks noChangeArrowheads="1"/>
            </p:cNvSpPr>
            <p:nvPr/>
          </p:nvSpPr>
          <p:spPr bwMode="auto">
            <a:xfrm>
              <a:off x="6324600" y="3276842"/>
              <a:ext cx="381000" cy="366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latin typeface="Arial" pitchFamily="34" charset="0"/>
                </a:rPr>
                <a:t>3’</a:t>
              </a:r>
            </a:p>
          </p:txBody>
        </p:sp>
        <p:sp>
          <p:nvSpPr>
            <p:cNvPr id="19507" name="TextBox 55"/>
            <p:cNvSpPr txBox="1">
              <a:spLocks noChangeArrowheads="1"/>
            </p:cNvSpPr>
            <p:nvPr/>
          </p:nvSpPr>
          <p:spPr bwMode="auto">
            <a:xfrm>
              <a:off x="7467600" y="3276842"/>
              <a:ext cx="533400" cy="366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latin typeface="Arial" pitchFamily="34" charset="0"/>
                </a:rPr>
                <a:t> 5’</a:t>
              </a:r>
            </a:p>
          </p:txBody>
        </p:sp>
        <p:cxnSp>
          <p:nvCxnSpPr>
            <p:cNvPr id="19508" name="Straight Connector 62"/>
            <p:cNvCxnSpPr>
              <a:cxnSpLocks noChangeShapeType="1"/>
            </p:cNvCxnSpPr>
            <p:nvPr/>
          </p:nvCxnSpPr>
          <p:spPr bwMode="auto">
            <a:xfrm rot="10800000">
              <a:off x="7696200" y="2743200"/>
              <a:ext cx="11430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09" name="Straight Connector 63"/>
            <p:cNvCxnSpPr>
              <a:cxnSpLocks noChangeShapeType="1"/>
            </p:cNvCxnSpPr>
            <p:nvPr/>
          </p:nvCxnSpPr>
          <p:spPr bwMode="auto">
            <a:xfrm rot="10800000">
              <a:off x="7696200" y="4191000"/>
              <a:ext cx="11430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19462" name="Straight Connector 64"/>
          <p:cNvCxnSpPr>
            <a:cxnSpLocks noChangeShapeType="1"/>
          </p:cNvCxnSpPr>
          <p:nvPr/>
        </p:nvCxnSpPr>
        <p:spPr bwMode="auto">
          <a:xfrm rot="10800000">
            <a:off x="304800" y="4191000"/>
            <a:ext cx="1143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9" name="TextBox 58"/>
          <p:cNvSpPr txBox="1"/>
          <p:nvPr/>
        </p:nvSpPr>
        <p:spPr>
          <a:xfrm>
            <a:off x="2286000" y="5410200"/>
            <a:ext cx="1335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PCR!!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>
                <a:solidFill>
                  <a:srgbClr val="0070C0"/>
                </a:solidFill>
                <a:latin typeface="Comic Sans MS" pitchFamily="66" charset="0"/>
              </a:rPr>
              <a:t>How does this apply to the screening for</a:t>
            </a:r>
            <a:br>
              <a:rPr lang="en-US" sz="28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Comic Sans MS" pitchFamily="66" charset="0"/>
              </a:rPr>
              <a:t>T-DNA inserts?</a:t>
            </a:r>
          </a:p>
        </p:txBody>
      </p:sp>
      <p:cxnSp>
        <p:nvCxnSpPr>
          <p:cNvPr id="19460" name="Straight Connector 61"/>
          <p:cNvCxnSpPr>
            <a:cxnSpLocks noChangeShapeType="1"/>
          </p:cNvCxnSpPr>
          <p:nvPr/>
        </p:nvCxnSpPr>
        <p:spPr bwMode="auto">
          <a:xfrm rot="10800000">
            <a:off x="228600" y="2743200"/>
            <a:ext cx="1143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685800" y="2133600"/>
            <a:ext cx="8153400" cy="2713038"/>
            <a:chOff x="685800" y="2133600"/>
            <a:chExt cx="8153400" cy="2713612"/>
          </a:xfrm>
        </p:grpSpPr>
        <p:sp>
          <p:nvSpPr>
            <p:cNvPr id="19478" name="Text Box 26"/>
            <p:cNvSpPr txBox="1">
              <a:spLocks noChangeArrowheads="1"/>
            </p:cNvSpPr>
            <p:nvPr/>
          </p:nvSpPr>
          <p:spPr bwMode="auto">
            <a:xfrm>
              <a:off x="1066800" y="3581707"/>
              <a:ext cx="609600" cy="396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rgbClr val="0000FF"/>
                  </a:solidFill>
                  <a:latin typeface="Arial" pitchFamily="34" charset="0"/>
                </a:rPr>
                <a:t>FW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19479" name="AutoShape 29"/>
            <p:cNvCxnSpPr>
              <a:cxnSpLocks noChangeShapeType="1"/>
            </p:cNvCxnSpPr>
            <p:nvPr/>
          </p:nvCxnSpPr>
          <p:spPr bwMode="auto">
            <a:xfrm>
              <a:off x="1600200" y="3810000"/>
              <a:ext cx="1143000" cy="1588"/>
            </a:xfrm>
            <a:prstGeom prst="straightConnector1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19480" name="AutoShape 30"/>
            <p:cNvCxnSpPr>
              <a:cxnSpLocks noChangeShapeType="1"/>
            </p:cNvCxnSpPr>
            <p:nvPr/>
          </p:nvCxnSpPr>
          <p:spPr bwMode="auto">
            <a:xfrm rot="10800000">
              <a:off x="6400800" y="3200400"/>
              <a:ext cx="1143000" cy="1588"/>
            </a:xfrm>
            <a:prstGeom prst="straightConnector1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19481" name="Text Box 31"/>
            <p:cNvSpPr txBox="1">
              <a:spLocks noChangeArrowheads="1"/>
            </p:cNvSpPr>
            <p:nvPr/>
          </p:nvSpPr>
          <p:spPr bwMode="auto">
            <a:xfrm>
              <a:off x="762000" y="2133600"/>
              <a:ext cx="609600" cy="579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Arial" pitchFamily="34" charset="0"/>
                </a:rPr>
                <a:t>5</a:t>
              </a:r>
              <a:r>
                <a:rPr lang="en-US" sz="3200" dirty="0"/>
                <a:t>’</a:t>
              </a:r>
            </a:p>
          </p:txBody>
        </p:sp>
        <p:sp>
          <p:nvSpPr>
            <p:cNvPr id="2087" name="Line 39"/>
            <p:cNvSpPr>
              <a:spLocks noChangeShapeType="1"/>
            </p:cNvSpPr>
            <p:nvPr/>
          </p:nvSpPr>
          <p:spPr bwMode="auto">
            <a:xfrm>
              <a:off x="1219200" y="2743200"/>
              <a:ext cx="6781800" cy="45719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Line 39"/>
            <p:cNvSpPr>
              <a:spLocks noChangeShapeType="1"/>
            </p:cNvSpPr>
            <p:nvPr/>
          </p:nvSpPr>
          <p:spPr bwMode="auto">
            <a:xfrm>
              <a:off x="1219200" y="4191000"/>
              <a:ext cx="6781800" cy="45719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88" name="Text Box 31"/>
            <p:cNvSpPr txBox="1">
              <a:spLocks noChangeArrowheads="1"/>
            </p:cNvSpPr>
            <p:nvPr/>
          </p:nvSpPr>
          <p:spPr bwMode="auto">
            <a:xfrm>
              <a:off x="8001000" y="4267652"/>
              <a:ext cx="609600" cy="579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Arial" pitchFamily="34" charset="0"/>
                </a:rPr>
                <a:t>5</a:t>
              </a:r>
              <a:r>
                <a:rPr lang="en-US" sz="3200" dirty="0"/>
                <a:t>’</a:t>
              </a:r>
            </a:p>
          </p:txBody>
        </p:sp>
        <p:sp>
          <p:nvSpPr>
            <p:cNvPr id="19489" name="Text Box 31"/>
            <p:cNvSpPr txBox="1">
              <a:spLocks noChangeArrowheads="1"/>
            </p:cNvSpPr>
            <p:nvPr/>
          </p:nvSpPr>
          <p:spPr bwMode="auto">
            <a:xfrm>
              <a:off x="8001000" y="2133600"/>
              <a:ext cx="609600" cy="579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Arial" pitchFamily="34" charset="0"/>
                </a:rPr>
                <a:t>3</a:t>
              </a:r>
              <a:r>
                <a:rPr lang="en-US" sz="3200" dirty="0"/>
                <a:t>’</a:t>
              </a:r>
            </a:p>
          </p:txBody>
        </p:sp>
        <p:sp>
          <p:nvSpPr>
            <p:cNvPr id="19490" name="Text Box 31"/>
            <p:cNvSpPr txBox="1">
              <a:spLocks noChangeArrowheads="1"/>
            </p:cNvSpPr>
            <p:nvPr/>
          </p:nvSpPr>
          <p:spPr bwMode="auto">
            <a:xfrm>
              <a:off x="685800" y="4267652"/>
              <a:ext cx="609600" cy="579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Arial" pitchFamily="34" charset="0"/>
                </a:rPr>
                <a:t>3</a:t>
              </a:r>
              <a:r>
                <a:rPr lang="en-US" sz="3200" dirty="0"/>
                <a:t>’</a:t>
              </a:r>
            </a:p>
          </p:txBody>
        </p:sp>
        <p:cxnSp>
          <p:nvCxnSpPr>
            <p:cNvPr id="19491" name="Straight Connector 28"/>
            <p:cNvCxnSpPr>
              <a:cxnSpLocks noChangeShapeType="1"/>
            </p:cNvCxnSpPr>
            <p:nvPr/>
          </p:nvCxnSpPr>
          <p:spPr bwMode="auto">
            <a:xfrm rot="5400000">
              <a:off x="1562100" y="4000500"/>
              <a:ext cx="3810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492" name="Straight Connector 31"/>
            <p:cNvCxnSpPr>
              <a:cxnSpLocks noChangeShapeType="1"/>
            </p:cNvCxnSpPr>
            <p:nvPr/>
          </p:nvCxnSpPr>
          <p:spPr bwMode="auto">
            <a:xfrm rot="5400000">
              <a:off x="1791494" y="3999706"/>
              <a:ext cx="3810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493" name="Straight Connector 32"/>
            <p:cNvCxnSpPr>
              <a:cxnSpLocks noChangeShapeType="1"/>
            </p:cNvCxnSpPr>
            <p:nvPr/>
          </p:nvCxnSpPr>
          <p:spPr bwMode="auto">
            <a:xfrm rot="5400000">
              <a:off x="2020094" y="3999706"/>
              <a:ext cx="3810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494" name="Straight Connector 33"/>
            <p:cNvCxnSpPr>
              <a:cxnSpLocks noChangeShapeType="1"/>
            </p:cNvCxnSpPr>
            <p:nvPr/>
          </p:nvCxnSpPr>
          <p:spPr bwMode="auto">
            <a:xfrm rot="5400000">
              <a:off x="2248694" y="3999706"/>
              <a:ext cx="3810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9495" name="TextBox 37"/>
            <p:cNvSpPr txBox="1">
              <a:spLocks noChangeArrowheads="1"/>
            </p:cNvSpPr>
            <p:nvPr/>
          </p:nvSpPr>
          <p:spPr bwMode="auto">
            <a:xfrm>
              <a:off x="1600200" y="3353058"/>
              <a:ext cx="1219200" cy="396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latin typeface="Arial" pitchFamily="34" charset="0"/>
                </a:rPr>
                <a:t>A C T G</a:t>
              </a:r>
            </a:p>
          </p:txBody>
        </p:sp>
        <p:sp>
          <p:nvSpPr>
            <p:cNvPr id="19496" name="TextBox 38"/>
            <p:cNvSpPr txBox="1">
              <a:spLocks noChangeArrowheads="1"/>
            </p:cNvSpPr>
            <p:nvPr/>
          </p:nvSpPr>
          <p:spPr bwMode="auto">
            <a:xfrm>
              <a:off x="1600200" y="4267652"/>
              <a:ext cx="1219200" cy="396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latin typeface="Arial" pitchFamily="34" charset="0"/>
                </a:rPr>
                <a:t>T G A C</a:t>
              </a:r>
            </a:p>
          </p:txBody>
        </p:sp>
        <p:sp>
          <p:nvSpPr>
            <p:cNvPr id="19497" name="TextBox 39"/>
            <p:cNvSpPr txBox="1">
              <a:spLocks noChangeArrowheads="1"/>
            </p:cNvSpPr>
            <p:nvPr/>
          </p:nvSpPr>
          <p:spPr bwMode="auto">
            <a:xfrm>
              <a:off x="1371600" y="3276842"/>
              <a:ext cx="381000" cy="366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latin typeface="Arial" pitchFamily="34" charset="0"/>
                </a:rPr>
                <a:t>5’</a:t>
              </a:r>
            </a:p>
          </p:txBody>
        </p:sp>
        <p:sp>
          <p:nvSpPr>
            <p:cNvPr id="19498" name="TextBox 41"/>
            <p:cNvSpPr txBox="1">
              <a:spLocks noChangeArrowheads="1"/>
            </p:cNvSpPr>
            <p:nvPr/>
          </p:nvSpPr>
          <p:spPr bwMode="auto">
            <a:xfrm>
              <a:off x="2590800" y="3276842"/>
              <a:ext cx="381000" cy="366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latin typeface="Arial" pitchFamily="34" charset="0"/>
                </a:rPr>
                <a:t>3’</a:t>
              </a:r>
            </a:p>
          </p:txBody>
        </p:sp>
        <p:cxnSp>
          <p:nvCxnSpPr>
            <p:cNvPr id="19499" name="Straight Connector 43"/>
            <p:cNvCxnSpPr>
              <a:cxnSpLocks noChangeShapeType="1"/>
            </p:cNvCxnSpPr>
            <p:nvPr/>
          </p:nvCxnSpPr>
          <p:spPr bwMode="auto">
            <a:xfrm rot="5400000">
              <a:off x="7201694" y="3009106"/>
              <a:ext cx="3810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00" name="Straight Connector 44"/>
            <p:cNvCxnSpPr>
              <a:cxnSpLocks noChangeShapeType="1"/>
            </p:cNvCxnSpPr>
            <p:nvPr/>
          </p:nvCxnSpPr>
          <p:spPr bwMode="auto">
            <a:xfrm rot="5400000">
              <a:off x="6515894" y="3009106"/>
              <a:ext cx="3810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01" name="Straight Connector 45"/>
            <p:cNvCxnSpPr>
              <a:cxnSpLocks noChangeShapeType="1"/>
            </p:cNvCxnSpPr>
            <p:nvPr/>
          </p:nvCxnSpPr>
          <p:spPr bwMode="auto">
            <a:xfrm rot="5400000">
              <a:off x="6744494" y="3009106"/>
              <a:ext cx="3810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02" name="Straight Connector 46"/>
            <p:cNvCxnSpPr>
              <a:cxnSpLocks noChangeShapeType="1"/>
            </p:cNvCxnSpPr>
            <p:nvPr/>
          </p:nvCxnSpPr>
          <p:spPr bwMode="auto">
            <a:xfrm rot="5400000">
              <a:off x="6973094" y="3009106"/>
              <a:ext cx="3810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9503" name="TextBox 51"/>
            <p:cNvSpPr txBox="1">
              <a:spLocks noChangeArrowheads="1"/>
            </p:cNvSpPr>
            <p:nvPr/>
          </p:nvSpPr>
          <p:spPr bwMode="auto">
            <a:xfrm>
              <a:off x="6553200" y="3200626"/>
              <a:ext cx="1219200" cy="396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latin typeface="Arial" pitchFamily="34" charset="0"/>
                </a:rPr>
                <a:t>A A T A</a:t>
              </a:r>
            </a:p>
          </p:txBody>
        </p:sp>
        <p:sp>
          <p:nvSpPr>
            <p:cNvPr id="19504" name="TextBox 52"/>
            <p:cNvSpPr txBox="1">
              <a:spLocks noChangeArrowheads="1"/>
            </p:cNvSpPr>
            <p:nvPr/>
          </p:nvSpPr>
          <p:spPr bwMode="auto">
            <a:xfrm>
              <a:off x="6553200" y="2286032"/>
              <a:ext cx="1219200" cy="396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latin typeface="Arial" pitchFamily="34" charset="0"/>
                </a:rPr>
                <a:t>T T A T</a:t>
              </a:r>
            </a:p>
          </p:txBody>
        </p:sp>
        <p:sp>
          <p:nvSpPr>
            <p:cNvPr id="19505" name="Text Box 26"/>
            <p:cNvSpPr txBox="1">
              <a:spLocks noChangeArrowheads="1"/>
            </p:cNvSpPr>
            <p:nvPr/>
          </p:nvSpPr>
          <p:spPr bwMode="auto">
            <a:xfrm>
              <a:off x="7543800" y="2971977"/>
              <a:ext cx="609600" cy="396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rgbClr val="FF0000"/>
                  </a:solidFill>
                  <a:latin typeface="Arial" pitchFamily="34" charset="0"/>
                </a:rPr>
                <a:t>RV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9506" name="TextBox 54"/>
            <p:cNvSpPr txBox="1">
              <a:spLocks noChangeArrowheads="1"/>
            </p:cNvSpPr>
            <p:nvPr/>
          </p:nvSpPr>
          <p:spPr bwMode="auto">
            <a:xfrm>
              <a:off x="6324600" y="3276842"/>
              <a:ext cx="381000" cy="366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latin typeface="Arial" pitchFamily="34" charset="0"/>
                </a:rPr>
                <a:t>3’</a:t>
              </a:r>
            </a:p>
          </p:txBody>
        </p:sp>
        <p:sp>
          <p:nvSpPr>
            <p:cNvPr id="19507" name="TextBox 55"/>
            <p:cNvSpPr txBox="1">
              <a:spLocks noChangeArrowheads="1"/>
            </p:cNvSpPr>
            <p:nvPr/>
          </p:nvSpPr>
          <p:spPr bwMode="auto">
            <a:xfrm>
              <a:off x="7467600" y="3276842"/>
              <a:ext cx="533400" cy="366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latin typeface="Arial" pitchFamily="34" charset="0"/>
                </a:rPr>
                <a:t> 5’</a:t>
              </a:r>
            </a:p>
          </p:txBody>
        </p:sp>
        <p:cxnSp>
          <p:nvCxnSpPr>
            <p:cNvPr id="19508" name="Straight Connector 62"/>
            <p:cNvCxnSpPr>
              <a:cxnSpLocks noChangeShapeType="1"/>
            </p:cNvCxnSpPr>
            <p:nvPr/>
          </p:nvCxnSpPr>
          <p:spPr bwMode="auto">
            <a:xfrm rot="10800000">
              <a:off x="7696200" y="2743200"/>
              <a:ext cx="11430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09" name="Straight Connector 63"/>
            <p:cNvCxnSpPr>
              <a:cxnSpLocks noChangeShapeType="1"/>
            </p:cNvCxnSpPr>
            <p:nvPr/>
          </p:nvCxnSpPr>
          <p:spPr bwMode="auto">
            <a:xfrm rot="10800000">
              <a:off x="7696200" y="4191000"/>
              <a:ext cx="11430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19462" name="Straight Connector 64"/>
          <p:cNvCxnSpPr>
            <a:cxnSpLocks noChangeShapeType="1"/>
          </p:cNvCxnSpPr>
          <p:nvPr/>
        </p:nvCxnSpPr>
        <p:spPr bwMode="auto">
          <a:xfrm rot="10800000">
            <a:off x="304800" y="4191000"/>
            <a:ext cx="1143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2438400" y="914400"/>
            <a:ext cx="1892300" cy="1295400"/>
            <a:chOff x="1536" y="960"/>
            <a:chExt cx="1192" cy="816"/>
          </a:xfrm>
        </p:grpSpPr>
        <p:grpSp>
          <p:nvGrpSpPr>
            <p:cNvPr id="4" name="Group 45"/>
            <p:cNvGrpSpPr>
              <a:grpSpLocks/>
            </p:cNvGrpSpPr>
            <p:nvPr/>
          </p:nvGrpSpPr>
          <p:grpSpPr bwMode="auto">
            <a:xfrm>
              <a:off x="1671" y="1075"/>
              <a:ext cx="1057" cy="701"/>
              <a:chOff x="1671" y="1075"/>
              <a:chExt cx="1057" cy="701"/>
            </a:xfrm>
          </p:grpSpPr>
          <p:sp>
            <p:nvSpPr>
              <p:cNvPr id="60" name="Isosceles Triangle 59"/>
              <p:cNvSpPr>
                <a:spLocks noChangeArrowheads="1"/>
              </p:cNvSpPr>
              <p:nvPr/>
            </p:nvSpPr>
            <p:spPr bwMode="auto">
              <a:xfrm flipV="1">
                <a:off x="1672" y="1440"/>
                <a:ext cx="1056" cy="336"/>
              </a:xfrm>
              <a:prstGeom prst="triangle">
                <a:avLst>
                  <a:gd name="adj" fmla="val 49241"/>
                </a:avLst>
              </a:prstGeom>
              <a:solidFill>
                <a:srgbClr val="FF6666">
                  <a:alpha val="67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glow rad="101600">
                  <a:schemeClr val="bg1">
                    <a:alpha val="75000"/>
                  </a:schemeClr>
                </a:glow>
              </a:effectLst>
            </p:spPr>
            <p:txBody>
              <a:bodyPr rot="10800000" anchor="ctr"/>
              <a:lstStyle/>
              <a:p>
                <a:pPr algn="ctr" defTabSz="457200" eaLnBrk="1" hangingPunct="1"/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671" y="1296"/>
                <a:ext cx="1056" cy="14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457200" eaLnBrk="1" hangingPunct="1"/>
                <a:endParaRPr lang="en-US" sz="1500" dirty="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9477" name="TextBox 27"/>
              <p:cNvSpPr txBox="1">
                <a:spLocks noChangeArrowheads="1"/>
              </p:cNvSpPr>
              <p:nvPr/>
            </p:nvSpPr>
            <p:spPr bwMode="auto">
              <a:xfrm>
                <a:off x="1672" y="1075"/>
                <a:ext cx="11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457200" eaLnBrk="1" hangingPunct="1"/>
                <a:endParaRPr lang="en-US" sz="1200" dirty="0">
                  <a:latin typeface="Calibri" pitchFamily="34" charset="0"/>
                </a:endParaRPr>
              </a:p>
            </p:txBody>
          </p:sp>
        </p:grpSp>
        <p:grpSp>
          <p:nvGrpSpPr>
            <p:cNvPr id="5" name="Group 48"/>
            <p:cNvGrpSpPr>
              <a:grpSpLocks/>
            </p:cNvGrpSpPr>
            <p:nvPr/>
          </p:nvGrpSpPr>
          <p:grpSpPr bwMode="auto">
            <a:xfrm>
              <a:off x="1536" y="960"/>
              <a:ext cx="528" cy="480"/>
              <a:chOff x="1536" y="960"/>
              <a:chExt cx="528" cy="480"/>
            </a:xfrm>
          </p:grpSpPr>
          <p:cxnSp>
            <p:nvCxnSpPr>
              <p:cNvPr id="19470" name="AutoShape 41"/>
              <p:cNvCxnSpPr>
                <a:cxnSpLocks noChangeShapeType="1"/>
              </p:cNvCxnSpPr>
              <p:nvPr/>
            </p:nvCxnSpPr>
            <p:spPr bwMode="auto">
              <a:xfrm>
                <a:off x="1824" y="1296"/>
                <a:ext cx="0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471" name="AutoShape 42"/>
              <p:cNvCxnSpPr>
                <a:cxnSpLocks noChangeShapeType="1"/>
              </p:cNvCxnSpPr>
              <p:nvPr/>
            </p:nvCxnSpPr>
            <p:spPr bwMode="auto">
              <a:xfrm flipH="1">
                <a:off x="1632" y="1200"/>
                <a:ext cx="192" cy="0"/>
              </a:xfrm>
              <a:prstGeom prst="straightConnector1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9472" name="Text Box 43"/>
              <p:cNvSpPr txBox="1">
                <a:spLocks noChangeArrowheads="1"/>
              </p:cNvSpPr>
              <p:nvPr/>
            </p:nvSpPr>
            <p:spPr bwMode="auto">
              <a:xfrm>
                <a:off x="1536" y="960"/>
                <a:ext cx="5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dirty="0">
                    <a:solidFill>
                      <a:srgbClr val="008000"/>
                    </a:solidFill>
                    <a:latin typeface="Arial" pitchFamily="34" charset="0"/>
                  </a:rPr>
                  <a:t>LBb1</a:t>
                </a:r>
                <a:endParaRPr lang="en-US" sz="1600" b="1" dirty="0">
                  <a:solidFill>
                    <a:srgbClr val="008000"/>
                  </a:solidFill>
                </a:endParaRPr>
              </a:p>
            </p:txBody>
          </p:sp>
        </p:grpSp>
      </p:grpSp>
      <p:cxnSp>
        <p:nvCxnSpPr>
          <p:cNvPr id="19464" name="Straight Connector 96"/>
          <p:cNvCxnSpPr>
            <a:cxnSpLocks noChangeShapeType="1"/>
            <a:stCxn id="60" idx="0"/>
          </p:cNvCxnSpPr>
          <p:nvPr/>
        </p:nvCxnSpPr>
        <p:spPr bwMode="auto">
          <a:xfrm rot="5400000">
            <a:off x="3248809" y="2434445"/>
            <a:ext cx="455612" cy="6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19467" name="TextBox 106"/>
          <p:cNvSpPr txBox="1">
            <a:spLocks noChangeArrowheads="1"/>
          </p:cNvSpPr>
          <p:nvPr/>
        </p:nvSpPr>
        <p:spPr bwMode="auto">
          <a:xfrm>
            <a:off x="2819400" y="14478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5 kb T-DNA Insert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590800" y="56388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T-DNA genotype based of Forward and LBb1 Primer Interaction</a:t>
            </a:r>
            <a:endParaRPr lang="en-US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67000" y="4724400"/>
            <a:ext cx="37160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</a:rPr>
              <a:t>Use TAIR to determine</a:t>
            </a:r>
          </a:p>
          <a:p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</a:rPr>
              <a:t> insertion site of T-DNA</a:t>
            </a:r>
            <a:endParaRPr lang="en-US" sz="24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460" name="Straight Connector 61"/>
          <p:cNvCxnSpPr>
            <a:cxnSpLocks noChangeShapeType="1"/>
          </p:cNvCxnSpPr>
          <p:nvPr/>
        </p:nvCxnSpPr>
        <p:spPr bwMode="auto">
          <a:xfrm rot="10800000">
            <a:off x="228600" y="2743200"/>
            <a:ext cx="1143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685800" y="2133600"/>
            <a:ext cx="8153400" cy="2713038"/>
            <a:chOff x="685800" y="2133600"/>
            <a:chExt cx="8153400" cy="2713612"/>
          </a:xfrm>
        </p:grpSpPr>
        <p:sp>
          <p:nvSpPr>
            <p:cNvPr id="19478" name="Text Box 26"/>
            <p:cNvSpPr txBox="1">
              <a:spLocks noChangeArrowheads="1"/>
            </p:cNvSpPr>
            <p:nvPr/>
          </p:nvSpPr>
          <p:spPr bwMode="auto">
            <a:xfrm>
              <a:off x="1066800" y="3581707"/>
              <a:ext cx="609600" cy="396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rgbClr val="0000FF"/>
                  </a:solidFill>
                  <a:latin typeface="Arial" pitchFamily="34" charset="0"/>
                </a:rPr>
                <a:t>FW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19479" name="AutoShape 29"/>
            <p:cNvCxnSpPr>
              <a:cxnSpLocks noChangeShapeType="1"/>
            </p:cNvCxnSpPr>
            <p:nvPr/>
          </p:nvCxnSpPr>
          <p:spPr bwMode="auto">
            <a:xfrm>
              <a:off x="1600200" y="3810000"/>
              <a:ext cx="1143000" cy="1588"/>
            </a:xfrm>
            <a:prstGeom prst="straightConnector1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19480" name="AutoShape 30"/>
            <p:cNvCxnSpPr>
              <a:cxnSpLocks noChangeShapeType="1"/>
            </p:cNvCxnSpPr>
            <p:nvPr/>
          </p:nvCxnSpPr>
          <p:spPr bwMode="auto">
            <a:xfrm rot="10800000">
              <a:off x="6400800" y="3200400"/>
              <a:ext cx="1143000" cy="1588"/>
            </a:xfrm>
            <a:prstGeom prst="straightConnector1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19481" name="Text Box 31"/>
            <p:cNvSpPr txBox="1">
              <a:spLocks noChangeArrowheads="1"/>
            </p:cNvSpPr>
            <p:nvPr/>
          </p:nvSpPr>
          <p:spPr bwMode="auto">
            <a:xfrm>
              <a:off x="762000" y="2133600"/>
              <a:ext cx="609600" cy="579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Arial" pitchFamily="34" charset="0"/>
                </a:rPr>
                <a:t>5</a:t>
              </a:r>
              <a:r>
                <a:rPr lang="en-US" sz="3200" dirty="0"/>
                <a:t>’</a:t>
              </a:r>
            </a:p>
          </p:txBody>
        </p:sp>
        <p:sp>
          <p:nvSpPr>
            <p:cNvPr id="2087" name="Line 39"/>
            <p:cNvSpPr>
              <a:spLocks noChangeShapeType="1"/>
            </p:cNvSpPr>
            <p:nvPr/>
          </p:nvSpPr>
          <p:spPr bwMode="auto">
            <a:xfrm>
              <a:off x="1219200" y="2743200"/>
              <a:ext cx="6781800" cy="45719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Line 39"/>
            <p:cNvSpPr>
              <a:spLocks noChangeShapeType="1"/>
            </p:cNvSpPr>
            <p:nvPr/>
          </p:nvSpPr>
          <p:spPr bwMode="auto">
            <a:xfrm>
              <a:off x="1219200" y="4191000"/>
              <a:ext cx="6781800" cy="45719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88" name="Text Box 31"/>
            <p:cNvSpPr txBox="1">
              <a:spLocks noChangeArrowheads="1"/>
            </p:cNvSpPr>
            <p:nvPr/>
          </p:nvSpPr>
          <p:spPr bwMode="auto">
            <a:xfrm>
              <a:off x="8001000" y="4267652"/>
              <a:ext cx="609600" cy="579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Arial" pitchFamily="34" charset="0"/>
                </a:rPr>
                <a:t>5</a:t>
              </a:r>
              <a:r>
                <a:rPr lang="en-US" sz="3200" dirty="0"/>
                <a:t>’</a:t>
              </a:r>
            </a:p>
          </p:txBody>
        </p:sp>
        <p:sp>
          <p:nvSpPr>
            <p:cNvPr id="19489" name="Text Box 31"/>
            <p:cNvSpPr txBox="1">
              <a:spLocks noChangeArrowheads="1"/>
            </p:cNvSpPr>
            <p:nvPr/>
          </p:nvSpPr>
          <p:spPr bwMode="auto">
            <a:xfrm>
              <a:off x="8001000" y="2133600"/>
              <a:ext cx="609600" cy="579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Arial" pitchFamily="34" charset="0"/>
                </a:rPr>
                <a:t>3</a:t>
              </a:r>
              <a:r>
                <a:rPr lang="en-US" sz="3200" dirty="0"/>
                <a:t>’</a:t>
              </a:r>
            </a:p>
          </p:txBody>
        </p:sp>
        <p:sp>
          <p:nvSpPr>
            <p:cNvPr id="19490" name="Text Box 31"/>
            <p:cNvSpPr txBox="1">
              <a:spLocks noChangeArrowheads="1"/>
            </p:cNvSpPr>
            <p:nvPr/>
          </p:nvSpPr>
          <p:spPr bwMode="auto">
            <a:xfrm>
              <a:off x="685800" y="4267652"/>
              <a:ext cx="609600" cy="579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Arial" pitchFamily="34" charset="0"/>
                </a:rPr>
                <a:t>3</a:t>
              </a:r>
              <a:r>
                <a:rPr lang="en-US" sz="3200" dirty="0"/>
                <a:t>’</a:t>
              </a:r>
            </a:p>
          </p:txBody>
        </p:sp>
        <p:cxnSp>
          <p:nvCxnSpPr>
            <p:cNvPr id="19491" name="Straight Connector 28"/>
            <p:cNvCxnSpPr>
              <a:cxnSpLocks noChangeShapeType="1"/>
            </p:cNvCxnSpPr>
            <p:nvPr/>
          </p:nvCxnSpPr>
          <p:spPr bwMode="auto">
            <a:xfrm rot="5400000">
              <a:off x="1562100" y="4000500"/>
              <a:ext cx="3810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492" name="Straight Connector 31"/>
            <p:cNvCxnSpPr>
              <a:cxnSpLocks noChangeShapeType="1"/>
            </p:cNvCxnSpPr>
            <p:nvPr/>
          </p:nvCxnSpPr>
          <p:spPr bwMode="auto">
            <a:xfrm rot="5400000">
              <a:off x="1791494" y="3999706"/>
              <a:ext cx="3810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493" name="Straight Connector 32"/>
            <p:cNvCxnSpPr>
              <a:cxnSpLocks noChangeShapeType="1"/>
            </p:cNvCxnSpPr>
            <p:nvPr/>
          </p:nvCxnSpPr>
          <p:spPr bwMode="auto">
            <a:xfrm rot="5400000">
              <a:off x="2020094" y="3999706"/>
              <a:ext cx="3810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494" name="Straight Connector 33"/>
            <p:cNvCxnSpPr>
              <a:cxnSpLocks noChangeShapeType="1"/>
            </p:cNvCxnSpPr>
            <p:nvPr/>
          </p:nvCxnSpPr>
          <p:spPr bwMode="auto">
            <a:xfrm rot="5400000">
              <a:off x="2248694" y="3999706"/>
              <a:ext cx="3810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9495" name="TextBox 37"/>
            <p:cNvSpPr txBox="1">
              <a:spLocks noChangeArrowheads="1"/>
            </p:cNvSpPr>
            <p:nvPr/>
          </p:nvSpPr>
          <p:spPr bwMode="auto">
            <a:xfrm>
              <a:off x="1600200" y="3353058"/>
              <a:ext cx="1219200" cy="396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latin typeface="Arial" pitchFamily="34" charset="0"/>
                </a:rPr>
                <a:t>A C T G</a:t>
              </a:r>
            </a:p>
          </p:txBody>
        </p:sp>
        <p:sp>
          <p:nvSpPr>
            <p:cNvPr id="19496" name="TextBox 38"/>
            <p:cNvSpPr txBox="1">
              <a:spLocks noChangeArrowheads="1"/>
            </p:cNvSpPr>
            <p:nvPr/>
          </p:nvSpPr>
          <p:spPr bwMode="auto">
            <a:xfrm>
              <a:off x="1600200" y="4267652"/>
              <a:ext cx="1219200" cy="396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latin typeface="Arial" pitchFamily="34" charset="0"/>
                </a:rPr>
                <a:t>T G A C</a:t>
              </a:r>
            </a:p>
          </p:txBody>
        </p:sp>
        <p:sp>
          <p:nvSpPr>
            <p:cNvPr id="19497" name="TextBox 39"/>
            <p:cNvSpPr txBox="1">
              <a:spLocks noChangeArrowheads="1"/>
            </p:cNvSpPr>
            <p:nvPr/>
          </p:nvSpPr>
          <p:spPr bwMode="auto">
            <a:xfrm>
              <a:off x="1371600" y="3276842"/>
              <a:ext cx="381000" cy="366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latin typeface="Arial" pitchFamily="34" charset="0"/>
                </a:rPr>
                <a:t>5’</a:t>
              </a:r>
            </a:p>
          </p:txBody>
        </p:sp>
        <p:sp>
          <p:nvSpPr>
            <p:cNvPr id="19498" name="TextBox 41"/>
            <p:cNvSpPr txBox="1">
              <a:spLocks noChangeArrowheads="1"/>
            </p:cNvSpPr>
            <p:nvPr/>
          </p:nvSpPr>
          <p:spPr bwMode="auto">
            <a:xfrm>
              <a:off x="2590800" y="3276842"/>
              <a:ext cx="381000" cy="366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latin typeface="Arial" pitchFamily="34" charset="0"/>
                </a:rPr>
                <a:t>3’</a:t>
              </a:r>
            </a:p>
          </p:txBody>
        </p:sp>
        <p:cxnSp>
          <p:nvCxnSpPr>
            <p:cNvPr id="19499" name="Straight Connector 43"/>
            <p:cNvCxnSpPr>
              <a:cxnSpLocks noChangeShapeType="1"/>
            </p:cNvCxnSpPr>
            <p:nvPr/>
          </p:nvCxnSpPr>
          <p:spPr bwMode="auto">
            <a:xfrm rot="5400000">
              <a:off x="7201694" y="3009106"/>
              <a:ext cx="3810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00" name="Straight Connector 44"/>
            <p:cNvCxnSpPr>
              <a:cxnSpLocks noChangeShapeType="1"/>
            </p:cNvCxnSpPr>
            <p:nvPr/>
          </p:nvCxnSpPr>
          <p:spPr bwMode="auto">
            <a:xfrm rot="5400000">
              <a:off x="6515894" y="3009106"/>
              <a:ext cx="3810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01" name="Straight Connector 45"/>
            <p:cNvCxnSpPr>
              <a:cxnSpLocks noChangeShapeType="1"/>
            </p:cNvCxnSpPr>
            <p:nvPr/>
          </p:nvCxnSpPr>
          <p:spPr bwMode="auto">
            <a:xfrm rot="5400000">
              <a:off x="6744494" y="3009106"/>
              <a:ext cx="3810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02" name="Straight Connector 46"/>
            <p:cNvCxnSpPr>
              <a:cxnSpLocks noChangeShapeType="1"/>
            </p:cNvCxnSpPr>
            <p:nvPr/>
          </p:nvCxnSpPr>
          <p:spPr bwMode="auto">
            <a:xfrm rot="5400000">
              <a:off x="6973094" y="3009106"/>
              <a:ext cx="3810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9503" name="TextBox 51"/>
            <p:cNvSpPr txBox="1">
              <a:spLocks noChangeArrowheads="1"/>
            </p:cNvSpPr>
            <p:nvPr/>
          </p:nvSpPr>
          <p:spPr bwMode="auto">
            <a:xfrm>
              <a:off x="6553200" y="3200626"/>
              <a:ext cx="1219200" cy="396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latin typeface="Arial" pitchFamily="34" charset="0"/>
                </a:rPr>
                <a:t>A A T A</a:t>
              </a:r>
            </a:p>
          </p:txBody>
        </p:sp>
        <p:sp>
          <p:nvSpPr>
            <p:cNvPr id="19504" name="TextBox 52"/>
            <p:cNvSpPr txBox="1">
              <a:spLocks noChangeArrowheads="1"/>
            </p:cNvSpPr>
            <p:nvPr/>
          </p:nvSpPr>
          <p:spPr bwMode="auto">
            <a:xfrm>
              <a:off x="6553200" y="2286032"/>
              <a:ext cx="1219200" cy="396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latin typeface="Arial" pitchFamily="34" charset="0"/>
                </a:rPr>
                <a:t>T T A T</a:t>
              </a:r>
            </a:p>
          </p:txBody>
        </p:sp>
        <p:sp>
          <p:nvSpPr>
            <p:cNvPr id="19505" name="Text Box 26"/>
            <p:cNvSpPr txBox="1">
              <a:spLocks noChangeArrowheads="1"/>
            </p:cNvSpPr>
            <p:nvPr/>
          </p:nvSpPr>
          <p:spPr bwMode="auto">
            <a:xfrm>
              <a:off x="7543800" y="2971977"/>
              <a:ext cx="609600" cy="396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rgbClr val="FF0000"/>
                  </a:solidFill>
                  <a:latin typeface="Arial" pitchFamily="34" charset="0"/>
                </a:rPr>
                <a:t>RV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9506" name="TextBox 54"/>
            <p:cNvSpPr txBox="1">
              <a:spLocks noChangeArrowheads="1"/>
            </p:cNvSpPr>
            <p:nvPr/>
          </p:nvSpPr>
          <p:spPr bwMode="auto">
            <a:xfrm>
              <a:off x="6324600" y="3276842"/>
              <a:ext cx="381000" cy="366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latin typeface="Arial" pitchFamily="34" charset="0"/>
                </a:rPr>
                <a:t>3’</a:t>
              </a:r>
            </a:p>
          </p:txBody>
        </p:sp>
        <p:sp>
          <p:nvSpPr>
            <p:cNvPr id="19507" name="TextBox 55"/>
            <p:cNvSpPr txBox="1">
              <a:spLocks noChangeArrowheads="1"/>
            </p:cNvSpPr>
            <p:nvPr/>
          </p:nvSpPr>
          <p:spPr bwMode="auto">
            <a:xfrm>
              <a:off x="7467600" y="3276842"/>
              <a:ext cx="533400" cy="366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latin typeface="Arial" pitchFamily="34" charset="0"/>
                </a:rPr>
                <a:t> 5’</a:t>
              </a:r>
            </a:p>
          </p:txBody>
        </p:sp>
        <p:cxnSp>
          <p:nvCxnSpPr>
            <p:cNvPr id="19508" name="Straight Connector 62"/>
            <p:cNvCxnSpPr>
              <a:cxnSpLocks noChangeShapeType="1"/>
            </p:cNvCxnSpPr>
            <p:nvPr/>
          </p:nvCxnSpPr>
          <p:spPr bwMode="auto">
            <a:xfrm rot="10800000">
              <a:off x="7696200" y="2743200"/>
              <a:ext cx="11430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09" name="Straight Connector 63"/>
            <p:cNvCxnSpPr>
              <a:cxnSpLocks noChangeShapeType="1"/>
            </p:cNvCxnSpPr>
            <p:nvPr/>
          </p:nvCxnSpPr>
          <p:spPr bwMode="auto">
            <a:xfrm rot="10800000">
              <a:off x="7696200" y="4191000"/>
              <a:ext cx="11430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19462" name="Straight Connector 64"/>
          <p:cNvCxnSpPr>
            <a:cxnSpLocks noChangeShapeType="1"/>
          </p:cNvCxnSpPr>
          <p:nvPr/>
        </p:nvCxnSpPr>
        <p:spPr bwMode="auto">
          <a:xfrm rot="10800000">
            <a:off x="304800" y="4191000"/>
            <a:ext cx="1143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6" name="Group 49"/>
          <p:cNvGrpSpPr>
            <a:grpSpLocks/>
          </p:cNvGrpSpPr>
          <p:nvPr/>
        </p:nvGrpSpPr>
        <p:grpSpPr bwMode="auto">
          <a:xfrm rot="10800000">
            <a:off x="4879975" y="4724400"/>
            <a:ext cx="2054225" cy="1246188"/>
            <a:chOff x="1432" y="987"/>
            <a:chExt cx="1294" cy="785"/>
          </a:xfrm>
        </p:grpSpPr>
        <p:grpSp>
          <p:nvGrpSpPr>
            <p:cNvPr id="7" name="Group 45"/>
            <p:cNvGrpSpPr>
              <a:grpSpLocks/>
            </p:cNvGrpSpPr>
            <p:nvPr/>
          </p:nvGrpSpPr>
          <p:grpSpPr bwMode="auto">
            <a:xfrm>
              <a:off x="1670" y="1071"/>
              <a:ext cx="1057" cy="701"/>
              <a:chOff x="1672" y="1075"/>
              <a:chExt cx="1057" cy="701"/>
            </a:xfrm>
          </p:grpSpPr>
          <p:sp>
            <p:nvSpPr>
              <p:cNvPr id="55" name="Isosceles Triangle 54"/>
              <p:cNvSpPr>
                <a:spLocks noChangeArrowheads="1"/>
              </p:cNvSpPr>
              <p:nvPr/>
            </p:nvSpPr>
            <p:spPr bwMode="auto">
              <a:xfrm flipV="1">
                <a:off x="1672" y="1440"/>
                <a:ext cx="1056" cy="336"/>
              </a:xfrm>
              <a:prstGeom prst="triangle">
                <a:avLst>
                  <a:gd name="adj" fmla="val 49241"/>
                </a:avLst>
              </a:prstGeom>
              <a:solidFill>
                <a:srgbClr val="FF6666">
                  <a:alpha val="67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glow rad="101600">
                  <a:schemeClr val="bg1">
                    <a:alpha val="75000"/>
                  </a:schemeClr>
                </a:glow>
              </a:effectLst>
            </p:spPr>
            <p:txBody>
              <a:bodyPr rot="10800000" anchor="ctr"/>
              <a:lstStyle/>
              <a:p>
                <a:pPr algn="ctr" defTabSz="457200" eaLnBrk="1" hangingPunct="1"/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673" y="1295"/>
                <a:ext cx="1056" cy="14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457200" eaLnBrk="1" hangingPunct="1"/>
                <a:endParaRPr lang="en-US" sz="1500" dirty="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57" name="TextBox 27"/>
              <p:cNvSpPr txBox="1">
                <a:spLocks noChangeArrowheads="1"/>
              </p:cNvSpPr>
              <p:nvPr/>
            </p:nvSpPr>
            <p:spPr bwMode="auto">
              <a:xfrm>
                <a:off x="1672" y="1075"/>
                <a:ext cx="11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457200" eaLnBrk="1" hangingPunct="1"/>
                <a:endParaRPr lang="en-US" sz="1200" dirty="0">
                  <a:latin typeface="Calibri" pitchFamily="34" charset="0"/>
                </a:endParaRPr>
              </a:p>
            </p:txBody>
          </p:sp>
        </p:grpSp>
        <p:grpSp>
          <p:nvGrpSpPr>
            <p:cNvPr id="8" name="Group 48"/>
            <p:cNvGrpSpPr>
              <a:grpSpLocks/>
            </p:cNvGrpSpPr>
            <p:nvPr/>
          </p:nvGrpSpPr>
          <p:grpSpPr bwMode="auto">
            <a:xfrm>
              <a:off x="1432" y="987"/>
              <a:ext cx="528" cy="449"/>
              <a:chOff x="1434" y="991"/>
              <a:chExt cx="528" cy="449"/>
            </a:xfrm>
          </p:grpSpPr>
          <p:cxnSp>
            <p:nvCxnSpPr>
              <p:cNvPr id="52" name="AutoShape 41"/>
              <p:cNvCxnSpPr>
                <a:cxnSpLocks noChangeShapeType="1"/>
              </p:cNvCxnSpPr>
              <p:nvPr/>
            </p:nvCxnSpPr>
            <p:spPr bwMode="auto">
              <a:xfrm>
                <a:off x="1824" y="1296"/>
                <a:ext cx="0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3" name="AutoShape 42"/>
              <p:cNvCxnSpPr>
                <a:cxnSpLocks noChangeShapeType="1"/>
              </p:cNvCxnSpPr>
              <p:nvPr/>
            </p:nvCxnSpPr>
            <p:spPr bwMode="auto">
              <a:xfrm flipH="1">
                <a:off x="1632" y="1200"/>
                <a:ext cx="192" cy="0"/>
              </a:xfrm>
              <a:prstGeom prst="straightConnector1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54" name="Text Box 43"/>
              <p:cNvSpPr txBox="1">
                <a:spLocks noChangeArrowheads="1"/>
              </p:cNvSpPr>
              <p:nvPr/>
            </p:nvSpPr>
            <p:spPr bwMode="auto">
              <a:xfrm rot="10800000">
                <a:off x="1434" y="991"/>
                <a:ext cx="5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dirty="0">
                    <a:solidFill>
                      <a:srgbClr val="008000"/>
                    </a:solidFill>
                    <a:latin typeface="Arial" pitchFamily="34" charset="0"/>
                  </a:rPr>
                  <a:t>LBb1</a:t>
                </a:r>
                <a:endParaRPr lang="en-US" sz="1600" b="1" dirty="0">
                  <a:solidFill>
                    <a:srgbClr val="008000"/>
                  </a:solidFill>
                </a:endParaRPr>
              </a:p>
            </p:txBody>
          </p:sp>
        </p:grpSp>
      </p:grpSp>
      <p:cxnSp>
        <p:nvCxnSpPr>
          <p:cNvPr id="58" name="Straight Connector 96"/>
          <p:cNvCxnSpPr>
            <a:cxnSpLocks noChangeShapeType="1"/>
          </p:cNvCxnSpPr>
          <p:nvPr/>
        </p:nvCxnSpPr>
        <p:spPr bwMode="auto">
          <a:xfrm rot="5400000">
            <a:off x="5487988" y="4495799"/>
            <a:ext cx="455613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67" name="TextBox 66"/>
          <p:cNvSpPr txBox="1"/>
          <p:nvPr/>
        </p:nvSpPr>
        <p:spPr>
          <a:xfrm>
            <a:off x="4876800" y="1295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T-DNA genotype based on Reverse and LBb1 Primer Interaction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Multiplex vs. Separate Reactions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4419600"/>
            <a:ext cx="7772400" cy="1981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533400" y="1600201"/>
          <a:ext cx="2438400" cy="5029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</a:tblGrid>
              <a:tr h="69638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Multiplex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116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Water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201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10x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Ex </a:t>
                      </a:r>
                      <a:r>
                        <a:rPr lang="en-US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Taq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Buffer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20187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dNTP</a:t>
                      </a:r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Mix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20187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Fw</a:t>
                      </a:r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Primer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20187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Rv</a:t>
                      </a:r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Primer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201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LBb1 Primer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201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Ex-</a:t>
                      </a:r>
                      <a:r>
                        <a:rPr lang="en-US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Taq</a:t>
                      </a:r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DNA Polymerase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124200" y="1600200"/>
          <a:ext cx="5562600" cy="50158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81300"/>
                <a:gridCol w="2781300"/>
              </a:tblGrid>
              <a:tr h="619125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Separate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191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Water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Water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191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10x Ex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Taq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Buffer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10x Ex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Taq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Buffer</a:t>
                      </a:r>
                    </a:p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1912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dNTP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Mix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dNTP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Mix</a:t>
                      </a:r>
                    </a:p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1912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Fw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Primer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Add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Fw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or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Rv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Primer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depending on direction of LBb1 primer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1912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Rv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Primer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1912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LBb1 Primer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191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Ex-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Taq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DNA Polymerase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Ex-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Taq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DNA Polymerase</a:t>
                      </a:r>
                    </a:p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962400" y="5715000"/>
            <a:ext cx="1219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Gel Photo of </a:t>
            </a:r>
            <a:b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Multiplex Reaction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Elaine Chiu\Desktop\HC70AL\gel photos\exp 7\EC_gentotypemultiplex_AT1G616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95400"/>
            <a:ext cx="7224889" cy="514773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181600" y="3352800"/>
            <a:ext cx="1219200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62400" y="3352800"/>
            <a:ext cx="533400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19400" y="3352800"/>
            <a:ext cx="381000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8" idx="2"/>
          </p:cNvCxnSpPr>
          <p:nvPr/>
        </p:nvCxnSpPr>
        <p:spPr>
          <a:xfrm rot="16200000" flipH="1">
            <a:off x="3371850" y="3295650"/>
            <a:ext cx="1828800" cy="2552700"/>
          </a:xfrm>
          <a:prstGeom prst="line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</p:cNvCxnSpPr>
          <p:nvPr/>
        </p:nvCxnSpPr>
        <p:spPr>
          <a:xfrm rot="16200000" flipH="1">
            <a:off x="3981450" y="3905250"/>
            <a:ext cx="1828800" cy="133350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838700" y="4381500"/>
            <a:ext cx="1828800" cy="381000"/>
          </a:xfrm>
          <a:prstGeom prst="line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76800" y="5562600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Homo T-DNA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362200" y="2819400"/>
            <a:ext cx="457200" cy="1066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24600" y="2819400"/>
            <a:ext cx="457200" cy="8382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667000" y="2286000"/>
            <a:ext cx="2133600" cy="685800"/>
          </a:xfrm>
          <a:prstGeom prst="line">
            <a:avLst/>
          </a:prstGeom>
          <a:ln w="508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4800600" y="2286000"/>
            <a:ext cx="1676400" cy="685800"/>
          </a:xfrm>
          <a:prstGeom prst="line">
            <a:avLst/>
          </a:prstGeom>
          <a:ln w="508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191000" y="1828800"/>
            <a:ext cx="1312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B0F0"/>
                </a:solidFill>
              </a:rPr>
              <a:t>Hemizygous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Gel Photos of Separate Reactions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0102" r="13191" b="666"/>
          <a:stretch>
            <a:fillRect/>
          </a:stretch>
        </p:blipFill>
        <p:spPr bwMode="auto">
          <a:xfrm>
            <a:off x="0" y="990601"/>
            <a:ext cx="3810000" cy="295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304800" y="1143000"/>
            <a:ext cx="3962400" cy="2968264"/>
            <a:chOff x="2133600" y="2503624"/>
            <a:chExt cx="5791200" cy="3753253"/>
          </a:xfrm>
        </p:grpSpPr>
        <p:sp>
          <p:nvSpPr>
            <p:cNvPr id="6" name="TextBox 5"/>
            <p:cNvSpPr txBox="1"/>
            <p:nvPr/>
          </p:nvSpPr>
          <p:spPr>
            <a:xfrm>
              <a:off x="2514600" y="3429000"/>
              <a:ext cx="5410200" cy="467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 1  2  3  4  5 6 7 9 810</a:t>
              </a:r>
              <a:r>
                <a:rPr lang="en-US" sz="1600" dirty="0" smtClean="0">
                  <a:solidFill>
                    <a:schemeClr val="bg1"/>
                  </a:solidFill>
                </a:rPr>
                <a:t>11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33600" y="5334000"/>
              <a:ext cx="609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100 bp ladder</a:t>
              </a:r>
            </a:p>
            <a:p>
              <a:endParaRPr 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48400" y="5181600"/>
              <a:ext cx="609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100 bp ladder</a:t>
              </a:r>
            </a:p>
            <a:p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43600" y="3962400"/>
              <a:ext cx="2286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bg1"/>
                  </a:solidFill>
                  <a:latin typeface="Comic Sans MS" pitchFamily="66" charset="0"/>
                </a:rPr>
                <a:t>neg</a:t>
              </a:r>
              <a:r>
                <a:rPr lang="en-US" sz="1200" dirty="0" smtClean="0">
                  <a:solidFill>
                    <a:schemeClr val="bg1"/>
                  </a:solidFill>
                  <a:latin typeface="Comic Sans MS" pitchFamily="66" charset="0"/>
                </a:rPr>
                <a:t> control</a:t>
              </a:r>
              <a:endParaRPr lang="en-US" sz="12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38800" y="3962400"/>
              <a:ext cx="2286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Comic Sans MS" pitchFamily="66" charset="0"/>
                </a:rPr>
                <a:t>pos control</a:t>
              </a:r>
              <a:endParaRPr lang="en-US" sz="12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00400" y="3124200"/>
              <a:ext cx="1828800" cy="422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Plant  #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10200" y="4038601"/>
              <a:ext cx="228601" cy="2218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Wild Type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23475" y="2503624"/>
              <a:ext cx="449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AT2G33350 Wild Type DNA Genotyping Gel 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endParaRPr lang="en-US" dirty="0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 r="16881" b="12452"/>
          <a:stretch>
            <a:fillRect/>
          </a:stretch>
        </p:blipFill>
        <p:spPr bwMode="auto">
          <a:xfrm>
            <a:off x="4191000" y="2743200"/>
            <a:ext cx="4724400" cy="376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Group 14"/>
          <p:cNvGrpSpPr/>
          <p:nvPr/>
        </p:nvGrpSpPr>
        <p:grpSpPr>
          <a:xfrm>
            <a:off x="4800600" y="2819400"/>
            <a:ext cx="4180840" cy="3581400"/>
            <a:chOff x="2133600" y="1162639"/>
            <a:chExt cx="5701145" cy="4621358"/>
          </a:xfrm>
        </p:grpSpPr>
        <p:sp>
          <p:nvSpPr>
            <p:cNvPr id="16" name="TextBox 15"/>
            <p:cNvSpPr txBox="1"/>
            <p:nvPr/>
          </p:nvSpPr>
          <p:spPr>
            <a:xfrm>
              <a:off x="2237509" y="2735867"/>
              <a:ext cx="5410200" cy="476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 1   2  3   4   5   6   7  8   9 10 </a:t>
              </a:r>
              <a:r>
                <a:rPr lang="en-US" sz="1600" dirty="0" smtClean="0">
                  <a:solidFill>
                    <a:schemeClr val="bg1"/>
                  </a:solidFill>
                </a:rPr>
                <a:t>11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33600" y="4953000"/>
              <a:ext cx="609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100 bp ladder</a:t>
              </a:r>
            </a:p>
            <a:p>
              <a:endParaRPr lang="en-US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25145" y="4899056"/>
              <a:ext cx="609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100 bp ladder</a:t>
              </a:r>
            </a:p>
            <a:p>
              <a:endParaRPr lang="en-US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13418" y="2932521"/>
              <a:ext cx="2286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bg1"/>
                  </a:solidFill>
                  <a:latin typeface="Comic Sans MS" pitchFamily="66" charset="0"/>
                </a:rPr>
                <a:t>neg</a:t>
              </a:r>
              <a:r>
                <a:rPr lang="en-US" sz="1200" dirty="0" smtClean="0">
                  <a:solidFill>
                    <a:schemeClr val="bg1"/>
                  </a:solidFill>
                  <a:latin typeface="Comic Sans MS" pitchFamily="66" charset="0"/>
                </a:rPr>
                <a:t> control</a:t>
              </a:r>
              <a:endParaRPr lang="en-US" sz="12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86055" y="3030848"/>
              <a:ext cx="228600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Wild Typ</a:t>
              </a:r>
              <a:r>
                <a:rPr lang="en-US" dirty="0" smtClean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71800" y="4419600"/>
              <a:ext cx="2902527" cy="476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Hemizygous plants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10800000">
              <a:off x="2667000" y="4038600"/>
              <a:ext cx="533400" cy="45720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 flipH="1" flipV="1">
              <a:off x="3345874" y="4102825"/>
              <a:ext cx="533399" cy="159327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3162300" y="4152900"/>
              <a:ext cx="457200" cy="7620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 flipH="1" flipV="1">
              <a:off x="5043157" y="4117924"/>
              <a:ext cx="491634" cy="284017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4038600" y="4114800"/>
              <a:ext cx="533400" cy="22860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 flipH="1" flipV="1">
              <a:off x="4648200" y="4191000"/>
              <a:ext cx="457200" cy="15240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757055" y="1162639"/>
              <a:ext cx="381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mic Sans MS" pitchFamily="66" charset="0"/>
                </a:rPr>
                <a:t>Plants 1, 3, 4, 6, 8 and 10 are hemizygous</a:t>
              </a:r>
              <a:endParaRPr lang="en-US" sz="14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38400" y="1752600"/>
              <a:ext cx="3810000" cy="476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AT2G33350 T-DNA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077200" y="4343400"/>
            <a:ext cx="167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omic Sans MS" pitchFamily="66" charset="0"/>
              </a:rPr>
              <a:t>pos control</a:t>
            </a:r>
            <a:endParaRPr lang="en-US" sz="1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4953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Plants 2, 5, 7, 9, &amp; 11 are homozygous wild-type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95800" y="24384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6666FF"/>
                </a:solidFill>
                <a:latin typeface="Comic Sans MS" pitchFamily="66" charset="0"/>
              </a:rPr>
              <a:t>1% agarose gel, 107 V, 50 minutes</a:t>
            </a:r>
            <a:endParaRPr lang="en-US" sz="1600" dirty="0">
              <a:solidFill>
                <a:srgbClr val="6666FF"/>
              </a:solidFill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2400" y="41148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6666FF"/>
                </a:solidFill>
                <a:latin typeface="Comic Sans MS" pitchFamily="66" charset="0"/>
              </a:rPr>
              <a:t>1% agarose gel, 107 V, 50 minutes</a:t>
            </a:r>
            <a:endParaRPr lang="en-US" sz="1600" dirty="0">
              <a:solidFill>
                <a:srgbClr val="6666FF"/>
              </a:solidFill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2400" y="5715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Plants 1, 3, 4, 5, 6, 7, 8, &amp; 10  are hemizygous T-DNA.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>
                <a:solidFill>
                  <a:srgbClr val="FF0000"/>
                </a:solidFill>
                <a:latin typeface="Comic Sans MS" pitchFamily="66" charset="0"/>
              </a:rPr>
              <a:t>Gel Electrophoresis</a:t>
            </a:r>
            <a:endParaRPr lang="en-US" sz="3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Excess primers might leave faint “primer </a:t>
            </a:r>
            <a:r>
              <a:rPr lang="en-US" sz="2400" dirty="0" err="1" smtClean="0">
                <a:solidFill>
                  <a:srgbClr val="0000FF"/>
                </a:solidFill>
                <a:latin typeface="Comic Sans MS" pitchFamily="66" charset="0"/>
              </a:rPr>
              <a:t>dimers</a:t>
            </a: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” bands at the ends of the gel</a:t>
            </a:r>
          </a:p>
          <a:p>
            <a:r>
              <a:rPr lang="en-US" sz="2400" dirty="0" err="1" smtClean="0">
                <a:solidFill>
                  <a:srgbClr val="0000FF"/>
                </a:solidFill>
                <a:latin typeface="Comic Sans MS" pitchFamily="66" charset="0"/>
              </a:rPr>
              <a:t>Ethidium</a:t>
            </a: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 Bromide (</a:t>
            </a:r>
            <a:r>
              <a:rPr lang="en-US" sz="2400" dirty="0" err="1" smtClean="0">
                <a:solidFill>
                  <a:srgbClr val="0000FF"/>
                </a:solidFill>
                <a:latin typeface="Comic Sans MS" pitchFamily="66" charset="0"/>
              </a:rPr>
              <a:t>EtBr</a:t>
            </a: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) is used to help visualize the gel fragments.  It binds to the DNA and fluoresces brightly under UV light.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A higher % agarose gel is used when better separation of small fragments is needed.  A higher % gel causes the fragments to move more slowly but larger fragments won’t separate as well.</a:t>
            </a:r>
          </a:p>
          <a:p>
            <a:endParaRPr lang="en-US" sz="24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None/>
            </a:pPr>
            <a:endParaRPr lang="en-US" sz="24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endParaRPr lang="en-US" sz="24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>
          <a:solidFill>
            <a:schemeClr val="bg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1008</Words>
  <Application>Microsoft Office PowerPoint</Application>
  <PresentationFormat>On-screen Show (4:3)</PresentationFormat>
  <Paragraphs>178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   What Are the Methods and Approaches Used Study Knock-Out Mutations?  Elaine Chiu Nancy Phang</vt:lpstr>
      <vt:lpstr>Isolation</vt:lpstr>
      <vt:lpstr>How do we screen for  T-DNA inserts?</vt:lpstr>
      <vt:lpstr>How does this apply to the screening for T-DNA inserts?</vt:lpstr>
      <vt:lpstr>Slide 5</vt:lpstr>
      <vt:lpstr>Multiplex vs. Separate Reactions</vt:lpstr>
      <vt:lpstr>Gel Photo of  Multiplex Reaction</vt:lpstr>
      <vt:lpstr>Gel Photos of Separate Reactions</vt:lpstr>
      <vt:lpstr>Gel Electrophoresis</vt:lpstr>
      <vt:lpstr>How Do We Determine Whether the    T-DNA Insert is in the Correct Location and Orientation?</vt:lpstr>
      <vt:lpstr>What do we do with the sequencing results?</vt:lpstr>
      <vt:lpstr>The Use of RT-PCR to Study Gene Expression</vt:lpstr>
      <vt:lpstr>The Use of Microarrays to Study Gene Expression</vt:lpstr>
      <vt:lpstr>Analysis of AT1G67100 RT-PCR Results</vt:lpstr>
      <vt:lpstr>How Do We Know if a Gene is Expressed?</vt:lpstr>
      <vt:lpstr>Light Microscopy and Nomarski Microscopy</vt:lpstr>
      <vt:lpstr>Slide 17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Authorized Customer</dc:creator>
  <cp:lastModifiedBy>Bob Goldberg</cp:lastModifiedBy>
  <cp:revision>116</cp:revision>
  <dcterms:created xsi:type="dcterms:W3CDTF">2009-06-04T20:40:41Z</dcterms:created>
  <dcterms:modified xsi:type="dcterms:W3CDTF">2009-06-04T20:42:06Z</dcterms:modified>
</cp:coreProperties>
</file>