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5" r:id="rId5"/>
    <p:sldId id="267" r:id="rId6"/>
    <p:sldId id="264" r:id="rId7"/>
    <p:sldId id="266" r:id="rId8"/>
    <p:sldId id="269" r:id="rId9"/>
    <p:sldId id="272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BF65-08F7-4FCF-ADD1-8F9138CDF8F5}" type="datetimeFigureOut">
              <a:rPr lang="en-US" smtClean="0"/>
              <a:pPr/>
              <a:t>6/4/2009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91B1-DE8B-49C7-9DE6-93CA2F364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BF65-08F7-4FCF-ADD1-8F9138CDF8F5}" type="datetimeFigureOut">
              <a:rPr lang="en-US" smtClean="0"/>
              <a:pPr/>
              <a:t>6/4/2009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91B1-DE8B-49C7-9DE6-93CA2F364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BF65-08F7-4FCF-ADD1-8F9138CDF8F5}" type="datetimeFigureOut">
              <a:rPr lang="en-US" smtClean="0"/>
              <a:pPr/>
              <a:t>6/4/2009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91B1-DE8B-49C7-9DE6-93CA2F364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BF65-08F7-4FCF-ADD1-8F9138CDF8F5}" type="datetimeFigureOut">
              <a:rPr lang="en-US" smtClean="0"/>
              <a:pPr/>
              <a:t>6/4/2009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91B1-DE8B-49C7-9DE6-93CA2F364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BF65-08F7-4FCF-ADD1-8F9138CDF8F5}" type="datetimeFigureOut">
              <a:rPr lang="en-US" smtClean="0"/>
              <a:pPr/>
              <a:t>6/4/2009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91B1-DE8B-49C7-9DE6-93CA2F364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BF65-08F7-4FCF-ADD1-8F9138CDF8F5}" type="datetimeFigureOut">
              <a:rPr lang="en-US" smtClean="0"/>
              <a:pPr/>
              <a:t>6/4/2009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91B1-DE8B-49C7-9DE6-93CA2F364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BF65-08F7-4FCF-ADD1-8F9138CDF8F5}" type="datetimeFigureOut">
              <a:rPr lang="en-US" smtClean="0"/>
              <a:pPr/>
              <a:t>6/4/2009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91B1-DE8B-49C7-9DE6-93CA2F364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BF65-08F7-4FCF-ADD1-8F9138CDF8F5}" type="datetimeFigureOut">
              <a:rPr lang="en-US" smtClean="0"/>
              <a:pPr/>
              <a:t>6/4/2009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91B1-DE8B-49C7-9DE6-93CA2F364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BF65-08F7-4FCF-ADD1-8F9138CDF8F5}" type="datetimeFigureOut">
              <a:rPr lang="en-US" smtClean="0"/>
              <a:pPr/>
              <a:t>6/4/2009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91B1-DE8B-49C7-9DE6-93CA2F364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BF65-08F7-4FCF-ADD1-8F9138CDF8F5}" type="datetimeFigureOut">
              <a:rPr lang="en-US" smtClean="0"/>
              <a:pPr/>
              <a:t>6/4/2009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91B1-DE8B-49C7-9DE6-93CA2F364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BF65-08F7-4FCF-ADD1-8F9138CDF8F5}" type="datetimeFigureOut">
              <a:rPr lang="en-US" smtClean="0"/>
              <a:pPr/>
              <a:t>6/4/2009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91B1-DE8B-49C7-9DE6-93CA2F364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7BF65-08F7-4FCF-ADD1-8F9138CDF8F5}" type="datetimeFigureOut">
              <a:rPr lang="en-US" smtClean="0"/>
              <a:pPr/>
              <a:t>6/4/2009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891B1-DE8B-49C7-9DE6-93CA2F364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ubmedcentral.nih.gov/articlerender.fcgi?artid=27963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CAAT-Box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Elaine Chiu</a:t>
            </a:r>
          </a:p>
          <a:p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Eden Maloney</a:t>
            </a:r>
          </a:p>
          <a:p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Nancy Phang</a:t>
            </a:r>
            <a:endParaRPr lang="en-US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EXPERIMENT ONE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“Even though a "CCAAT" box element is localized approximately equal to 80 base pairs upstream of the transcription initiation site in many eukaryotic promoters, it is not recognized by a single ubiquitous transcription factor.”</a:t>
            </a:r>
          </a:p>
          <a:p>
            <a:r>
              <a:rPr lang="en-US" dirty="0" smtClean="0"/>
              <a:t>For example, a transcription factor that binds to the CCAAT box of a protein’s gene specific to the liver was also found in the spleen.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5715000"/>
            <a:ext cx="7537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smtClean="0">
                <a:hlinkClick r:id="rId2"/>
              </a:rPr>
              <a:t>http://www.pubmedcentral.nih.gov/articlerender.fcgi?artid=279634</a:t>
            </a:r>
            <a:endParaRPr lang="en-US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Transcription</a:t>
            </a:r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1355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Transcription: DNA         mRNA	 protein</a:t>
            </a:r>
          </a:p>
          <a:p>
            <a:endParaRPr lang="en-US" sz="2800" dirty="0" smtClean="0">
              <a:solidFill>
                <a:srgbClr val="0000FF"/>
              </a:solidFill>
              <a:latin typeface="Comic Sans MS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343400" y="990600"/>
            <a:ext cx="609600" cy="158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172200" y="990600"/>
            <a:ext cx="609600" cy="158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t="13068" b="15056"/>
          <a:stretch>
            <a:fillRect/>
          </a:stretch>
        </p:blipFill>
        <p:spPr bwMode="auto">
          <a:xfrm>
            <a:off x="304800" y="1371600"/>
            <a:ext cx="8648700" cy="160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81000" y="2971800"/>
            <a:ext cx="8458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FF"/>
                </a:solidFill>
                <a:latin typeface="Comic Sans MS" pitchFamily="66" charset="0"/>
              </a:rPr>
              <a:t>Transcription factors are sequence-specific  DNA binding factors proteins.   They promote or block transcription by controlling the recruitment of RNA polymerase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FF0000"/>
                </a:solidFill>
                <a:latin typeface="Comic Sans MS" pitchFamily="66" charset="0"/>
              </a:rPr>
              <a:t>Transcription is initiated at regions of DNA called promoters.</a:t>
            </a:r>
          </a:p>
          <a:p>
            <a:r>
              <a:rPr lang="en-US" sz="2200" dirty="0" smtClean="0">
                <a:solidFill>
                  <a:srgbClr val="FF0000"/>
                </a:solidFill>
                <a:latin typeface="Comic Sans MS" pitchFamily="66" charset="0"/>
              </a:rPr>
              <a:t>Specific sequences of nucleotide bases at a promoter are recognized by both transcription factors and RNA polymerase,  the enzyme that synthesizes RNA.</a:t>
            </a:r>
          </a:p>
          <a:p>
            <a:r>
              <a:rPr lang="en-US" sz="2200" dirty="0" smtClean="0">
                <a:solidFill>
                  <a:srgbClr val="0000FF"/>
                </a:solidFill>
                <a:latin typeface="Comic Sans MS" pitchFamily="66" charset="0"/>
              </a:rPr>
              <a:t>The mRNA strand produced is complementary to the transcribed strand (the antisense strand) and has the sequence of the of the sense strand with T       U.</a:t>
            </a:r>
          </a:p>
          <a:p>
            <a:pPr>
              <a:buFont typeface="Arial" pitchFamily="34" charset="0"/>
              <a:buChar char="•"/>
            </a:pPr>
            <a:endParaRPr lang="en-US" sz="22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endParaRPr lang="en-US" sz="22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172200" y="6248400"/>
            <a:ext cx="457200" cy="158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04800" y="533400"/>
            <a:ext cx="8531225" cy="4424363"/>
            <a:chOff x="192" y="336"/>
            <a:chExt cx="5374" cy="2787"/>
          </a:xfrm>
        </p:grpSpPr>
        <p:pic>
          <p:nvPicPr>
            <p:cNvPr id="5" name="Picture 3" descr="figure 4-10b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2" y="1200"/>
              <a:ext cx="5374" cy="1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1392" y="336"/>
              <a:ext cx="292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dirty="0">
                  <a:solidFill>
                    <a:srgbClr val="FF0000"/>
                  </a:solidFill>
                  <a:latin typeface="Comic Sans MS" pitchFamily="66" charset="0"/>
                </a:rPr>
                <a:t>A Conceptualized Gene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92" y="1872"/>
              <a:ext cx="9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Sense Strand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470" y="2297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600" dirty="0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192" y="2304"/>
              <a:ext cx="13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Transcribed Strand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440" y="1056"/>
              <a:ext cx="67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Beginning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512" y="1008"/>
              <a:ext cx="33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End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What is Contained in the Promoter?</a:t>
            </a:r>
            <a:endParaRPr 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438400"/>
            <a:ext cx="3048000" cy="533400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CAAT box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57600" y="2438400"/>
            <a:ext cx="1524000" cy="533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TATA box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81600" y="2438400"/>
            <a:ext cx="1828800" cy="53340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2438400"/>
            <a:ext cx="1828800" cy="533400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Gene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2971800"/>
            <a:ext cx="7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9600" y="2057400"/>
            <a:ext cx="640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457200" y="22098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819900" y="22479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76600" y="1752600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Promoter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6705600" y="3124200"/>
            <a:ext cx="533400" cy="2286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49186" y="3505200"/>
            <a:ext cx="2145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Start site of gene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71600" y="4495800"/>
            <a:ext cx="6781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Eukaryotic promoter regulatory sequences typically bind proteins called transcription factors, which are involved in the formation of the transcriptional complex</a:t>
            </a:r>
            <a:endParaRPr lang="en-US" sz="2400" dirty="0">
              <a:solidFill>
                <a:srgbClr val="002060"/>
              </a:solidFill>
              <a:latin typeface="Comic Sans MS" pitchFamily="66" charset="0"/>
              <a:sym typeface="Wingdings" pitchFamily="2" charset="2"/>
            </a:endParaRPr>
          </a:p>
          <a:p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1905000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5’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610600" y="1916668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3’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76600" y="3048000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-30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4800" y="3048000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-80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81800" y="30480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1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5" name="Flowchart: Data 34"/>
          <p:cNvSpPr/>
          <p:nvPr/>
        </p:nvSpPr>
        <p:spPr>
          <a:xfrm rot="1020000">
            <a:off x="8273825" y="2057400"/>
            <a:ext cx="228600" cy="1295400"/>
          </a:xfrm>
          <a:prstGeom prst="flowChartInputOutp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458200" y="30480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2000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CAAT Box and What Does it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CAAT Box or CCAAT box is a conserved (shared) sequence in the promoter region of a gene in Eukaryotic Genomes.</a:t>
            </a:r>
          </a:p>
          <a:p>
            <a:r>
              <a:rPr lang="en-US" dirty="0" smtClean="0"/>
              <a:t>Signals the binding site for the RNA transcription factor</a:t>
            </a:r>
          </a:p>
          <a:p>
            <a:r>
              <a:rPr lang="en-US" dirty="0" smtClean="0"/>
              <a:t>Regulation of transcription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Consensus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It is a conserved nucleotide sequence repeated several times in the genome, with different roles for different locations.</a:t>
            </a:r>
          </a:p>
          <a:p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recognition sites for many biological processes.</a:t>
            </a:r>
          </a:p>
          <a:p>
            <a:pPr marL="571500" indent="-114300"/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Examples: Consensus sequences can be found in transcription factor sites, restriction sites, </a:t>
            </a:r>
            <a:r>
              <a:rPr lang="en-US" dirty="0" err="1" smtClean="0">
                <a:solidFill>
                  <a:srgbClr val="0000FF"/>
                </a:solidFill>
                <a:latin typeface="Comic Sans MS" pitchFamily="66" charset="0"/>
              </a:rPr>
              <a:t>transposon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 insertion sites, and splice sites.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TATA box?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>
                <a:solidFill>
                  <a:srgbClr val="00B050"/>
                </a:solidFill>
              </a:rPr>
              <a:t>The TATA box is found in promoter region of most genes in eukaryotes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2060"/>
                </a:solidFill>
              </a:rPr>
              <a:t>Sequence: TATAAT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B050"/>
                </a:solidFill>
              </a:rPr>
              <a:t>Considered to be the core promoter sequence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2060"/>
                </a:solidFill>
              </a:rPr>
              <a:t>The binding site of either transcription factors or </a:t>
            </a:r>
            <a:r>
              <a:rPr lang="en-US" dirty="0" err="1" smtClean="0">
                <a:solidFill>
                  <a:srgbClr val="002060"/>
                </a:solidFill>
              </a:rPr>
              <a:t>histones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- Binding site of RNA polymerase II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What Genes Have a CAAT Box?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Genes that need to be transcribed in large amounts.</a:t>
            </a:r>
          </a:p>
          <a:p>
            <a:r>
              <a:rPr lang="en-US" dirty="0" smtClean="0">
                <a:latin typeface="Comic Sans MS" pitchFamily="66" charset="0"/>
              </a:rPr>
              <a:t>Often absent from genes that are transcribed in almost all cells.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For example, Tubulin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A protein that makes up the microtubules which is the foundation for the cytoskeleton of the cytoplasm and is found in virtually all plant cells</a:t>
            </a:r>
          </a:p>
          <a:p>
            <a:pPr lvl="3"/>
            <a:r>
              <a:rPr lang="en-US" dirty="0" smtClean="0">
                <a:latin typeface="Comic Sans MS" pitchFamily="66" charset="0"/>
              </a:rPr>
              <a:t>Used as a positive control in RT-PCR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What binds to CAAT?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9831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000" dirty="0" smtClean="0"/>
              <a:t>The CCAAT box is one of the most wide spread promoter elements, being present in 25% of eukaryotic promoters 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>
                <a:solidFill>
                  <a:srgbClr val="FF0000"/>
                </a:solidFill>
              </a:rPr>
              <a:t>to date, the one protein that binds and activates the CCAAT box is nuclear factor Y (NF-Y), a </a:t>
            </a:r>
            <a:r>
              <a:rPr lang="en-US" sz="2000" dirty="0" err="1" smtClean="0">
                <a:solidFill>
                  <a:srgbClr val="FF0000"/>
                </a:solidFill>
              </a:rPr>
              <a:t>trimer</a:t>
            </a:r>
            <a:r>
              <a:rPr lang="en-US" sz="2000" dirty="0" smtClean="0">
                <a:solidFill>
                  <a:srgbClr val="FF0000"/>
                </a:solidFill>
              </a:rPr>
              <a:t> composed of distinct subunits: NF-YA, NF-YB and NF-YC.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937808"/>
            <a:ext cx="5943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NF-YB-NF-YC belong to the class of </a:t>
            </a:r>
            <a:r>
              <a:rPr lang="en-US" sz="2000" dirty="0" err="1" smtClean="0"/>
              <a:t>histone</a:t>
            </a:r>
            <a:r>
              <a:rPr lang="en-US" sz="2000" dirty="0" smtClean="0"/>
              <a:t> fold motif (HFM) proteins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0" y="5105400"/>
            <a:ext cx="9220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http://www.sciencedirect.com/science?_ob=ArticleURL&amp;_udi=B6T39-450HH59-1&amp;_user=4423&amp;_rdoc=1&amp;_fmt=&amp;_orig=search&amp;_sort=d&amp;view=c&amp;_acct=C000059605&amp;_version=1&amp;_urlVersion=0&amp;_userid=4423&amp;md5=967cc14b8a746cf9bfe626d967ccdf93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c70al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73025" cap="sq">
          <a:solidFill>
            <a:srgbClr val="FF0000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529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CAAT-Box</vt:lpstr>
      <vt:lpstr>Transcription</vt:lpstr>
      <vt:lpstr>Slide 3</vt:lpstr>
      <vt:lpstr>What is Contained in the Promoter?</vt:lpstr>
      <vt:lpstr>What is a CAAT Box and What Does it Do?</vt:lpstr>
      <vt:lpstr>Consensus Sequence</vt:lpstr>
      <vt:lpstr>What is the TATA box?</vt:lpstr>
      <vt:lpstr>What Genes Have a CAAT Box?</vt:lpstr>
      <vt:lpstr>What binds to CAAT?</vt:lpstr>
      <vt:lpstr>EXPERIMENT 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CAAT-Box</dc:title>
  <dc:creator>HP Authorized Customer</dc:creator>
  <cp:lastModifiedBy>Elaine Chiu</cp:lastModifiedBy>
  <cp:revision>52</cp:revision>
  <dcterms:created xsi:type="dcterms:W3CDTF">2009-06-02T23:18:36Z</dcterms:created>
  <dcterms:modified xsi:type="dcterms:W3CDTF">2009-06-04T18:24:52Z</dcterms:modified>
</cp:coreProperties>
</file>