
<file path=[Content_Types].xml><?xml version="1.0" encoding="utf-8"?>
<Types xmlns="http://schemas.openxmlformats.org/package/2006/content-types">
  <Default Extension="bin" ContentType="application/vnd.openxmlformats-officedocument.presentationml.printerSettings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slides/slide3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ppt/slides/slide7.xml" ContentType="application/vnd.openxmlformats-officedocument.presentationml.slide+xml"/>
  <Override PartName="/ppt/slideLayouts/slideLayout8.xml" ContentType="application/vnd.openxmlformats-officedocument.presentationml.slideLayout+xml"/>
  <Override PartName="/ppt/presProps.xml" ContentType="application/vnd.openxmlformats-officedocument.presentationml.presProps+xml"/>
  <Default Extension="xml" ContentType="application/xml"/>
  <Override PartName="/ppt/slides/slide4.xml" ContentType="application/vnd.openxmlformats-officedocument.presentationml.slide+xml"/>
  <Override PartName="/ppt/slideLayouts/slideLayout5.xml" ContentType="application/vnd.openxmlformats-officedocument.presentationml.slideLayout+xml"/>
  <Override PartName="/ppt/notesSlides/notesSlide2.xml" ContentType="application/vnd.openxmlformats-officedocument.presentationml.notesSlide+xml"/>
  <Override PartName="/ppt/slides/slide1.xml" ContentType="application/vnd.openxmlformats-officedocument.presentationml.slide+xml"/>
  <Override PartName="/ppt/slideLayouts/slideLayout2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Layouts/slideLayout10.xml" ContentType="application/vnd.openxmlformats-officedocument.presentationml.slideLayout+xml"/>
  <Default Extension="rels" ContentType="application/vnd.openxmlformats-package.relationships+xml"/>
  <Default Extension="jpeg" ContentType="image/jpeg"/>
  <Override PartName="/ppt/slideLayouts/slideLayout9.xml" ContentType="application/vnd.openxmlformats-officedocument.presentationml.slideLayout+xml"/>
  <Override PartName="/ppt/tableStyles.xml" ContentType="application/vnd.openxmlformats-officedocument.presentationml.tableStyles+xml"/>
  <Override PartName="/ppt/slides/slide5.xml" ContentType="application/vnd.openxmlformats-officedocument.presentationml.slide+xml"/>
  <Override PartName="/ppt/slideLayouts/slideLayout6.xml" ContentType="application/vnd.openxmlformats-officedocument.presentationml.slideLayout+xml"/>
  <Override PartName="/ppt/theme/theme1.xml" ContentType="application/vnd.openxmlformats-officedocument.theme+xml"/>
  <Override PartName="/ppt/slides/slide2.xml" ContentType="application/vnd.openxmlformats-officedocument.presentationml.slide+xml"/>
  <Default Extension="png" ContentType="image/pn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11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48" r:id="rId1"/>
  </p:sldMasterIdLst>
  <p:notesMasterIdLst>
    <p:notesMasterId r:id="rId9"/>
  </p:notesMasterIdLst>
  <p:sldIdLst>
    <p:sldId id="263" r:id="rId2"/>
    <p:sldId id="257" r:id="rId3"/>
    <p:sldId id="261" r:id="rId4"/>
    <p:sldId id="262" r:id="rId5"/>
    <p:sldId id="265" r:id="rId6"/>
    <p:sldId id="266" r:id="rId7"/>
    <p:sldId id="258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4A7EBB"/>
    <a:srgbClr val="3333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showOutlineIcons="0">
    <p:restoredLeft sz="15620"/>
    <p:restoredTop sz="94660"/>
  </p:normalViewPr>
  <p:slideViewPr>
    <p:cSldViewPr>
      <p:cViewPr varScale="1">
        <p:scale>
          <a:sx n="141" d="100"/>
          <a:sy n="141" d="100"/>
        </p:scale>
        <p:origin x="-76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interSettings" Target="printerSettings/printerSettings1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9341C2-8819-4BC3-9E96-031D63A5E8B8}" type="datetimeFigureOut">
              <a:rPr lang="en-US" smtClean="0"/>
              <a:t>6/4/09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791370-B8A5-4965-80A3-5AD28AFAC83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791370-B8A5-4965-80A3-5AD28AFAC839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791370-B8A5-4965-80A3-5AD28AFAC839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30850-0351-48C2-AD88-C44B7ED2ACC9}" type="datetimeFigureOut">
              <a:rPr lang="en-US" smtClean="0"/>
              <a:pPr/>
              <a:t>6/4/09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B6C2C-0784-4433-B476-56646DDE2A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30850-0351-48C2-AD88-C44B7ED2ACC9}" type="datetimeFigureOut">
              <a:rPr lang="en-US" smtClean="0"/>
              <a:pPr/>
              <a:t>6/4/09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B6C2C-0784-4433-B476-56646DDE2A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30850-0351-48C2-AD88-C44B7ED2ACC9}" type="datetimeFigureOut">
              <a:rPr lang="en-US" smtClean="0"/>
              <a:pPr/>
              <a:t>6/4/09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B6C2C-0784-4433-B476-56646DDE2A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30850-0351-48C2-AD88-C44B7ED2ACC9}" type="datetimeFigureOut">
              <a:rPr lang="en-US" smtClean="0"/>
              <a:pPr/>
              <a:t>6/4/09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B6C2C-0784-4433-B476-56646DDE2A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30850-0351-48C2-AD88-C44B7ED2ACC9}" type="datetimeFigureOut">
              <a:rPr lang="en-US" smtClean="0"/>
              <a:pPr/>
              <a:t>6/4/09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B6C2C-0784-4433-B476-56646DDE2A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30850-0351-48C2-AD88-C44B7ED2ACC9}" type="datetimeFigureOut">
              <a:rPr lang="en-US" smtClean="0"/>
              <a:pPr/>
              <a:t>6/4/09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B6C2C-0784-4433-B476-56646DDE2A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30850-0351-48C2-AD88-C44B7ED2ACC9}" type="datetimeFigureOut">
              <a:rPr lang="en-US" smtClean="0"/>
              <a:pPr/>
              <a:t>6/4/09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B6C2C-0784-4433-B476-56646DDE2A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30850-0351-48C2-AD88-C44B7ED2ACC9}" type="datetimeFigureOut">
              <a:rPr lang="en-US" smtClean="0"/>
              <a:pPr/>
              <a:t>6/4/09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B6C2C-0784-4433-B476-56646DDE2A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30850-0351-48C2-AD88-C44B7ED2ACC9}" type="datetimeFigureOut">
              <a:rPr lang="en-US" smtClean="0"/>
              <a:pPr/>
              <a:t>6/4/09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B6C2C-0784-4433-B476-56646DDE2A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30850-0351-48C2-AD88-C44B7ED2ACC9}" type="datetimeFigureOut">
              <a:rPr lang="en-US" smtClean="0"/>
              <a:pPr/>
              <a:t>6/4/09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B6C2C-0784-4433-B476-56646DDE2A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30850-0351-48C2-AD88-C44B7ED2ACC9}" type="datetimeFigureOut">
              <a:rPr lang="en-US" smtClean="0"/>
              <a:pPr/>
              <a:t>6/4/09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B6C2C-0784-4433-B476-56646DDE2A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930850-0351-48C2-AD88-C44B7ED2ACC9}" type="datetimeFigureOut">
              <a:rPr lang="en-US" smtClean="0"/>
              <a:pPr/>
              <a:t>6/4/09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2B6C2C-0784-4433-B476-56646DDE2A4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hyperlink" Target="http://www.mcdb.ucla.edu/Research/Goldberg/HC70AL_S09/contigs/2nd_assignment/contig266405.txt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1" Type="http://schemas.openxmlformats.org/officeDocument/2006/relationships/image" Target="../media/image10.png"/><Relationship Id="rId12" Type="http://schemas.openxmlformats.org/officeDocument/2006/relationships/hyperlink" Target="http://www.mcdb.ucla.edu/Research/Goldberg/HC70AL_S09/contigs/2nd_assignment/contig266405.txt" TargetMode="External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8" Type="http://schemas.openxmlformats.org/officeDocument/2006/relationships/image" Target="../media/image7.png"/><Relationship Id="rId9" Type="http://schemas.openxmlformats.org/officeDocument/2006/relationships/image" Target="../media/image8.png"/><Relationship Id="rId10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11" Type="http://schemas.openxmlformats.org/officeDocument/2006/relationships/image" Target="../media/image10.png"/><Relationship Id="rId12" Type="http://schemas.openxmlformats.org/officeDocument/2006/relationships/hyperlink" Target="http://www.mcdb.ucla.edu/Research/Goldberg/HC70AL_S09/contigs/2nd_assignment/contig266405.txt" TargetMode="External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8" Type="http://schemas.openxmlformats.org/officeDocument/2006/relationships/image" Target="../media/image7.png"/><Relationship Id="rId9" Type="http://schemas.openxmlformats.org/officeDocument/2006/relationships/image" Target="../media/image8.png"/><Relationship Id="rId10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9144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Scarlet Runner Bean Genome Assembly</a:t>
            </a:r>
            <a:b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en-US" dirty="0" smtClean="0">
                <a:latin typeface="Comic Sans MS" pitchFamily="66" charset="0"/>
              </a:rPr>
              <a:t>  </a:t>
            </a:r>
            <a:endParaRPr lang="en-US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3276600"/>
            <a:ext cx="6400800" cy="1752600"/>
          </a:xfrm>
        </p:spPr>
        <p:txBody>
          <a:bodyPr/>
          <a:lstStyle/>
          <a:p>
            <a:r>
              <a:rPr lang="en-US" dirty="0" smtClean="0">
                <a:solidFill>
                  <a:srgbClr val="3333FF"/>
                </a:solidFill>
                <a:latin typeface="Comic Sans MS" pitchFamily="66" charset="0"/>
              </a:rPr>
              <a:t>Nancy Phang</a:t>
            </a:r>
          </a:p>
          <a:p>
            <a:endParaRPr lang="en-US" sz="2800" dirty="0" smtClean="0">
              <a:solidFill>
                <a:srgbClr val="3333FF"/>
              </a:solidFill>
              <a:latin typeface="Comic Sans MS" pitchFamily="66" charset="0"/>
            </a:endParaRPr>
          </a:p>
          <a:p>
            <a:r>
              <a:rPr lang="en-US" sz="2800" dirty="0" smtClean="0">
                <a:solidFill>
                  <a:srgbClr val="3333FF"/>
                </a:solidFill>
                <a:latin typeface="Comic Sans MS" pitchFamily="66" charset="0"/>
              </a:rPr>
              <a:t>June 4, 2004</a:t>
            </a:r>
            <a:endParaRPr lang="en-US" sz="2800" dirty="0">
              <a:solidFill>
                <a:srgbClr val="3333FF"/>
              </a:solidFill>
              <a:latin typeface="Comic Sans MS" pitchFamily="66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3276600"/>
            <a:ext cx="2286914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77000" y="3352800"/>
            <a:ext cx="2286914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457200"/>
            <a:ext cx="7696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Comic Sans MS" pitchFamily="66" charset="0"/>
                <a:hlinkClick r:id="rId2"/>
              </a:rPr>
              <a:t>Contig266405</a:t>
            </a:r>
            <a:r>
              <a:rPr lang="en-US" sz="3200" dirty="0" smtClean="0">
                <a:latin typeface="Comic Sans MS" pitchFamily="66" charset="0"/>
              </a:rPr>
              <a:t> is 23.3 kb</a:t>
            </a:r>
            <a:endParaRPr lang="en-US" sz="32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1143000" y="1447800"/>
          <a:ext cx="7315201" cy="3824665"/>
        </p:xfrm>
        <a:graphic>
          <a:graphicData uri="http://schemas.openxmlformats.org/drawingml/2006/table">
            <a:tbl>
              <a:tblPr/>
              <a:tblGrid>
                <a:gridCol w="1333787"/>
                <a:gridCol w="880024"/>
                <a:gridCol w="962526"/>
                <a:gridCol w="1031279"/>
                <a:gridCol w="3107585"/>
              </a:tblGrid>
              <a:tr h="30830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latin typeface="Comic Sans MS"/>
                          <a:ea typeface="Calibri"/>
                          <a:cs typeface="Times New Roman"/>
                        </a:rPr>
                        <a:t>FGENESH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FF0000"/>
                          </a:solidFill>
                          <a:latin typeface="Comic Sans MS"/>
                          <a:ea typeface="Calibri"/>
                          <a:cs typeface="Times New Roman"/>
                        </a:rPr>
                        <a:t>BLASTn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3333FF"/>
                          </a:solidFill>
                          <a:latin typeface="Comic Sans MS"/>
                          <a:ea typeface="Calibri"/>
                          <a:cs typeface="Times New Roman"/>
                        </a:rPr>
                        <a:t>BLASTp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FF33CC"/>
                          </a:solidFill>
                          <a:latin typeface="Comic Sans MS"/>
                          <a:ea typeface="Calibri"/>
                          <a:cs typeface="Times New Roman"/>
                        </a:rPr>
                        <a:t>tBLASTn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Comic Sans MS"/>
                          <a:ea typeface="Calibri"/>
                          <a:cs typeface="Times New Roman"/>
                        </a:rPr>
                        <a:t>Description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329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Comic Sans MS"/>
                          <a:ea typeface="Calibri"/>
                          <a:cs typeface="Times New Roman"/>
                        </a:rPr>
                        <a:t>Gene 1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000">
                          <a:latin typeface="Comic Sans MS"/>
                          <a:ea typeface="Times New Roman"/>
                          <a:cs typeface="Courier New"/>
                        </a:rPr>
                        <a:t>6e-17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omic Sans MS"/>
                        </a:rPr>
                        <a:t>2.9</a:t>
                      </a:r>
                      <a:r>
                        <a:rPr lang="en-US" sz="1100">
                          <a:latin typeface="Calibri"/>
                        </a:rPr>
                        <a:t> 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omic Sans MS"/>
                        </a:rPr>
                        <a:t>3e-38</a:t>
                      </a:r>
                      <a:r>
                        <a:rPr lang="en-US" sz="1100">
                          <a:latin typeface="Calibri"/>
                        </a:rPr>
                        <a:t> 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rgbClr val="FF0000"/>
                          </a:solidFill>
                          <a:latin typeface="Comic Sans MS"/>
                        </a:rPr>
                        <a:t>P063968 Lotus </a:t>
                      </a:r>
                      <a:r>
                        <a:rPr lang="en-US" sz="1100" dirty="0" err="1">
                          <a:solidFill>
                            <a:srgbClr val="FF0000"/>
                          </a:solidFill>
                          <a:latin typeface="Comic Sans MS"/>
                        </a:rPr>
                        <a:t>japonicus</a:t>
                      </a:r>
                      <a:r>
                        <a:rPr lang="en-US" sz="1100" dirty="0">
                          <a:solidFill>
                            <a:srgbClr val="FF0000"/>
                          </a:solidFill>
                          <a:latin typeface="Comic Sans MS"/>
                        </a:rPr>
                        <a:t> mature nodule Lotus </a:t>
                      </a:r>
                      <a:r>
                        <a:rPr lang="en-US" sz="1100" dirty="0" err="1">
                          <a:solidFill>
                            <a:srgbClr val="FF0000"/>
                          </a:solidFill>
                          <a:latin typeface="Comic Sans MS"/>
                        </a:rPr>
                        <a:t>japonicus</a:t>
                      </a:r>
                      <a:r>
                        <a:rPr lang="en-US" sz="1100" dirty="0">
                          <a:solidFill>
                            <a:srgbClr val="FF0000"/>
                          </a:solidFill>
                          <a:latin typeface="Comic Sans MS"/>
                        </a:rPr>
                        <a:t> </a:t>
                      </a:r>
                      <a:r>
                        <a:rPr lang="en-US" sz="1100" dirty="0" err="1">
                          <a:solidFill>
                            <a:srgbClr val="FF0000"/>
                          </a:solidFill>
                          <a:latin typeface="Comic Sans MS"/>
                        </a:rPr>
                        <a:t>cDNA</a:t>
                      </a:r>
                      <a:r>
                        <a:rPr lang="en-US" sz="1100" dirty="0">
                          <a:solidFill>
                            <a:srgbClr val="FF0000"/>
                          </a:solidFill>
                          <a:latin typeface="Comic Sans MS"/>
                        </a:rPr>
                        <a:t> cloneGENLf031c12 3', mRNA sequence</a:t>
                      </a:r>
                      <a:r>
                        <a:rPr lang="en-US" sz="1100" dirty="0" smtClean="0">
                          <a:solidFill>
                            <a:srgbClr val="FF0000"/>
                          </a:solidFill>
                          <a:latin typeface="Comic Sans MS"/>
                        </a:rPr>
                        <a:t>.</a:t>
                      </a:r>
                    </a:p>
                    <a:p>
                      <a:endParaRPr lang="en-US" sz="1100" dirty="0" smtClean="0">
                        <a:solidFill>
                          <a:srgbClr val="FF0000"/>
                        </a:solidFill>
                        <a:latin typeface="Comic Sans MS"/>
                      </a:endParaRPr>
                    </a:p>
                    <a:p>
                      <a:r>
                        <a:rPr lang="en-US" sz="1100" dirty="0" err="1" smtClean="0">
                          <a:solidFill>
                            <a:srgbClr val="FF33CC"/>
                          </a:solidFill>
                          <a:latin typeface="Comic Sans MS"/>
                        </a:rPr>
                        <a:t>Carica</a:t>
                      </a:r>
                      <a:r>
                        <a:rPr lang="en-US" sz="1100" dirty="0" smtClean="0">
                          <a:solidFill>
                            <a:srgbClr val="FF33CC"/>
                          </a:solidFill>
                          <a:latin typeface="Comic Sans MS"/>
                        </a:rPr>
                        <a:t> </a:t>
                      </a:r>
                      <a:r>
                        <a:rPr lang="en-US" sz="1100" dirty="0">
                          <a:solidFill>
                            <a:srgbClr val="FF33CC"/>
                          </a:solidFill>
                          <a:latin typeface="Comic Sans MS"/>
                        </a:rPr>
                        <a:t>papaya mitochondrion, complete genome</a:t>
                      </a:r>
                      <a:endParaRPr lang="en-US" sz="1100" dirty="0"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4475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Comic Sans MS"/>
                          <a:ea typeface="Calibri"/>
                          <a:cs typeface="Times New Roman"/>
                        </a:rPr>
                        <a:t>Gene 2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omic Sans MS"/>
                        </a:rPr>
                        <a:t>2e-157</a:t>
                      </a:r>
                      <a:r>
                        <a:rPr lang="en-US" sz="1100">
                          <a:latin typeface="Calibri"/>
                        </a:rPr>
                        <a:t> 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omic Sans MS"/>
                        </a:rPr>
                        <a:t>9e-39</a:t>
                      </a:r>
                      <a:r>
                        <a:rPr lang="en-US" sz="1100">
                          <a:latin typeface="Calibri"/>
                        </a:rPr>
                        <a:t> 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omic Sans MS"/>
                        </a:rPr>
                        <a:t>7e-66</a:t>
                      </a:r>
                      <a:r>
                        <a:rPr lang="en-US" sz="1100">
                          <a:latin typeface="Calibri"/>
                        </a:rPr>
                        <a:t> 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rgbClr val="FF0000"/>
                          </a:solidFill>
                          <a:latin typeface="Comic Sans MS"/>
                        </a:rPr>
                        <a:t>2369 </a:t>
                      </a:r>
                      <a:r>
                        <a:rPr lang="en-US" sz="1100" dirty="0" err="1">
                          <a:solidFill>
                            <a:srgbClr val="FF0000"/>
                          </a:solidFill>
                          <a:latin typeface="Comic Sans MS"/>
                        </a:rPr>
                        <a:t>Tepary</a:t>
                      </a:r>
                      <a:r>
                        <a:rPr lang="en-US" sz="1100" dirty="0">
                          <a:solidFill>
                            <a:srgbClr val="FF0000"/>
                          </a:solidFill>
                          <a:latin typeface="Comic Sans MS"/>
                        </a:rPr>
                        <a:t> bean root </a:t>
                      </a:r>
                      <a:r>
                        <a:rPr lang="en-US" sz="1100" dirty="0" err="1">
                          <a:solidFill>
                            <a:srgbClr val="FF0000"/>
                          </a:solidFill>
                          <a:latin typeface="Comic Sans MS"/>
                        </a:rPr>
                        <a:t>cDNA</a:t>
                      </a:r>
                      <a:r>
                        <a:rPr lang="en-US" sz="1100" dirty="0">
                          <a:solidFill>
                            <a:srgbClr val="FF0000"/>
                          </a:solidFill>
                          <a:latin typeface="Comic Sans MS"/>
                        </a:rPr>
                        <a:t> </a:t>
                      </a:r>
                      <a:r>
                        <a:rPr lang="en-US" sz="1100" dirty="0" err="1">
                          <a:solidFill>
                            <a:srgbClr val="FF0000"/>
                          </a:solidFill>
                          <a:latin typeface="Comic Sans MS"/>
                        </a:rPr>
                        <a:t>Phaseolus</a:t>
                      </a:r>
                      <a:r>
                        <a:rPr lang="en-US" sz="1100" dirty="0">
                          <a:solidFill>
                            <a:srgbClr val="FF0000"/>
                          </a:solidFill>
                          <a:latin typeface="Comic Sans MS"/>
                        </a:rPr>
                        <a:t> </a:t>
                      </a:r>
                      <a:r>
                        <a:rPr lang="en-US" sz="1100" dirty="0" err="1">
                          <a:solidFill>
                            <a:srgbClr val="FF0000"/>
                          </a:solidFill>
                          <a:latin typeface="Comic Sans MS"/>
                        </a:rPr>
                        <a:t>acutifolius</a:t>
                      </a:r>
                      <a:r>
                        <a:rPr lang="en-US" sz="1100" dirty="0">
                          <a:solidFill>
                            <a:srgbClr val="FF0000"/>
                          </a:solidFill>
                          <a:latin typeface="Comic Sans MS"/>
                        </a:rPr>
                        <a:t> </a:t>
                      </a:r>
                      <a:r>
                        <a:rPr lang="en-US" sz="1100" dirty="0" err="1">
                          <a:solidFill>
                            <a:srgbClr val="FF0000"/>
                          </a:solidFill>
                          <a:latin typeface="Comic Sans MS"/>
                        </a:rPr>
                        <a:t>cDNA</a:t>
                      </a:r>
                      <a:r>
                        <a:rPr lang="en-US" sz="1100" dirty="0">
                          <a:solidFill>
                            <a:srgbClr val="FF0000"/>
                          </a:solidFill>
                          <a:latin typeface="Comic Sans MS"/>
                        </a:rPr>
                        <a:t> clone LR0990,mRNA sequence</a:t>
                      </a:r>
                      <a:r>
                        <a:rPr lang="en-US" sz="1100" dirty="0" smtClean="0">
                          <a:solidFill>
                            <a:srgbClr val="FF0000"/>
                          </a:solidFill>
                          <a:latin typeface="Comic Sans MS"/>
                        </a:rPr>
                        <a:t>.</a:t>
                      </a:r>
                    </a:p>
                    <a:p>
                      <a:endParaRPr lang="en-US" sz="1100" dirty="0" smtClean="0">
                        <a:solidFill>
                          <a:srgbClr val="FF0000"/>
                        </a:solidFill>
                        <a:latin typeface="Comic Sans MS"/>
                      </a:endParaRPr>
                    </a:p>
                    <a:p>
                      <a:r>
                        <a:rPr lang="en-US" sz="1100" dirty="0" smtClean="0">
                          <a:solidFill>
                            <a:srgbClr val="3333FF"/>
                          </a:solidFill>
                          <a:latin typeface="Comic Sans MS"/>
                        </a:rPr>
                        <a:t>Os12g0525300 </a:t>
                      </a:r>
                      <a:r>
                        <a:rPr lang="en-US" sz="1100" dirty="0">
                          <a:solidFill>
                            <a:srgbClr val="3333FF"/>
                          </a:solidFill>
                          <a:latin typeface="Comic Sans MS"/>
                        </a:rPr>
                        <a:t>[</a:t>
                      </a:r>
                      <a:r>
                        <a:rPr lang="en-US" sz="1100" dirty="0" err="1">
                          <a:solidFill>
                            <a:srgbClr val="3333FF"/>
                          </a:solidFill>
                          <a:latin typeface="Comic Sans MS"/>
                        </a:rPr>
                        <a:t>Oryza</a:t>
                      </a:r>
                      <a:r>
                        <a:rPr lang="en-US" sz="1100" dirty="0">
                          <a:solidFill>
                            <a:srgbClr val="3333FF"/>
                          </a:solidFill>
                          <a:latin typeface="Comic Sans MS"/>
                        </a:rPr>
                        <a:t> sativa (japonica cultivar-group</a:t>
                      </a:r>
                      <a:r>
                        <a:rPr lang="en-US" sz="1100" dirty="0" smtClean="0">
                          <a:solidFill>
                            <a:srgbClr val="3333FF"/>
                          </a:solidFill>
                          <a:latin typeface="Comic Sans MS"/>
                        </a:rPr>
                        <a:t>)]</a:t>
                      </a:r>
                    </a:p>
                    <a:p>
                      <a:endParaRPr lang="en-US" sz="1100" dirty="0" smtClean="0">
                        <a:solidFill>
                          <a:srgbClr val="3333FF"/>
                        </a:solidFill>
                        <a:latin typeface="Comic Sans MS"/>
                      </a:endParaRPr>
                    </a:p>
                    <a:p>
                      <a:r>
                        <a:rPr lang="en-US" sz="1100" dirty="0" err="1" smtClean="0">
                          <a:solidFill>
                            <a:srgbClr val="FF33CC"/>
                          </a:solidFill>
                          <a:latin typeface="Comic Sans MS"/>
                        </a:rPr>
                        <a:t>Cinnamodendron</a:t>
                      </a:r>
                      <a:r>
                        <a:rPr lang="en-US" sz="1100" dirty="0" smtClean="0">
                          <a:solidFill>
                            <a:srgbClr val="FF33CC"/>
                          </a:solidFill>
                          <a:latin typeface="Comic Sans MS"/>
                        </a:rPr>
                        <a:t> </a:t>
                      </a:r>
                      <a:r>
                        <a:rPr lang="en-US" sz="1100" dirty="0" err="1">
                          <a:solidFill>
                            <a:srgbClr val="FF33CC"/>
                          </a:solidFill>
                          <a:latin typeface="Comic Sans MS"/>
                        </a:rPr>
                        <a:t>ekmanii</a:t>
                      </a:r>
                      <a:r>
                        <a:rPr lang="en-US" sz="1100" dirty="0">
                          <a:solidFill>
                            <a:srgbClr val="FF33CC"/>
                          </a:solidFill>
                          <a:latin typeface="Comic Sans MS"/>
                        </a:rPr>
                        <a:t> small subunit ribosomal RNA gene, </a:t>
                      </a:r>
                      <a:r>
                        <a:rPr lang="en-US" sz="1100" dirty="0" err="1">
                          <a:solidFill>
                            <a:srgbClr val="FF33CC"/>
                          </a:solidFill>
                          <a:latin typeface="Comic Sans MS"/>
                        </a:rPr>
                        <a:t>partialsequence</a:t>
                      </a:r>
                      <a:r>
                        <a:rPr lang="en-US" sz="1100" dirty="0">
                          <a:solidFill>
                            <a:srgbClr val="FF33CC"/>
                          </a:solidFill>
                          <a:latin typeface="Comic Sans MS"/>
                        </a:rPr>
                        <a:t>; mitochondrial</a:t>
                      </a:r>
                      <a:endParaRPr lang="en-US" sz="1100" dirty="0"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830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Comic Sans MS"/>
                          <a:ea typeface="Calibri"/>
                          <a:cs typeface="Times New Roman"/>
                        </a:rPr>
                        <a:t>Gene 3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omic Sans MS"/>
                        </a:rPr>
                        <a:t>3e-09</a:t>
                      </a:r>
                      <a:r>
                        <a:rPr lang="en-US" sz="1100">
                          <a:latin typeface="Calibri"/>
                        </a:rPr>
                        <a:t> 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omic Sans MS"/>
                          <a:ea typeface="Calibri"/>
                          <a:cs typeface="Times New Roman"/>
                        </a:rPr>
                        <a:t>NS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omic Sans MS"/>
                          <a:ea typeface="Calibri"/>
                          <a:cs typeface="Times New Roman"/>
                        </a:rPr>
                        <a:t>NS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Comic Sans MS"/>
                          <a:ea typeface="Calibri"/>
                          <a:cs typeface="Times New Roman"/>
                        </a:rPr>
                        <a:t>NS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1219200" y="1066800"/>
          <a:ext cx="6774179" cy="3544824"/>
        </p:xfrm>
        <a:graphic>
          <a:graphicData uri="http://schemas.openxmlformats.org/drawingml/2006/table">
            <a:tbl>
              <a:tblPr/>
              <a:tblGrid>
                <a:gridCol w="1174304"/>
                <a:gridCol w="748442"/>
                <a:gridCol w="764005"/>
                <a:gridCol w="827672"/>
                <a:gridCol w="3259756"/>
              </a:tblGrid>
              <a:tr h="30882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latin typeface="Comic Sans MS"/>
                          <a:ea typeface="Calibri"/>
                          <a:cs typeface="Times New Roman"/>
                        </a:rPr>
                        <a:t>GENSCAN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FF0000"/>
                          </a:solidFill>
                          <a:latin typeface="Comic Sans MS"/>
                          <a:ea typeface="Calibri"/>
                          <a:cs typeface="Times New Roman"/>
                        </a:rPr>
                        <a:t>BLASTn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3333FF"/>
                          </a:solidFill>
                          <a:latin typeface="Comic Sans MS"/>
                          <a:ea typeface="Calibri"/>
                          <a:cs typeface="Times New Roman"/>
                        </a:rPr>
                        <a:t>BLASTp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FF33CC"/>
                          </a:solidFill>
                          <a:latin typeface="Comic Sans MS"/>
                          <a:ea typeface="Calibri"/>
                          <a:cs typeface="Times New Roman"/>
                        </a:rPr>
                        <a:t>tBLASTn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latin typeface="Comic Sans MS"/>
                          <a:ea typeface="Calibri"/>
                          <a:cs typeface="Times New Roman"/>
                        </a:rPr>
                        <a:t>Description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709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Comic Sans MS"/>
                          <a:ea typeface="Calibri"/>
                          <a:cs typeface="Times New Roman"/>
                        </a:rPr>
                        <a:t>Gene 1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omic Sans MS"/>
                        </a:rPr>
                        <a:t>2e-08</a:t>
                      </a:r>
                      <a:r>
                        <a:rPr lang="en-US" sz="1100">
                          <a:latin typeface="Calibri"/>
                        </a:rPr>
                        <a:t> 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>
                          <a:latin typeface="Comic Sans MS"/>
                        </a:rPr>
                        <a:t>4.9</a:t>
                      </a:r>
                      <a:endParaRPr lang="en-US" sz="1100"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omic Sans MS"/>
                        </a:rPr>
                        <a:t>3e-46</a:t>
                      </a:r>
                      <a:r>
                        <a:rPr lang="en-US" sz="1100">
                          <a:latin typeface="Calibri"/>
                        </a:rPr>
                        <a:t> 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>
                          <a:solidFill>
                            <a:srgbClr val="FF33CC"/>
                          </a:solidFill>
                          <a:latin typeface="Comic Sans MS"/>
                        </a:rPr>
                        <a:t>Carica papaya mitochondrion, complete genome</a:t>
                      </a:r>
                      <a:endParaRPr lang="en-US" sz="1100"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89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Comic Sans MS"/>
                          <a:ea typeface="Calibri"/>
                          <a:cs typeface="Times New Roman"/>
                        </a:rPr>
                        <a:t>Gene 2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latin typeface="Comic Sans MS"/>
                        </a:rPr>
                        <a:t>0.0</a:t>
                      </a:r>
                      <a:endParaRPr lang="en-US" sz="1100" dirty="0"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omic Sans MS"/>
                        </a:rPr>
                        <a:t>1e-34</a:t>
                      </a:r>
                      <a:r>
                        <a:rPr lang="en-US" sz="1100">
                          <a:latin typeface="Calibri"/>
                        </a:rPr>
                        <a:t> 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omic Sans MS"/>
                          <a:ea typeface="Calibri"/>
                          <a:cs typeface="Times New Roman"/>
                        </a:rPr>
                        <a:t>2e-76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FF0000"/>
                          </a:solidFill>
                          <a:latin typeface="Comic Sans MS"/>
                        </a:rPr>
                        <a:t>JGI_ACBU3381.fwd ACBU </a:t>
                      </a:r>
                      <a:r>
                        <a:rPr lang="en-US" sz="1100" dirty="0" err="1">
                          <a:solidFill>
                            <a:srgbClr val="FF0000"/>
                          </a:solidFill>
                          <a:latin typeface="Comic Sans MS"/>
                        </a:rPr>
                        <a:t>Phakopsora</a:t>
                      </a:r>
                      <a:r>
                        <a:rPr lang="en-US" sz="1100" dirty="0">
                          <a:solidFill>
                            <a:srgbClr val="FF0000"/>
                          </a:solidFill>
                          <a:latin typeface="Comic Sans MS"/>
                        </a:rPr>
                        <a:t> </a:t>
                      </a:r>
                      <a:r>
                        <a:rPr lang="en-US" sz="1100" dirty="0" err="1">
                          <a:solidFill>
                            <a:srgbClr val="FF0000"/>
                          </a:solidFill>
                          <a:latin typeface="Comic Sans MS"/>
                        </a:rPr>
                        <a:t>pachyrhizi</a:t>
                      </a:r>
                      <a:r>
                        <a:rPr lang="en-US" sz="1100" dirty="0">
                          <a:solidFill>
                            <a:srgbClr val="FF0000"/>
                          </a:solidFill>
                          <a:latin typeface="Comic Sans MS"/>
                        </a:rPr>
                        <a:t> infected </a:t>
                      </a:r>
                      <a:r>
                        <a:rPr lang="en-US" sz="1100" dirty="0" err="1">
                          <a:solidFill>
                            <a:srgbClr val="FF0000"/>
                          </a:solidFill>
                          <a:latin typeface="Comic Sans MS"/>
                        </a:rPr>
                        <a:t>soybeanleaf</a:t>
                      </a:r>
                      <a:r>
                        <a:rPr lang="en-US" sz="1100" dirty="0">
                          <a:solidFill>
                            <a:srgbClr val="FF0000"/>
                          </a:solidFill>
                          <a:latin typeface="Comic Sans MS"/>
                        </a:rPr>
                        <a:t> tissue 6-8 days post inoculation with TW72-1 </a:t>
                      </a:r>
                      <a:r>
                        <a:rPr lang="en-US" sz="1100" dirty="0" err="1">
                          <a:solidFill>
                            <a:srgbClr val="FF0000"/>
                          </a:solidFill>
                          <a:latin typeface="Comic Sans MS"/>
                        </a:rPr>
                        <a:t>urediniosporesGlycine</a:t>
                      </a:r>
                      <a:r>
                        <a:rPr lang="en-US" sz="1100" dirty="0">
                          <a:solidFill>
                            <a:srgbClr val="FF0000"/>
                          </a:solidFill>
                          <a:latin typeface="Comic Sans MS"/>
                        </a:rPr>
                        <a:t> max cDNA clone ACBU3381 5', mRNA sequence</a:t>
                      </a:r>
                      <a:r>
                        <a:rPr lang="en-US" sz="1100" dirty="0" smtClean="0">
                          <a:solidFill>
                            <a:srgbClr val="FF0000"/>
                          </a:solidFill>
                          <a:latin typeface="Comic Sans MS"/>
                        </a:rPr>
                        <a:t>.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 smtClean="0">
                        <a:solidFill>
                          <a:srgbClr val="3333FF"/>
                        </a:solidFill>
                        <a:latin typeface="Comic Sans MS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3333FF"/>
                          </a:solidFill>
                          <a:latin typeface="Comic Sans MS"/>
                        </a:rPr>
                        <a:t>hypothetical </a:t>
                      </a:r>
                      <a:r>
                        <a:rPr lang="en-US" sz="1100" dirty="0">
                          <a:solidFill>
                            <a:srgbClr val="3333FF"/>
                          </a:solidFill>
                          <a:latin typeface="Comic Sans MS"/>
                        </a:rPr>
                        <a:t>protein [</a:t>
                      </a:r>
                      <a:r>
                        <a:rPr lang="en-US" sz="1100" dirty="0" err="1">
                          <a:solidFill>
                            <a:srgbClr val="3333FF"/>
                          </a:solidFill>
                          <a:latin typeface="Comic Sans MS"/>
                        </a:rPr>
                        <a:t>Vitis</a:t>
                      </a:r>
                      <a:r>
                        <a:rPr lang="en-US" sz="1100" dirty="0">
                          <a:solidFill>
                            <a:srgbClr val="3333FF"/>
                          </a:solidFill>
                          <a:latin typeface="Comic Sans MS"/>
                        </a:rPr>
                        <a:t> </a:t>
                      </a:r>
                      <a:r>
                        <a:rPr lang="en-US" sz="1100" dirty="0" err="1">
                          <a:solidFill>
                            <a:srgbClr val="3333FF"/>
                          </a:solidFill>
                          <a:latin typeface="Comic Sans MS"/>
                        </a:rPr>
                        <a:t>vinifera</a:t>
                      </a:r>
                      <a:r>
                        <a:rPr lang="en-US" sz="1100" dirty="0">
                          <a:solidFill>
                            <a:srgbClr val="3333FF"/>
                          </a:solidFill>
                          <a:latin typeface="Comic Sans MS"/>
                        </a:rPr>
                        <a:t>]</a:t>
                      </a:r>
                      <a:r>
                        <a:rPr lang="en-US" sz="1100" dirty="0">
                          <a:latin typeface="Calibri"/>
                        </a:rPr>
                        <a:t> 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endParaRPr lang="en-US" sz="1100" dirty="0" smtClean="0">
                        <a:solidFill>
                          <a:srgbClr val="FF33CC"/>
                        </a:solidFill>
                        <a:latin typeface="Comic Sans MS"/>
                      </a:endParaRPr>
                    </a:p>
                    <a:p>
                      <a:r>
                        <a:rPr lang="en-US" sz="1100" dirty="0" err="1" smtClean="0">
                          <a:solidFill>
                            <a:srgbClr val="FF33CC"/>
                          </a:solidFill>
                          <a:latin typeface="Comic Sans MS"/>
                        </a:rPr>
                        <a:t>Medicago</a:t>
                      </a:r>
                      <a:r>
                        <a:rPr lang="en-US" sz="1100" dirty="0" smtClean="0">
                          <a:solidFill>
                            <a:srgbClr val="FF33CC"/>
                          </a:solidFill>
                          <a:latin typeface="Comic Sans MS"/>
                        </a:rPr>
                        <a:t> </a:t>
                      </a:r>
                      <a:r>
                        <a:rPr lang="en-US" sz="1100" dirty="0" err="1">
                          <a:solidFill>
                            <a:srgbClr val="FF33CC"/>
                          </a:solidFill>
                          <a:latin typeface="Comic Sans MS"/>
                        </a:rPr>
                        <a:t>truncatula</a:t>
                      </a:r>
                      <a:r>
                        <a:rPr lang="en-US" sz="1100" dirty="0">
                          <a:solidFill>
                            <a:srgbClr val="FF33CC"/>
                          </a:solidFill>
                          <a:latin typeface="Comic Sans MS"/>
                        </a:rPr>
                        <a:t> clone mth2-7h6, complete sequence</a:t>
                      </a:r>
                      <a:endParaRPr lang="en-US" sz="1100" dirty="0"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219201" y="304800"/>
          <a:ext cx="6934200" cy="5943600"/>
        </p:xfrm>
        <a:graphic>
          <a:graphicData uri="http://schemas.openxmlformats.org/drawingml/2006/table">
            <a:tbl>
              <a:tblPr/>
              <a:tblGrid>
                <a:gridCol w="1055771"/>
                <a:gridCol w="782052"/>
                <a:gridCol w="782052"/>
                <a:gridCol w="912395"/>
                <a:gridCol w="3401930"/>
              </a:tblGrid>
              <a:tr h="27537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latin typeface="Comic Sans MS"/>
                          <a:ea typeface="Calibri"/>
                          <a:cs typeface="Times New Roman"/>
                        </a:rPr>
                        <a:t>GENEMARK</a:t>
                      </a:r>
                      <a:endParaRPr lang="en-US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364" marR="523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solidFill>
                            <a:srgbClr val="FF0000"/>
                          </a:solidFill>
                          <a:latin typeface="Comic Sans MS"/>
                          <a:ea typeface="Calibri"/>
                          <a:cs typeface="Times New Roman"/>
                        </a:rPr>
                        <a:t>BLASTn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364" marR="523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solidFill>
                            <a:srgbClr val="3333FF"/>
                          </a:solidFill>
                          <a:latin typeface="Comic Sans MS"/>
                          <a:ea typeface="Calibri"/>
                          <a:cs typeface="Times New Roman"/>
                        </a:rPr>
                        <a:t>BLASTp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364" marR="523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solidFill>
                            <a:srgbClr val="FF33CC"/>
                          </a:solidFill>
                          <a:latin typeface="Comic Sans MS"/>
                          <a:ea typeface="Calibri"/>
                          <a:cs typeface="Times New Roman"/>
                        </a:rPr>
                        <a:t>tBLASTn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364" marR="523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Comic Sans MS"/>
                          <a:ea typeface="Calibri"/>
                          <a:cs typeface="Times New Roman"/>
                        </a:rPr>
                        <a:t>Description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364" marR="523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721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Comic Sans MS"/>
                          <a:ea typeface="Calibri"/>
                          <a:cs typeface="Times New Roman"/>
                        </a:rPr>
                        <a:t>Gene 1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364" marR="523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latin typeface="Comic Sans MS"/>
                          <a:ea typeface="Calibri"/>
                          <a:cs typeface="Times New Roman"/>
                        </a:rPr>
                        <a:t>n/a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364" marR="523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latin typeface="Comic Sans MS"/>
                        </a:rPr>
                        <a:t>3e-32</a:t>
                      </a:r>
                      <a:r>
                        <a:rPr lang="en-US" sz="800">
                          <a:latin typeface="Calibri"/>
                        </a:rPr>
                        <a:t> 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364" marR="523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latin typeface="Comic Sans MS"/>
                        </a:rPr>
                        <a:t>3e-32</a:t>
                      </a:r>
                      <a:r>
                        <a:rPr lang="en-US" sz="800">
                          <a:latin typeface="Calibri"/>
                        </a:rPr>
                        <a:t> 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364" marR="523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 err="1">
                          <a:solidFill>
                            <a:srgbClr val="3333FF"/>
                          </a:solidFill>
                          <a:latin typeface="Comic Sans MS"/>
                        </a:rPr>
                        <a:t>Phaseolus</a:t>
                      </a:r>
                      <a:r>
                        <a:rPr lang="en-US" sz="800" dirty="0">
                          <a:solidFill>
                            <a:srgbClr val="3333FF"/>
                          </a:solidFill>
                          <a:latin typeface="Comic Sans MS"/>
                        </a:rPr>
                        <a:t> </a:t>
                      </a:r>
                      <a:r>
                        <a:rPr lang="en-US" sz="800" dirty="0" err="1">
                          <a:solidFill>
                            <a:srgbClr val="3333FF"/>
                          </a:solidFill>
                          <a:latin typeface="Comic Sans MS"/>
                        </a:rPr>
                        <a:t>vulgaris</a:t>
                      </a:r>
                      <a:r>
                        <a:rPr lang="en-US" sz="800" dirty="0">
                          <a:solidFill>
                            <a:srgbClr val="3333FF"/>
                          </a:solidFill>
                          <a:latin typeface="Comic Sans MS"/>
                        </a:rPr>
                        <a:t> clone </a:t>
                      </a:r>
                      <a:r>
                        <a:rPr lang="en-US" sz="800" dirty="0" err="1">
                          <a:solidFill>
                            <a:srgbClr val="3333FF"/>
                          </a:solidFill>
                          <a:latin typeface="Comic Sans MS"/>
                        </a:rPr>
                        <a:t>cosmid</a:t>
                      </a:r>
                      <a:r>
                        <a:rPr lang="en-US" sz="800" dirty="0">
                          <a:solidFill>
                            <a:srgbClr val="3333FF"/>
                          </a:solidFill>
                          <a:latin typeface="Comic Sans MS"/>
                        </a:rPr>
                        <a:t> 9D10 </a:t>
                      </a:r>
                      <a:r>
                        <a:rPr lang="en-US" sz="800" dirty="0" err="1">
                          <a:solidFill>
                            <a:srgbClr val="3333FF"/>
                          </a:solidFill>
                          <a:latin typeface="Comic Sans MS"/>
                        </a:rPr>
                        <a:t>tRNA</a:t>
                      </a:r>
                      <a:r>
                        <a:rPr lang="en-US" sz="800" dirty="0">
                          <a:solidFill>
                            <a:srgbClr val="3333FF"/>
                          </a:solidFill>
                          <a:latin typeface="Comic Sans MS"/>
                        </a:rPr>
                        <a:t>-Tyr and </a:t>
                      </a:r>
                      <a:r>
                        <a:rPr lang="en-US" sz="800" dirty="0" err="1">
                          <a:solidFill>
                            <a:srgbClr val="3333FF"/>
                          </a:solidFill>
                          <a:latin typeface="Comic Sans MS"/>
                        </a:rPr>
                        <a:t>tRNA-Asn</a:t>
                      </a:r>
                      <a:r>
                        <a:rPr lang="en-US" sz="800" dirty="0">
                          <a:solidFill>
                            <a:srgbClr val="3333FF"/>
                          </a:solidFill>
                          <a:latin typeface="Comic Sans MS"/>
                        </a:rPr>
                        <a:t> </a:t>
                      </a:r>
                      <a:r>
                        <a:rPr lang="en-US" sz="800" dirty="0" err="1">
                          <a:solidFill>
                            <a:srgbClr val="3333FF"/>
                          </a:solidFill>
                          <a:latin typeface="Comic Sans MS"/>
                        </a:rPr>
                        <a:t>genes,complete</a:t>
                      </a:r>
                      <a:r>
                        <a:rPr lang="en-US" sz="800" dirty="0">
                          <a:solidFill>
                            <a:srgbClr val="3333FF"/>
                          </a:solidFill>
                          <a:latin typeface="Comic Sans MS"/>
                        </a:rPr>
                        <a:t> sequence; </a:t>
                      </a:r>
                      <a:r>
                        <a:rPr lang="en-US" sz="800" dirty="0" smtClean="0">
                          <a:solidFill>
                            <a:srgbClr val="3333FF"/>
                          </a:solidFill>
                          <a:latin typeface="Comic Sans MS"/>
                        </a:rPr>
                        <a:t>mitochondrial</a:t>
                      </a:r>
                    </a:p>
                    <a:p>
                      <a:endParaRPr lang="en-US" sz="800" dirty="0" smtClean="0">
                        <a:solidFill>
                          <a:srgbClr val="3333FF"/>
                        </a:solidFill>
                        <a:latin typeface="Comic Sans MS"/>
                      </a:endParaRPr>
                    </a:p>
                    <a:p>
                      <a:r>
                        <a:rPr lang="en-US" sz="800" dirty="0" err="1" smtClean="0">
                          <a:solidFill>
                            <a:srgbClr val="FF33CC"/>
                          </a:solidFill>
                          <a:latin typeface="Comic Sans MS"/>
                        </a:rPr>
                        <a:t>Phaseolus</a:t>
                      </a:r>
                      <a:r>
                        <a:rPr lang="en-US" sz="800" dirty="0" smtClean="0">
                          <a:solidFill>
                            <a:srgbClr val="FF33CC"/>
                          </a:solidFill>
                          <a:latin typeface="Comic Sans MS"/>
                        </a:rPr>
                        <a:t> </a:t>
                      </a:r>
                      <a:r>
                        <a:rPr lang="en-US" sz="800" dirty="0" err="1">
                          <a:solidFill>
                            <a:srgbClr val="FF33CC"/>
                          </a:solidFill>
                          <a:latin typeface="Comic Sans MS"/>
                        </a:rPr>
                        <a:t>vulgaris</a:t>
                      </a:r>
                      <a:r>
                        <a:rPr lang="en-US" sz="800" dirty="0">
                          <a:solidFill>
                            <a:srgbClr val="FF33CC"/>
                          </a:solidFill>
                          <a:latin typeface="Comic Sans MS"/>
                        </a:rPr>
                        <a:t> clone </a:t>
                      </a:r>
                      <a:r>
                        <a:rPr lang="en-US" sz="800" dirty="0" err="1">
                          <a:solidFill>
                            <a:srgbClr val="FF33CC"/>
                          </a:solidFill>
                          <a:latin typeface="Comic Sans MS"/>
                        </a:rPr>
                        <a:t>cosmid</a:t>
                      </a:r>
                      <a:r>
                        <a:rPr lang="en-US" sz="800" dirty="0">
                          <a:solidFill>
                            <a:srgbClr val="FF33CC"/>
                          </a:solidFill>
                          <a:latin typeface="Comic Sans MS"/>
                        </a:rPr>
                        <a:t> 9D10 </a:t>
                      </a:r>
                      <a:r>
                        <a:rPr lang="en-US" sz="800" dirty="0" err="1">
                          <a:solidFill>
                            <a:srgbClr val="FF33CC"/>
                          </a:solidFill>
                          <a:latin typeface="Comic Sans MS"/>
                        </a:rPr>
                        <a:t>tRNA</a:t>
                      </a:r>
                      <a:r>
                        <a:rPr lang="en-US" sz="800" dirty="0">
                          <a:solidFill>
                            <a:srgbClr val="FF33CC"/>
                          </a:solidFill>
                          <a:latin typeface="Comic Sans MS"/>
                        </a:rPr>
                        <a:t>-Tyr and </a:t>
                      </a:r>
                      <a:r>
                        <a:rPr lang="en-US" sz="800" dirty="0" err="1">
                          <a:solidFill>
                            <a:srgbClr val="FF33CC"/>
                          </a:solidFill>
                          <a:latin typeface="Comic Sans MS"/>
                        </a:rPr>
                        <a:t>tRNA-Asn</a:t>
                      </a:r>
                      <a:r>
                        <a:rPr lang="en-US" sz="800" dirty="0">
                          <a:solidFill>
                            <a:srgbClr val="FF33CC"/>
                          </a:solidFill>
                          <a:latin typeface="Comic Sans MS"/>
                        </a:rPr>
                        <a:t> </a:t>
                      </a:r>
                      <a:r>
                        <a:rPr lang="en-US" sz="800" dirty="0" err="1">
                          <a:solidFill>
                            <a:srgbClr val="FF33CC"/>
                          </a:solidFill>
                          <a:latin typeface="Comic Sans MS"/>
                        </a:rPr>
                        <a:t>genes,complete</a:t>
                      </a:r>
                      <a:r>
                        <a:rPr lang="en-US" sz="800" dirty="0">
                          <a:solidFill>
                            <a:srgbClr val="FF33CC"/>
                          </a:solidFill>
                          <a:latin typeface="Comic Sans MS"/>
                        </a:rPr>
                        <a:t> sequence; mitochondrial</a:t>
                      </a:r>
                      <a:endParaRPr lang="en-US" sz="800" dirty="0">
                        <a:latin typeface="Calibri"/>
                      </a:endParaRPr>
                    </a:p>
                  </a:txBody>
                  <a:tcPr marL="52364" marR="523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357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Comic Sans MS"/>
                          <a:ea typeface="Calibri"/>
                          <a:cs typeface="Times New Roman"/>
                        </a:rPr>
                        <a:t>Gene 2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364" marR="523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latin typeface="Comic Sans MS"/>
                          <a:ea typeface="Calibri"/>
                          <a:cs typeface="Times New Roman"/>
                        </a:rPr>
                        <a:t>n/a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364" marR="523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latin typeface="Comic Sans MS"/>
                        </a:rPr>
                        <a:t>5.1</a:t>
                      </a:r>
                      <a:r>
                        <a:rPr lang="en-US" sz="800">
                          <a:latin typeface="Calibri"/>
                        </a:rPr>
                        <a:t> 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364" marR="523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latin typeface="Comic Sans MS"/>
                        </a:rPr>
                        <a:t>9e-65</a:t>
                      </a:r>
                      <a:r>
                        <a:rPr lang="en-US" sz="800">
                          <a:latin typeface="Calibri"/>
                        </a:rPr>
                        <a:t> 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364" marR="523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 err="1">
                          <a:solidFill>
                            <a:srgbClr val="FF33CC"/>
                          </a:solidFill>
                          <a:latin typeface="Comic Sans MS"/>
                        </a:rPr>
                        <a:t>Phaseolus</a:t>
                      </a:r>
                      <a:r>
                        <a:rPr lang="en-US" sz="800" dirty="0">
                          <a:solidFill>
                            <a:srgbClr val="FF33CC"/>
                          </a:solidFill>
                          <a:latin typeface="Comic Sans MS"/>
                        </a:rPr>
                        <a:t> </a:t>
                      </a:r>
                      <a:r>
                        <a:rPr lang="en-US" sz="800" dirty="0" err="1">
                          <a:solidFill>
                            <a:srgbClr val="FF33CC"/>
                          </a:solidFill>
                          <a:latin typeface="Comic Sans MS"/>
                        </a:rPr>
                        <a:t>vulgaris</a:t>
                      </a:r>
                      <a:r>
                        <a:rPr lang="en-US" sz="800" dirty="0">
                          <a:solidFill>
                            <a:srgbClr val="FF33CC"/>
                          </a:solidFill>
                          <a:latin typeface="Comic Sans MS"/>
                        </a:rPr>
                        <a:t> clone </a:t>
                      </a:r>
                      <a:r>
                        <a:rPr lang="en-US" sz="800" dirty="0" err="1">
                          <a:solidFill>
                            <a:srgbClr val="FF33CC"/>
                          </a:solidFill>
                          <a:latin typeface="Comic Sans MS"/>
                        </a:rPr>
                        <a:t>cosmid</a:t>
                      </a:r>
                      <a:r>
                        <a:rPr lang="en-US" sz="800" dirty="0">
                          <a:solidFill>
                            <a:srgbClr val="FF33CC"/>
                          </a:solidFill>
                          <a:latin typeface="Comic Sans MS"/>
                        </a:rPr>
                        <a:t> 9D10 </a:t>
                      </a:r>
                      <a:r>
                        <a:rPr lang="en-US" sz="800" dirty="0" err="1">
                          <a:solidFill>
                            <a:srgbClr val="FF33CC"/>
                          </a:solidFill>
                          <a:latin typeface="Comic Sans MS"/>
                        </a:rPr>
                        <a:t>tRNA</a:t>
                      </a:r>
                      <a:r>
                        <a:rPr lang="en-US" sz="800" dirty="0">
                          <a:solidFill>
                            <a:srgbClr val="FF33CC"/>
                          </a:solidFill>
                          <a:latin typeface="Comic Sans MS"/>
                        </a:rPr>
                        <a:t>-Tyr and </a:t>
                      </a:r>
                      <a:r>
                        <a:rPr lang="en-US" sz="800" dirty="0" err="1">
                          <a:solidFill>
                            <a:srgbClr val="FF33CC"/>
                          </a:solidFill>
                          <a:latin typeface="Comic Sans MS"/>
                        </a:rPr>
                        <a:t>tRNA-Asn</a:t>
                      </a:r>
                      <a:r>
                        <a:rPr lang="en-US" sz="800" dirty="0">
                          <a:solidFill>
                            <a:srgbClr val="FF33CC"/>
                          </a:solidFill>
                          <a:latin typeface="Comic Sans MS"/>
                        </a:rPr>
                        <a:t> </a:t>
                      </a:r>
                      <a:r>
                        <a:rPr lang="en-US" sz="800" dirty="0" err="1">
                          <a:solidFill>
                            <a:srgbClr val="FF33CC"/>
                          </a:solidFill>
                          <a:latin typeface="Comic Sans MS"/>
                        </a:rPr>
                        <a:t>genes,complete</a:t>
                      </a:r>
                      <a:r>
                        <a:rPr lang="en-US" sz="800" dirty="0">
                          <a:solidFill>
                            <a:srgbClr val="FF33CC"/>
                          </a:solidFill>
                          <a:latin typeface="Comic Sans MS"/>
                        </a:rPr>
                        <a:t> sequence; mitochondrial</a:t>
                      </a:r>
                      <a:endParaRPr lang="en-US" sz="800" dirty="0">
                        <a:latin typeface="Calibri"/>
                      </a:endParaRPr>
                    </a:p>
                  </a:txBody>
                  <a:tcPr marL="52364" marR="523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37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Comic Sans MS"/>
                          <a:ea typeface="Calibri"/>
                          <a:cs typeface="Times New Roman"/>
                        </a:rPr>
                        <a:t>Gene 3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364" marR="523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latin typeface="Comic Sans MS"/>
                          <a:ea typeface="Calibri"/>
                          <a:cs typeface="Times New Roman"/>
                        </a:rPr>
                        <a:t>n/a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364" marR="523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800">
                          <a:latin typeface="Comic Sans MS"/>
                        </a:rPr>
                        <a:t>0.96</a:t>
                      </a:r>
                      <a:endParaRPr lang="en-US" sz="800">
                        <a:latin typeface="Calibri"/>
                      </a:endParaRPr>
                    </a:p>
                  </a:txBody>
                  <a:tcPr marL="52364" marR="523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latin typeface="Comic Sans MS"/>
                        </a:rPr>
                        <a:t>2.9</a:t>
                      </a:r>
                      <a:r>
                        <a:rPr lang="en-US" sz="800">
                          <a:latin typeface="Calibri"/>
                        </a:rPr>
                        <a:t> 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364" marR="523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latin typeface="Comic Sans MS"/>
                          <a:ea typeface="Calibri"/>
                          <a:cs typeface="Times New Roman"/>
                        </a:rPr>
                        <a:t>NS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364" marR="523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891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Comic Sans MS"/>
                          <a:ea typeface="Calibri"/>
                          <a:cs typeface="Times New Roman"/>
                        </a:rPr>
                        <a:t>Gene 4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364" marR="523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latin typeface="Comic Sans MS"/>
                          <a:ea typeface="Calibri"/>
                          <a:cs typeface="Times New Roman"/>
                        </a:rPr>
                        <a:t>n/a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364" marR="523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latin typeface="Comic Sans MS"/>
                        </a:rPr>
                        <a:t>5e-09</a:t>
                      </a:r>
                      <a:r>
                        <a:rPr lang="en-US" sz="800">
                          <a:latin typeface="Calibri"/>
                        </a:rPr>
                        <a:t> 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364" marR="523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latin typeface="Comic Sans MS"/>
                        </a:rPr>
                        <a:t>2e-08</a:t>
                      </a:r>
                      <a:r>
                        <a:rPr lang="en-US" sz="800">
                          <a:latin typeface="Calibri"/>
                        </a:rPr>
                        <a:t> 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364" marR="523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800">
                          <a:solidFill>
                            <a:srgbClr val="FF33CC"/>
                          </a:solidFill>
                          <a:latin typeface="Comic Sans MS"/>
                        </a:rPr>
                        <a:t>Vitis vinifera contig VV78X237318.5, whole genome shotgun sequence</a:t>
                      </a:r>
                      <a:endParaRPr lang="en-US" sz="800">
                        <a:latin typeface="Calibri"/>
                      </a:endParaRPr>
                    </a:p>
                  </a:txBody>
                  <a:tcPr marL="52364" marR="523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891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Comic Sans MS"/>
                          <a:ea typeface="Calibri"/>
                          <a:cs typeface="Times New Roman"/>
                        </a:rPr>
                        <a:t>Gene 5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364" marR="523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latin typeface="Comic Sans MS"/>
                          <a:ea typeface="Calibri"/>
                          <a:cs typeface="Times New Roman"/>
                        </a:rPr>
                        <a:t>n/a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364" marR="523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latin typeface="Comic Sans MS"/>
                        </a:rPr>
                        <a:t>4.7</a:t>
                      </a:r>
                      <a:r>
                        <a:rPr lang="en-US" sz="800">
                          <a:latin typeface="Calibri"/>
                        </a:rPr>
                        <a:t> 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364" marR="523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latin typeface="Comic Sans MS"/>
                        </a:rPr>
                        <a:t>2e-21</a:t>
                      </a:r>
                      <a:r>
                        <a:rPr lang="en-US" sz="800">
                          <a:latin typeface="Calibri"/>
                        </a:rPr>
                        <a:t> 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364" marR="523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800">
                          <a:solidFill>
                            <a:srgbClr val="FF33CC"/>
                          </a:solidFill>
                          <a:latin typeface="Comic Sans MS"/>
                        </a:rPr>
                        <a:t>Medicago truncatula clone mth2-7h6, complete sequence</a:t>
                      </a:r>
                      <a:endParaRPr lang="en-US" sz="800">
                        <a:latin typeface="Calibri"/>
                      </a:endParaRPr>
                    </a:p>
                  </a:txBody>
                  <a:tcPr marL="52364" marR="523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840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Comic Sans MS"/>
                          <a:ea typeface="Calibri"/>
                          <a:cs typeface="Times New Roman"/>
                        </a:rPr>
                        <a:t>Gene 6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364" marR="523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latin typeface="Comic Sans MS"/>
                          <a:ea typeface="Calibri"/>
                          <a:cs typeface="Times New Roman"/>
                        </a:rPr>
                        <a:t>n/a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364" marR="523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latin typeface="Comic Sans MS"/>
                        </a:rPr>
                        <a:t>5e-26</a:t>
                      </a:r>
                      <a:r>
                        <a:rPr lang="en-US" sz="800">
                          <a:latin typeface="Calibri"/>
                        </a:rPr>
                        <a:t> 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364" marR="523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latin typeface="Comic Sans MS"/>
                        </a:rPr>
                        <a:t>5e-111</a:t>
                      </a:r>
                      <a:r>
                        <a:rPr lang="en-US" sz="800">
                          <a:latin typeface="Calibri"/>
                        </a:rPr>
                        <a:t> 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364" marR="523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>
                          <a:solidFill>
                            <a:srgbClr val="3333FF"/>
                          </a:solidFill>
                          <a:latin typeface="Comic Sans MS"/>
                        </a:rPr>
                        <a:t>hypothetical protein ZeamMp158 [</a:t>
                      </a:r>
                      <a:r>
                        <a:rPr lang="en-US" sz="800" dirty="0" err="1">
                          <a:solidFill>
                            <a:srgbClr val="3333FF"/>
                          </a:solidFill>
                          <a:latin typeface="Comic Sans MS"/>
                        </a:rPr>
                        <a:t>Zea</a:t>
                      </a:r>
                      <a:r>
                        <a:rPr lang="en-US" sz="800" dirty="0">
                          <a:solidFill>
                            <a:srgbClr val="3333FF"/>
                          </a:solidFill>
                          <a:latin typeface="Comic Sans MS"/>
                        </a:rPr>
                        <a:t> </a:t>
                      </a:r>
                      <a:r>
                        <a:rPr lang="en-US" sz="800" dirty="0" err="1">
                          <a:solidFill>
                            <a:srgbClr val="3333FF"/>
                          </a:solidFill>
                          <a:latin typeface="Comic Sans MS"/>
                        </a:rPr>
                        <a:t>mays</a:t>
                      </a:r>
                      <a:r>
                        <a:rPr lang="en-US" sz="800" dirty="0">
                          <a:solidFill>
                            <a:srgbClr val="3333FF"/>
                          </a:solidFill>
                          <a:latin typeface="Comic Sans MS"/>
                        </a:rPr>
                        <a:t> subsp. </a:t>
                      </a:r>
                      <a:r>
                        <a:rPr lang="en-US" sz="800" dirty="0" err="1">
                          <a:solidFill>
                            <a:srgbClr val="3333FF"/>
                          </a:solidFill>
                          <a:latin typeface="Comic Sans MS"/>
                        </a:rPr>
                        <a:t>mays</a:t>
                      </a:r>
                      <a:r>
                        <a:rPr lang="en-US" sz="800" dirty="0" smtClean="0">
                          <a:solidFill>
                            <a:srgbClr val="3333FF"/>
                          </a:solidFill>
                          <a:latin typeface="Comic Sans MS"/>
                        </a:rPr>
                        <a:t>]</a:t>
                      </a:r>
                    </a:p>
                    <a:p>
                      <a:endParaRPr lang="en-US" sz="800" dirty="0" smtClean="0">
                        <a:solidFill>
                          <a:srgbClr val="3333FF"/>
                        </a:solidFill>
                        <a:latin typeface="Comic Sans MS"/>
                      </a:endParaRPr>
                    </a:p>
                    <a:p>
                      <a:r>
                        <a:rPr lang="en-US" sz="800" dirty="0" smtClean="0">
                          <a:solidFill>
                            <a:srgbClr val="FF33CC"/>
                          </a:solidFill>
                          <a:latin typeface="Comic Sans MS"/>
                        </a:rPr>
                        <a:t>Soybean </a:t>
                      </a:r>
                      <a:r>
                        <a:rPr lang="en-US" sz="800" dirty="0">
                          <a:solidFill>
                            <a:srgbClr val="FF33CC"/>
                          </a:solidFill>
                          <a:latin typeface="Comic Sans MS"/>
                        </a:rPr>
                        <a:t>18S ribosomal RNA gene</a:t>
                      </a:r>
                      <a:endParaRPr lang="en-US" sz="800" dirty="0">
                        <a:latin typeface="Calibri"/>
                      </a:endParaRPr>
                    </a:p>
                  </a:txBody>
                  <a:tcPr marL="52364" marR="523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728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Comic Sans MS"/>
                          <a:ea typeface="Calibri"/>
                          <a:cs typeface="Times New Roman"/>
                        </a:rPr>
                        <a:t>Gene 7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364" marR="523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latin typeface="Comic Sans MS"/>
                          <a:ea typeface="Calibri"/>
                          <a:cs typeface="Times New Roman"/>
                        </a:rPr>
                        <a:t>n/a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364" marR="523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latin typeface="Comic Sans MS"/>
                        </a:rPr>
                        <a:t>4e-13</a:t>
                      </a:r>
                      <a:r>
                        <a:rPr lang="en-US" sz="800">
                          <a:latin typeface="Calibri"/>
                        </a:rPr>
                        <a:t> 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364" marR="523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latin typeface="Comic Sans MS"/>
                        </a:rPr>
                        <a:t>1e-34</a:t>
                      </a:r>
                      <a:r>
                        <a:rPr lang="en-US" sz="800">
                          <a:latin typeface="Calibri"/>
                        </a:rPr>
                        <a:t> 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364" marR="523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3333FF"/>
                          </a:solidFill>
                          <a:latin typeface="Comic Sans MS"/>
                        </a:rPr>
                        <a:t>unnamed protein product [</a:t>
                      </a:r>
                      <a:r>
                        <a:rPr lang="en-US" sz="800" dirty="0" err="1">
                          <a:solidFill>
                            <a:srgbClr val="3333FF"/>
                          </a:solidFill>
                          <a:latin typeface="Comic Sans MS"/>
                        </a:rPr>
                        <a:t>Vitis</a:t>
                      </a:r>
                      <a:r>
                        <a:rPr lang="en-US" sz="800" dirty="0">
                          <a:solidFill>
                            <a:srgbClr val="3333FF"/>
                          </a:solidFill>
                          <a:latin typeface="Comic Sans MS"/>
                        </a:rPr>
                        <a:t> </a:t>
                      </a:r>
                      <a:r>
                        <a:rPr lang="en-US" sz="800" dirty="0" err="1">
                          <a:solidFill>
                            <a:srgbClr val="3333FF"/>
                          </a:solidFill>
                          <a:latin typeface="Comic Sans MS"/>
                        </a:rPr>
                        <a:t>vinifera</a:t>
                      </a:r>
                      <a:r>
                        <a:rPr lang="en-US" sz="800" dirty="0">
                          <a:solidFill>
                            <a:srgbClr val="3333FF"/>
                          </a:solidFill>
                          <a:latin typeface="Comic Sans MS"/>
                        </a:rPr>
                        <a:t>]</a:t>
                      </a:r>
                      <a:r>
                        <a:rPr lang="en-US" sz="800" dirty="0">
                          <a:latin typeface="Calibri"/>
                        </a:rPr>
                        <a:t> </a:t>
                      </a:r>
                      <a:endParaRPr lang="en-US" sz="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endParaRPr lang="en-US" sz="800" dirty="0" smtClean="0">
                        <a:solidFill>
                          <a:srgbClr val="FF33CC"/>
                        </a:solidFill>
                        <a:latin typeface="Comic Sans MS"/>
                      </a:endParaRPr>
                    </a:p>
                    <a:p>
                      <a:r>
                        <a:rPr lang="en-US" sz="800" dirty="0" err="1" smtClean="0">
                          <a:solidFill>
                            <a:srgbClr val="FF33CC"/>
                          </a:solidFill>
                          <a:latin typeface="Comic Sans MS"/>
                        </a:rPr>
                        <a:t>Medicago</a:t>
                      </a:r>
                      <a:r>
                        <a:rPr lang="en-US" sz="800" dirty="0" smtClean="0">
                          <a:solidFill>
                            <a:srgbClr val="FF33CC"/>
                          </a:solidFill>
                          <a:latin typeface="Comic Sans MS"/>
                        </a:rPr>
                        <a:t> </a:t>
                      </a:r>
                      <a:r>
                        <a:rPr lang="en-US" sz="800" dirty="0" err="1">
                          <a:solidFill>
                            <a:srgbClr val="FF33CC"/>
                          </a:solidFill>
                          <a:latin typeface="Comic Sans MS"/>
                        </a:rPr>
                        <a:t>truncatula</a:t>
                      </a:r>
                      <a:r>
                        <a:rPr lang="en-US" sz="800" dirty="0">
                          <a:solidFill>
                            <a:srgbClr val="FF33CC"/>
                          </a:solidFill>
                          <a:latin typeface="Comic Sans MS"/>
                        </a:rPr>
                        <a:t> clone mth2-7h6, complete sequence</a:t>
                      </a:r>
                      <a:endParaRPr lang="en-US" sz="800" dirty="0">
                        <a:latin typeface="Calibri"/>
                      </a:endParaRPr>
                    </a:p>
                  </a:txBody>
                  <a:tcPr marL="52364" marR="523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530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Comic Sans MS"/>
                          <a:ea typeface="Calibri"/>
                          <a:cs typeface="Times New Roman"/>
                        </a:rPr>
                        <a:t>Gene 8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364" marR="523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latin typeface="Comic Sans MS"/>
                          <a:ea typeface="Calibri"/>
                          <a:cs typeface="Times New Roman"/>
                        </a:rPr>
                        <a:t>n/a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364" marR="523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latin typeface="Comic Sans MS"/>
                        </a:rPr>
                        <a:t>2e-44</a:t>
                      </a:r>
                      <a:r>
                        <a:rPr lang="en-US" sz="800">
                          <a:latin typeface="Calibri"/>
                        </a:rPr>
                        <a:t> 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364" marR="523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latin typeface="Comic Sans MS"/>
                        </a:rPr>
                        <a:t>4e-53</a:t>
                      </a:r>
                      <a:r>
                        <a:rPr lang="en-US" sz="800">
                          <a:latin typeface="Calibri"/>
                        </a:rPr>
                        <a:t> 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364" marR="523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>
                          <a:solidFill>
                            <a:srgbClr val="3333FF"/>
                          </a:solidFill>
                          <a:latin typeface="Comic Sans MS"/>
                        </a:rPr>
                        <a:t>hypothetical protein [</a:t>
                      </a:r>
                      <a:r>
                        <a:rPr lang="en-US" sz="800" dirty="0" err="1">
                          <a:solidFill>
                            <a:srgbClr val="3333FF"/>
                          </a:solidFill>
                          <a:latin typeface="Comic Sans MS"/>
                        </a:rPr>
                        <a:t>Vitis</a:t>
                      </a:r>
                      <a:r>
                        <a:rPr lang="en-US" sz="800" dirty="0">
                          <a:solidFill>
                            <a:srgbClr val="3333FF"/>
                          </a:solidFill>
                          <a:latin typeface="Comic Sans MS"/>
                        </a:rPr>
                        <a:t> </a:t>
                      </a:r>
                      <a:r>
                        <a:rPr lang="en-US" sz="800" dirty="0" err="1">
                          <a:solidFill>
                            <a:srgbClr val="3333FF"/>
                          </a:solidFill>
                          <a:latin typeface="Comic Sans MS"/>
                        </a:rPr>
                        <a:t>vinifera</a:t>
                      </a:r>
                      <a:r>
                        <a:rPr lang="en-US" sz="800" dirty="0" smtClean="0">
                          <a:solidFill>
                            <a:srgbClr val="3333FF"/>
                          </a:solidFill>
                          <a:latin typeface="Comic Sans MS"/>
                        </a:rPr>
                        <a:t>]</a:t>
                      </a:r>
                    </a:p>
                    <a:p>
                      <a:endParaRPr lang="en-US" sz="800" dirty="0" smtClean="0">
                        <a:solidFill>
                          <a:srgbClr val="3333FF"/>
                        </a:solidFill>
                        <a:latin typeface="Comic Sans MS"/>
                      </a:endParaRPr>
                    </a:p>
                    <a:p>
                      <a:r>
                        <a:rPr lang="en-US" sz="800" dirty="0" smtClean="0">
                          <a:solidFill>
                            <a:srgbClr val="FF33CC"/>
                          </a:solidFill>
                          <a:latin typeface="Comic Sans MS"/>
                        </a:rPr>
                        <a:t>Lotus </a:t>
                      </a:r>
                      <a:r>
                        <a:rPr lang="en-US" sz="800" dirty="0" err="1">
                          <a:solidFill>
                            <a:srgbClr val="FF33CC"/>
                          </a:solidFill>
                          <a:latin typeface="Comic Sans MS"/>
                        </a:rPr>
                        <a:t>japonicus</a:t>
                      </a:r>
                      <a:r>
                        <a:rPr lang="en-US" sz="800" dirty="0">
                          <a:solidFill>
                            <a:srgbClr val="FF33CC"/>
                          </a:solidFill>
                          <a:latin typeface="Comic Sans MS"/>
                        </a:rPr>
                        <a:t> genomic DNA, chromosome 5, clone: LjT25M07, TM1837,complete sequence</a:t>
                      </a:r>
                      <a:endParaRPr lang="en-US" sz="800" dirty="0">
                        <a:latin typeface="Calibri"/>
                      </a:endParaRPr>
                    </a:p>
                  </a:txBody>
                  <a:tcPr marL="52364" marR="523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357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Comic Sans MS"/>
                          <a:ea typeface="Calibri"/>
                          <a:cs typeface="Times New Roman"/>
                        </a:rPr>
                        <a:t>Gene 9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364" marR="523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latin typeface="Comic Sans MS"/>
                          <a:ea typeface="Calibri"/>
                          <a:cs typeface="Times New Roman"/>
                        </a:rPr>
                        <a:t>n/a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364" marR="523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latin typeface="Comic Sans MS"/>
                        </a:rPr>
                        <a:t>2.5</a:t>
                      </a:r>
                      <a:r>
                        <a:rPr lang="en-US" sz="800">
                          <a:latin typeface="Calibri"/>
                        </a:rPr>
                        <a:t> 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364" marR="523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latin typeface="Comic Sans MS"/>
                        </a:rPr>
                        <a:t>1e-36</a:t>
                      </a:r>
                      <a:r>
                        <a:rPr lang="en-US" sz="800">
                          <a:latin typeface="Calibri"/>
                        </a:rPr>
                        <a:t> 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364" marR="523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800">
                          <a:solidFill>
                            <a:srgbClr val="FF33CC"/>
                          </a:solidFill>
                          <a:latin typeface="Comic Sans MS"/>
                        </a:rPr>
                        <a:t>Glycine max strain Williams 82 clone GM_WBb0027P13, completesequence</a:t>
                      </a:r>
                      <a:endParaRPr lang="en-US" sz="800">
                        <a:latin typeface="Calibri"/>
                      </a:endParaRPr>
                    </a:p>
                  </a:txBody>
                  <a:tcPr marL="52364" marR="523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891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Comic Sans MS"/>
                          <a:ea typeface="Calibri"/>
                          <a:cs typeface="Times New Roman"/>
                        </a:rPr>
                        <a:t>Gene 10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364" marR="523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latin typeface="Comic Sans MS"/>
                          <a:ea typeface="Calibri"/>
                          <a:cs typeface="Times New Roman"/>
                        </a:rPr>
                        <a:t>n/a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364" marR="523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latin typeface="Comic Sans MS"/>
                        </a:rPr>
                        <a:t>6.8</a:t>
                      </a:r>
                      <a:r>
                        <a:rPr lang="en-US" sz="800">
                          <a:latin typeface="Calibri"/>
                        </a:rPr>
                        <a:t> 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364" marR="523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latin typeface="Comic Sans MS"/>
                        </a:rPr>
                        <a:t>6e-16</a:t>
                      </a:r>
                      <a:r>
                        <a:rPr lang="en-US" sz="800">
                          <a:latin typeface="Calibri"/>
                        </a:rPr>
                        <a:t> 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364" marR="523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800">
                          <a:solidFill>
                            <a:srgbClr val="FF33CC"/>
                          </a:solidFill>
                          <a:latin typeface="Comic Sans MS"/>
                        </a:rPr>
                        <a:t>Bambusa oldhamii mitochondrion, complete genome</a:t>
                      </a:r>
                      <a:endParaRPr lang="en-US" sz="800">
                        <a:latin typeface="Calibri"/>
                      </a:endParaRPr>
                    </a:p>
                  </a:txBody>
                  <a:tcPr marL="52364" marR="523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37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Comic Sans MS"/>
                          <a:ea typeface="Calibri"/>
                          <a:cs typeface="Times New Roman"/>
                        </a:rPr>
                        <a:t>Gene 11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364" marR="523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latin typeface="Comic Sans MS"/>
                          <a:ea typeface="Calibri"/>
                          <a:cs typeface="Times New Roman"/>
                        </a:rPr>
                        <a:t>n/a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364" marR="523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latin typeface="Comic Sans MS"/>
                        </a:rPr>
                        <a:t>1.1</a:t>
                      </a:r>
                      <a:r>
                        <a:rPr lang="en-US" sz="800">
                          <a:latin typeface="Calibri"/>
                        </a:rPr>
                        <a:t> 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364" marR="523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latin typeface="Comic Sans MS"/>
                        </a:rPr>
                        <a:t>4.8</a:t>
                      </a:r>
                      <a:r>
                        <a:rPr lang="en-US" sz="800">
                          <a:latin typeface="Calibri"/>
                        </a:rPr>
                        <a:t> 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364" marR="523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latin typeface="Comic Sans MS"/>
                          <a:ea typeface="Calibri"/>
                          <a:cs typeface="Times New Roman"/>
                        </a:rPr>
                        <a:t>NS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364" marR="523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37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Comic Sans MS"/>
                          <a:ea typeface="Calibri"/>
                          <a:cs typeface="Times New Roman"/>
                        </a:rPr>
                        <a:t>Gene 12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364" marR="523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latin typeface="Comic Sans MS"/>
                          <a:ea typeface="Calibri"/>
                          <a:cs typeface="Times New Roman"/>
                        </a:rPr>
                        <a:t>n/a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364" marR="523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latin typeface="Comic Sans MS"/>
                        </a:rPr>
                        <a:t>4.8</a:t>
                      </a:r>
                      <a:r>
                        <a:rPr lang="en-US" sz="800">
                          <a:latin typeface="Calibri"/>
                        </a:rPr>
                        <a:t> 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364" marR="523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latin typeface="Comic Sans MS"/>
                        </a:rPr>
                        <a:t>9.7</a:t>
                      </a:r>
                      <a:r>
                        <a:rPr lang="en-US" sz="800">
                          <a:latin typeface="Calibri"/>
                        </a:rPr>
                        <a:t> 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364" marR="523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latin typeface="Comic Sans MS"/>
                          <a:ea typeface="Calibri"/>
                          <a:cs typeface="Times New Roman"/>
                        </a:rPr>
                        <a:t>NS</a:t>
                      </a:r>
                      <a:endParaRPr lang="en-US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364" marR="523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7"/>
          <p:cNvGrpSpPr/>
          <p:nvPr/>
        </p:nvGrpSpPr>
        <p:grpSpPr>
          <a:xfrm>
            <a:off x="0" y="990600"/>
            <a:ext cx="9144000" cy="5451975"/>
            <a:chOff x="0" y="990600"/>
            <a:chExt cx="9144000" cy="5451975"/>
          </a:xfrm>
        </p:grpSpPr>
        <p:grpSp>
          <p:nvGrpSpPr>
            <p:cNvPr id="3" name="Group 14"/>
            <p:cNvGrpSpPr/>
            <p:nvPr/>
          </p:nvGrpSpPr>
          <p:grpSpPr>
            <a:xfrm>
              <a:off x="0" y="990600"/>
              <a:ext cx="9144000" cy="5451975"/>
              <a:chOff x="0" y="990600"/>
              <a:chExt cx="9144000" cy="5451975"/>
            </a:xfrm>
          </p:grpSpPr>
          <p:grpSp>
            <p:nvGrpSpPr>
              <p:cNvPr id="4" name="Group 9"/>
              <p:cNvGrpSpPr/>
              <p:nvPr/>
            </p:nvGrpSpPr>
            <p:grpSpPr>
              <a:xfrm>
                <a:off x="0" y="990600"/>
                <a:ext cx="9144000" cy="5451975"/>
                <a:chOff x="0" y="990600"/>
                <a:chExt cx="9144000" cy="5451975"/>
              </a:xfrm>
            </p:grpSpPr>
            <p:grpSp>
              <p:nvGrpSpPr>
                <p:cNvPr id="5" name="Group 6"/>
                <p:cNvGrpSpPr/>
                <p:nvPr/>
              </p:nvGrpSpPr>
              <p:grpSpPr>
                <a:xfrm>
                  <a:off x="0" y="990600"/>
                  <a:ext cx="9144000" cy="5451975"/>
                  <a:chOff x="0" y="990600"/>
                  <a:chExt cx="9144000" cy="5451975"/>
                </a:xfrm>
              </p:grpSpPr>
              <p:pic>
                <p:nvPicPr>
                  <p:cNvPr id="2050" name="Picture 2"/>
                  <p:cNvPicPr>
                    <a:picLocks noChangeAspect="1" noChangeArrowheads="1"/>
                  </p:cNvPicPr>
                  <p:nvPr/>
                </p:nvPicPr>
                <p:blipFill>
                  <a:blip r:embed="rId3"/>
                  <a:srcRect/>
                  <a:stretch>
                    <a:fillRect/>
                  </a:stretch>
                </p:blipFill>
                <p:spPr bwMode="auto">
                  <a:xfrm>
                    <a:off x="0" y="1143000"/>
                    <a:ext cx="9144000" cy="98373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</p:pic>
              <p:pic>
                <p:nvPicPr>
                  <p:cNvPr id="2051" name="Picture 3"/>
                  <p:cNvPicPr>
                    <a:picLocks noChangeAspect="1" noChangeArrowheads="1"/>
                  </p:cNvPicPr>
                  <p:nvPr/>
                </p:nvPicPr>
                <p:blipFill>
                  <a:blip r:embed="rId4"/>
                  <a:srcRect/>
                  <a:stretch>
                    <a:fillRect/>
                  </a:stretch>
                </p:blipFill>
                <p:spPr bwMode="auto">
                  <a:xfrm>
                    <a:off x="0" y="3429000"/>
                    <a:ext cx="9144000" cy="114068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</p:pic>
              <p:pic>
                <p:nvPicPr>
                  <p:cNvPr id="2052" name="Picture 4"/>
                  <p:cNvPicPr>
                    <a:picLocks noChangeAspect="1" noChangeArrowheads="1"/>
                  </p:cNvPicPr>
                  <p:nvPr/>
                </p:nvPicPr>
                <p:blipFill>
                  <a:blip r:embed="rId5"/>
                  <a:srcRect/>
                  <a:stretch>
                    <a:fillRect/>
                  </a:stretch>
                </p:blipFill>
                <p:spPr bwMode="auto">
                  <a:xfrm>
                    <a:off x="228600" y="5486400"/>
                    <a:ext cx="3657600" cy="956175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</p:pic>
              <p:pic>
                <p:nvPicPr>
                  <p:cNvPr id="1027" name="Picture 3"/>
                  <p:cNvPicPr>
                    <a:picLocks noChangeAspect="1" noChangeArrowheads="1"/>
                  </p:cNvPicPr>
                  <p:nvPr/>
                </p:nvPicPr>
                <p:blipFill>
                  <a:blip r:embed="rId6"/>
                  <a:srcRect/>
                  <a:stretch>
                    <a:fillRect/>
                  </a:stretch>
                </p:blipFill>
                <p:spPr bwMode="auto">
                  <a:xfrm>
                    <a:off x="0" y="990600"/>
                    <a:ext cx="2438400" cy="262298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</p:pic>
            </p:grpSp>
            <p:pic>
              <p:nvPicPr>
                <p:cNvPr id="1029" name="Picture 5"/>
                <p:cNvPicPr>
                  <a:picLocks noChangeAspect="1" noChangeArrowheads="1"/>
                </p:cNvPicPr>
                <p:nvPr/>
              </p:nvPicPr>
              <p:blipFill>
                <a:blip r:embed="rId7"/>
                <a:srcRect/>
                <a:stretch>
                  <a:fillRect/>
                </a:stretch>
              </p:blipFill>
              <p:spPr bwMode="auto">
                <a:xfrm>
                  <a:off x="2819400" y="3276600"/>
                  <a:ext cx="2914650" cy="4381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</p:grpSp>
          <p:pic>
            <p:nvPicPr>
              <p:cNvPr id="1031" name="Picture 7"/>
              <p:cNvPicPr>
                <a:picLocks noChangeAspect="1" noChangeArrowheads="1"/>
              </p:cNvPicPr>
              <p:nvPr/>
            </p:nvPicPr>
            <p:blipFill>
              <a:blip r:embed="rId8"/>
              <a:srcRect r="43363" b="-5263"/>
              <a:stretch>
                <a:fillRect/>
              </a:stretch>
            </p:blipFill>
            <p:spPr bwMode="auto">
              <a:xfrm>
                <a:off x="8229600" y="3276600"/>
                <a:ext cx="609600" cy="3810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pic>
            <p:nvPicPr>
              <p:cNvPr id="1032" name="Picture 8"/>
              <p:cNvPicPr>
                <a:picLocks noChangeAspect="1" noChangeArrowheads="1"/>
              </p:cNvPicPr>
              <p:nvPr/>
            </p:nvPicPr>
            <p:blipFill>
              <a:blip r:embed="rId9"/>
              <a:srcRect/>
              <a:stretch>
                <a:fillRect/>
              </a:stretch>
            </p:blipFill>
            <p:spPr bwMode="auto">
              <a:xfrm>
                <a:off x="609600" y="5029200"/>
                <a:ext cx="285750" cy="6762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</p:grpSp>
        <p:pic>
          <p:nvPicPr>
            <p:cNvPr id="1033" name="Picture 9"/>
            <p:cNvPicPr>
              <a:picLocks noChangeAspect="1" noChangeArrowheads="1"/>
            </p:cNvPicPr>
            <p:nvPr/>
          </p:nvPicPr>
          <p:blipFill>
            <a:blip r:embed="rId10"/>
            <a:srcRect/>
            <a:stretch>
              <a:fillRect/>
            </a:stretch>
          </p:blipFill>
          <p:spPr bwMode="auto">
            <a:xfrm>
              <a:off x="4419600" y="5410200"/>
              <a:ext cx="4200525" cy="3040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4114800" y="4724400"/>
            <a:ext cx="4719637" cy="4320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37" name="Straight Arrow Connector 36"/>
          <p:cNvCxnSpPr/>
          <p:nvPr/>
        </p:nvCxnSpPr>
        <p:spPr>
          <a:xfrm rot="10800000">
            <a:off x="8534400" y="684214"/>
            <a:ext cx="381000" cy="1587"/>
          </a:xfrm>
          <a:prstGeom prst="straightConnector1">
            <a:avLst/>
          </a:prstGeom>
          <a:ln w="635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4572000" y="4419600"/>
            <a:ext cx="236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7030A0"/>
                </a:solidFill>
                <a:latin typeface="Comic Sans MS" pitchFamily="66" charset="0"/>
              </a:rPr>
              <a:t>Genscan</a:t>
            </a:r>
            <a:endParaRPr lang="en-US" dirty="0">
              <a:solidFill>
                <a:srgbClr val="7030A0"/>
              </a:solidFill>
              <a:latin typeface="Comic Sans MS" pitchFamily="66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572000" y="5029200"/>
            <a:ext cx="167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  <a:latin typeface="Comic Sans MS" pitchFamily="66" charset="0"/>
              </a:rPr>
              <a:t>FGENESH</a:t>
            </a:r>
          </a:p>
          <a:p>
            <a:endParaRPr lang="en-US" dirty="0">
              <a:solidFill>
                <a:srgbClr val="00B050"/>
              </a:solidFill>
              <a:latin typeface="Comic Sans MS" pitchFamily="66" charset="0"/>
            </a:endParaRPr>
          </a:p>
        </p:txBody>
      </p:sp>
      <p:cxnSp>
        <p:nvCxnSpPr>
          <p:cNvPr id="38" name="Straight Connector 37"/>
          <p:cNvCxnSpPr/>
          <p:nvPr/>
        </p:nvCxnSpPr>
        <p:spPr>
          <a:xfrm rot="10800000">
            <a:off x="4343400" y="6248400"/>
            <a:ext cx="1752600" cy="1588"/>
          </a:xfrm>
          <a:prstGeom prst="line">
            <a:avLst/>
          </a:prstGeom>
          <a:ln w="635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4267200" y="5791200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GENEMARK</a:t>
            </a:r>
          </a:p>
        </p:txBody>
      </p:sp>
      <p:grpSp>
        <p:nvGrpSpPr>
          <p:cNvPr id="6" name="Group 61"/>
          <p:cNvGrpSpPr/>
          <p:nvPr/>
        </p:nvGrpSpPr>
        <p:grpSpPr>
          <a:xfrm>
            <a:off x="152400" y="0"/>
            <a:ext cx="8610600" cy="4878388"/>
            <a:chOff x="152400" y="0"/>
            <a:chExt cx="8610600" cy="4878388"/>
          </a:xfrm>
        </p:grpSpPr>
        <p:grpSp>
          <p:nvGrpSpPr>
            <p:cNvPr id="7" name="Group 31"/>
            <p:cNvGrpSpPr/>
            <p:nvPr/>
          </p:nvGrpSpPr>
          <p:grpSpPr>
            <a:xfrm>
              <a:off x="457200" y="685800"/>
              <a:ext cx="7772400" cy="1588"/>
              <a:chOff x="457200" y="2057400"/>
              <a:chExt cx="7772400" cy="1588"/>
            </a:xfrm>
          </p:grpSpPr>
          <p:cxnSp>
            <p:nvCxnSpPr>
              <p:cNvPr id="20" name="Straight Arrow Connector 19"/>
              <p:cNvCxnSpPr/>
              <p:nvPr/>
            </p:nvCxnSpPr>
            <p:spPr>
              <a:xfrm>
                <a:off x="457200" y="2057400"/>
                <a:ext cx="1905000" cy="1588"/>
              </a:xfrm>
              <a:prstGeom prst="straightConnector1">
                <a:avLst/>
              </a:prstGeom>
              <a:ln w="63500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Arrow Connector 21"/>
              <p:cNvCxnSpPr/>
              <p:nvPr/>
            </p:nvCxnSpPr>
            <p:spPr>
              <a:xfrm>
                <a:off x="3048000" y="2057400"/>
                <a:ext cx="990600" cy="1588"/>
              </a:xfrm>
              <a:prstGeom prst="straightConnector1">
                <a:avLst/>
              </a:prstGeom>
              <a:ln w="63500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Arrow Connector 23"/>
              <p:cNvCxnSpPr/>
              <p:nvPr/>
            </p:nvCxnSpPr>
            <p:spPr>
              <a:xfrm>
                <a:off x="4038600" y="2057400"/>
                <a:ext cx="1905000" cy="1588"/>
              </a:xfrm>
              <a:prstGeom prst="straightConnector1">
                <a:avLst/>
              </a:prstGeom>
              <a:ln w="63500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Arrow Connector 29"/>
              <p:cNvCxnSpPr/>
              <p:nvPr/>
            </p:nvCxnSpPr>
            <p:spPr>
              <a:xfrm rot="10800000">
                <a:off x="6477000" y="2057400"/>
                <a:ext cx="1752600" cy="1588"/>
              </a:xfrm>
              <a:prstGeom prst="straightConnector1">
                <a:avLst/>
              </a:prstGeom>
              <a:ln w="63500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4" name="Straight Connector 33"/>
            <p:cNvCxnSpPr/>
            <p:nvPr/>
          </p:nvCxnSpPr>
          <p:spPr>
            <a:xfrm rot="10800000">
              <a:off x="152400" y="3124200"/>
              <a:ext cx="1752600" cy="1588"/>
            </a:xfrm>
            <a:prstGeom prst="line">
              <a:avLst/>
            </a:prstGeom>
            <a:ln w="63500">
              <a:solidFill>
                <a:srgbClr val="FF00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/>
            <p:cNvCxnSpPr/>
            <p:nvPr/>
          </p:nvCxnSpPr>
          <p:spPr>
            <a:xfrm>
              <a:off x="2209800" y="3124200"/>
              <a:ext cx="2514600" cy="1588"/>
            </a:xfrm>
            <a:prstGeom prst="straightConnector1">
              <a:avLst/>
            </a:prstGeom>
            <a:ln w="635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Box 26"/>
            <p:cNvSpPr txBox="1"/>
            <p:nvPr/>
          </p:nvSpPr>
          <p:spPr>
            <a:xfrm>
              <a:off x="1600200" y="0"/>
              <a:ext cx="6400800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solidFill>
                    <a:srgbClr val="00B050"/>
                  </a:solidFill>
                  <a:latin typeface="Comic Sans MS" pitchFamily="66" charset="0"/>
                </a:rPr>
                <a:t>SRB 23.3 kb </a:t>
              </a:r>
              <a:r>
                <a:rPr lang="en-US" sz="2800" dirty="0" smtClean="0">
                  <a:solidFill>
                    <a:srgbClr val="00B050"/>
                  </a:solidFill>
                  <a:latin typeface="Comic Sans MS" pitchFamily="66" charset="0"/>
                  <a:hlinkClick r:id="rId12"/>
                </a:rPr>
                <a:t>Contig266405</a:t>
              </a:r>
              <a:r>
                <a:rPr lang="en-US" sz="2800" dirty="0" smtClean="0">
                  <a:solidFill>
                    <a:srgbClr val="00B050"/>
                  </a:solidFill>
                  <a:latin typeface="Comic Sans MS" pitchFamily="66" charset="0"/>
                </a:rPr>
                <a:t> </a:t>
              </a:r>
            </a:p>
            <a:p>
              <a:r>
                <a:rPr lang="en-US" sz="2800" dirty="0" smtClean="0">
                  <a:solidFill>
                    <a:srgbClr val="00B050"/>
                  </a:solidFill>
                  <a:latin typeface="Comic Sans MS" pitchFamily="66" charset="0"/>
                </a:rPr>
                <a:t> </a:t>
              </a:r>
              <a:endParaRPr lang="en-US" sz="2800" dirty="0">
                <a:solidFill>
                  <a:srgbClr val="00B050"/>
                </a:solidFill>
                <a:latin typeface="Comic Sans MS" pitchFamily="66" charset="0"/>
              </a:endParaRPr>
            </a:p>
          </p:txBody>
        </p:sp>
        <p:cxnSp>
          <p:nvCxnSpPr>
            <p:cNvPr id="28" name="Straight Arrow Connector 27"/>
            <p:cNvCxnSpPr/>
            <p:nvPr/>
          </p:nvCxnSpPr>
          <p:spPr>
            <a:xfrm>
              <a:off x="4800600" y="3124200"/>
              <a:ext cx="304800" cy="1588"/>
            </a:xfrm>
            <a:prstGeom prst="straightConnector1">
              <a:avLst/>
            </a:prstGeom>
            <a:ln w="635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Arrow Connector 34"/>
            <p:cNvCxnSpPr/>
            <p:nvPr/>
          </p:nvCxnSpPr>
          <p:spPr>
            <a:xfrm rot="10800000">
              <a:off x="5334000" y="3124200"/>
              <a:ext cx="1524000" cy="1588"/>
            </a:xfrm>
            <a:prstGeom prst="straightConnector1">
              <a:avLst/>
            </a:prstGeom>
            <a:ln w="635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Arrow Connector 41"/>
            <p:cNvCxnSpPr/>
            <p:nvPr/>
          </p:nvCxnSpPr>
          <p:spPr>
            <a:xfrm rot="10800000">
              <a:off x="7010400" y="3124200"/>
              <a:ext cx="1219200" cy="1588"/>
            </a:xfrm>
            <a:prstGeom prst="straightConnector1">
              <a:avLst/>
            </a:prstGeom>
            <a:ln w="635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10800000">
              <a:off x="8458200" y="3124200"/>
              <a:ext cx="304800" cy="1588"/>
            </a:xfrm>
            <a:prstGeom prst="line">
              <a:avLst/>
            </a:prstGeom>
            <a:ln w="63500">
              <a:solidFill>
                <a:srgbClr val="FF00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Arrow Connector 49"/>
            <p:cNvCxnSpPr/>
            <p:nvPr/>
          </p:nvCxnSpPr>
          <p:spPr>
            <a:xfrm>
              <a:off x="381000" y="4876800"/>
              <a:ext cx="152400" cy="1588"/>
            </a:xfrm>
            <a:prstGeom prst="straightConnector1">
              <a:avLst/>
            </a:prstGeom>
            <a:ln w="635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Arrow Connector 53"/>
            <p:cNvCxnSpPr/>
            <p:nvPr/>
          </p:nvCxnSpPr>
          <p:spPr>
            <a:xfrm rot="10800000">
              <a:off x="762000" y="4876800"/>
              <a:ext cx="1447800" cy="1588"/>
            </a:xfrm>
            <a:prstGeom prst="straightConnector1">
              <a:avLst/>
            </a:prstGeom>
            <a:ln w="635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Arrow Connector 56"/>
            <p:cNvCxnSpPr/>
            <p:nvPr/>
          </p:nvCxnSpPr>
          <p:spPr>
            <a:xfrm rot="10800000">
              <a:off x="2514600" y="4876800"/>
              <a:ext cx="228600" cy="1588"/>
            </a:xfrm>
            <a:prstGeom prst="straightConnector1">
              <a:avLst/>
            </a:prstGeom>
            <a:ln w="635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6" name="Rectangle 35"/>
          <p:cNvSpPr/>
          <p:nvPr/>
        </p:nvSpPr>
        <p:spPr>
          <a:xfrm>
            <a:off x="3124200" y="2743200"/>
            <a:ext cx="609600" cy="2286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/>
            </a:r>
            <a:endParaRPr lang="en-US" dirty="0"/>
          </a:p>
        </p:txBody>
      </p:sp>
      <p:sp>
        <p:nvSpPr>
          <p:cNvPr id="39" name="Rectangle 38"/>
          <p:cNvSpPr/>
          <p:nvPr/>
        </p:nvSpPr>
        <p:spPr>
          <a:xfrm>
            <a:off x="4191000" y="2743200"/>
            <a:ext cx="228600" cy="2286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/>
            </a:r>
            <a:endParaRPr lang="en-US" dirty="0"/>
          </a:p>
        </p:txBody>
      </p:sp>
      <p:sp>
        <p:nvSpPr>
          <p:cNvPr id="43" name="Rectangle 42"/>
          <p:cNvSpPr/>
          <p:nvPr/>
        </p:nvSpPr>
        <p:spPr>
          <a:xfrm>
            <a:off x="3810000" y="2743200"/>
            <a:ext cx="76200" cy="2286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/>
            </a:r>
            <a:endParaRPr lang="en-US" dirty="0"/>
          </a:p>
        </p:txBody>
      </p:sp>
      <p:sp>
        <p:nvSpPr>
          <p:cNvPr id="44" name="Rectangle 43"/>
          <p:cNvSpPr/>
          <p:nvPr/>
        </p:nvSpPr>
        <p:spPr>
          <a:xfrm>
            <a:off x="4343400" y="2743200"/>
            <a:ext cx="304800" cy="2286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/>
            </a:r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>
            <a:off x="3733800" y="2743200"/>
            <a:ext cx="304800" cy="2286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/>
            </a:r>
            <a:endParaRPr lang="en-US" dirty="0"/>
          </a:p>
        </p:txBody>
      </p:sp>
      <p:sp>
        <p:nvSpPr>
          <p:cNvPr id="48" name="Rectangle 47"/>
          <p:cNvSpPr/>
          <p:nvPr/>
        </p:nvSpPr>
        <p:spPr>
          <a:xfrm>
            <a:off x="4724400" y="2743200"/>
            <a:ext cx="76200" cy="2286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/>
            </a:r>
            <a:endParaRPr lang="en-US" dirty="0"/>
          </a:p>
        </p:txBody>
      </p:sp>
      <p:sp>
        <p:nvSpPr>
          <p:cNvPr id="49" name="Rectangle 48"/>
          <p:cNvSpPr/>
          <p:nvPr/>
        </p:nvSpPr>
        <p:spPr>
          <a:xfrm>
            <a:off x="7543800" y="6096000"/>
            <a:ext cx="609600" cy="2286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/>
            </a:r>
            <a:endParaRPr lang="en-US" dirty="0"/>
          </a:p>
        </p:txBody>
      </p:sp>
      <p:sp>
        <p:nvSpPr>
          <p:cNvPr id="51" name="TextBox 50"/>
          <p:cNvSpPr txBox="1"/>
          <p:nvPr/>
        </p:nvSpPr>
        <p:spPr>
          <a:xfrm>
            <a:off x="7391400" y="57912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Repeat</a:t>
            </a:r>
            <a:endParaRPr lang="en-US" dirty="0">
              <a:latin typeface="Comic Sans MS"/>
              <a:cs typeface="Comic Sans M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7"/>
          <p:cNvGrpSpPr/>
          <p:nvPr/>
        </p:nvGrpSpPr>
        <p:grpSpPr>
          <a:xfrm>
            <a:off x="0" y="990600"/>
            <a:ext cx="9144000" cy="5451975"/>
            <a:chOff x="0" y="990600"/>
            <a:chExt cx="9144000" cy="5451975"/>
          </a:xfrm>
        </p:grpSpPr>
        <p:grpSp>
          <p:nvGrpSpPr>
            <p:cNvPr id="3" name="Group 14"/>
            <p:cNvGrpSpPr/>
            <p:nvPr/>
          </p:nvGrpSpPr>
          <p:grpSpPr>
            <a:xfrm>
              <a:off x="0" y="990600"/>
              <a:ext cx="9144000" cy="5451975"/>
              <a:chOff x="0" y="990600"/>
              <a:chExt cx="9144000" cy="5451975"/>
            </a:xfrm>
          </p:grpSpPr>
          <p:grpSp>
            <p:nvGrpSpPr>
              <p:cNvPr id="4" name="Group 9"/>
              <p:cNvGrpSpPr/>
              <p:nvPr/>
            </p:nvGrpSpPr>
            <p:grpSpPr>
              <a:xfrm>
                <a:off x="0" y="990600"/>
                <a:ext cx="9144000" cy="5451975"/>
                <a:chOff x="0" y="990600"/>
                <a:chExt cx="9144000" cy="5451975"/>
              </a:xfrm>
            </p:grpSpPr>
            <p:grpSp>
              <p:nvGrpSpPr>
                <p:cNvPr id="5" name="Group 6"/>
                <p:cNvGrpSpPr/>
                <p:nvPr/>
              </p:nvGrpSpPr>
              <p:grpSpPr>
                <a:xfrm>
                  <a:off x="0" y="990600"/>
                  <a:ext cx="9144000" cy="5451975"/>
                  <a:chOff x="0" y="990600"/>
                  <a:chExt cx="9144000" cy="5451975"/>
                </a:xfrm>
              </p:grpSpPr>
              <p:pic>
                <p:nvPicPr>
                  <p:cNvPr id="2050" name="Picture 2"/>
                  <p:cNvPicPr>
                    <a:picLocks noChangeAspect="1" noChangeArrowheads="1"/>
                  </p:cNvPicPr>
                  <p:nvPr/>
                </p:nvPicPr>
                <p:blipFill>
                  <a:blip r:embed="rId3"/>
                  <a:srcRect/>
                  <a:stretch>
                    <a:fillRect/>
                  </a:stretch>
                </p:blipFill>
                <p:spPr bwMode="auto">
                  <a:xfrm>
                    <a:off x="0" y="1143000"/>
                    <a:ext cx="9144000" cy="98373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</p:pic>
              <p:pic>
                <p:nvPicPr>
                  <p:cNvPr id="2051" name="Picture 3"/>
                  <p:cNvPicPr>
                    <a:picLocks noChangeAspect="1" noChangeArrowheads="1"/>
                  </p:cNvPicPr>
                  <p:nvPr/>
                </p:nvPicPr>
                <p:blipFill>
                  <a:blip r:embed="rId4"/>
                  <a:srcRect/>
                  <a:stretch>
                    <a:fillRect/>
                  </a:stretch>
                </p:blipFill>
                <p:spPr bwMode="auto">
                  <a:xfrm>
                    <a:off x="0" y="3429000"/>
                    <a:ext cx="9144000" cy="114068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</p:pic>
              <p:pic>
                <p:nvPicPr>
                  <p:cNvPr id="2052" name="Picture 4"/>
                  <p:cNvPicPr>
                    <a:picLocks noChangeAspect="1" noChangeArrowheads="1"/>
                  </p:cNvPicPr>
                  <p:nvPr/>
                </p:nvPicPr>
                <p:blipFill>
                  <a:blip r:embed="rId5"/>
                  <a:srcRect/>
                  <a:stretch>
                    <a:fillRect/>
                  </a:stretch>
                </p:blipFill>
                <p:spPr bwMode="auto">
                  <a:xfrm>
                    <a:off x="228600" y="5486400"/>
                    <a:ext cx="3657600" cy="956175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</p:pic>
              <p:pic>
                <p:nvPicPr>
                  <p:cNvPr id="1027" name="Picture 3"/>
                  <p:cNvPicPr>
                    <a:picLocks noChangeAspect="1" noChangeArrowheads="1"/>
                  </p:cNvPicPr>
                  <p:nvPr/>
                </p:nvPicPr>
                <p:blipFill>
                  <a:blip r:embed="rId6"/>
                  <a:srcRect/>
                  <a:stretch>
                    <a:fillRect/>
                  </a:stretch>
                </p:blipFill>
                <p:spPr bwMode="auto">
                  <a:xfrm>
                    <a:off x="0" y="990600"/>
                    <a:ext cx="2438400" cy="262298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</p:pic>
            </p:grpSp>
            <p:pic>
              <p:nvPicPr>
                <p:cNvPr id="1029" name="Picture 5"/>
                <p:cNvPicPr>
                  <a:picLocks noChangeAspect="1" noChangeArrowheads="1"/>
                </p:cNvPicPr>
                <p:nvPr/>
              </p:nvPicPr>
              <p:blipFill>
                <a:blip r:embed="rId7"/>
                <a:srcRect/>
                <a:stretch>
                  <a:fillRect/>
                </a:stretch>
              </p:blipFill>
              <p:spPr bwMode="auto">
                <a:xfrm>
                  <a:off x="2819400" y="3276600"/>
                  <a:ext cx="2914650" cy="4381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</p:grpSp>
          <p:pic>
            <p:nvPicPr>
              <p:cNvPr id="1031" name="Picture 7"/>
              <p:cNvPicPr>
                <a:picLocks noChangeAspect="1" noChangeArrowheads="1"/>
              </p:cNvPicPr>
              <p:nvPr/>
            </p:nvPicPr>
            <p:blipFill>
              <a:blip r:embed="rId8"/>
              <a:srcRect r="43363" b="-5263"/>
              <a:stretch>
                <a:fillRect/>
              </a:stretch>
            </p:blipFill>
            <p:spPr bwMode="auto">
              <a:xfrm>
                <a:off x="8229600" y="3276600"/>
                <a:ext cx="609600" cy="3810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pic>
            <p:nvPicPr>
              <p:cNvPr id="1032" name="Picture 8"/>
              <p:cNvPicPr>
                <a:picLocks noChangeAspect="1" noChangeArrowheads="1"/>
              </p:cNvPicPr>
              <p:nvPr/>
            </p:nvPicPr>
            <p:blipFill>
              <a:blip r:embed="rId9"/>
              <a:srcRect/>
              <a:stretch>
                <a:fillRect/>
              </a:stretch>
            </p:blipFill>
            <p:spPr bwMode="auto">
              <a:xfrm>
                <a:off x="609600" y="5029200"/>
                <a:ext cx="285750" cy="6762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</p:grpSp>
        <p:pic>
          <p:nvPicPr>
            <p:cNvPr id="1033" name="Picture 9"/>
            <p:cNvPicPr>
              <a:picLocks noChangeAspect="1" noChangeArrowheads="1"/>
            </p:cNvPicPr>
            <p:nvPr/>
          </p:nvPicPr>
          <p:blipFill>
            <a:blip r:embed="rId10"/>
            <a:srcRect/>
            <a:stretch>
              <a:fillRect/>
            </a:stretch>
          </p:blipFill>
          <p:spPr bwMode="auto">
            <a:xfrm>
              <a:off x="4419600" y="5410200"/>
              <a:ext cx="4200525" cy="3040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4114800" y="4724400"/>
            <a:ext cx="4719637" cy="4320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37" name="Straight Arrow Connector 36"/>
          <p:cNvCxnSpPr/>
          <p:nvPr/>
        </p:nvCxnSpPr>
        <p:spPr>
          <a:xfrm rot="10800000">
            <a:off x="8534400" y="684214"/>
            <a:ext cx="381000" cy="1587"/>
          </a:xfrm>
          <a:prstGeom prst="straightConnector1">
            <a:avLst/>
          </a:prstGeom>
          <a:ln w="635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4572000" y="4419600"/>
            <a:ext cx="236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7030A0"/>
                </a:solidFill>
                <a:latin typeface="Comic Sans MS" pitchFamily="66" charset="0"/>
              </a:rPr>
              <a:t>Genscan</a:t>
            </a:r>
            <a:endParaRPr lang="en-US" dirty="0">
              <a:solidFill>
                <a:srgbClr val="7030A0"/>
              </a:solidFill>
              <a:latin typeface="Comic Sans MS" pitchFamily="66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572000" y="5029200"/>
            <a:ext cx="167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  <a:latin typeface="Comic Sans MS" pitchFamily="66" charset="0"/>
              </a:rPr>
              <a:t>FGENESH</a:t>
            </a:r>
          </a:p>
          <a:p>
            <a:endParaRPr lang="en-US" dirty="0">
              <a:solidFill>
                <a:srgbClr val="00B050"/>
              </a:solidFill>
              <a:latin typeface="Comic Sans MS" pitchFamily="66" charset="0"/>
            </a:endParaRPr>
          </a:p>
        </p:txBody>
      </p:sp>
      <p:cxnSp>
        <p:nvCxnSpPr>
          <p:cNvPr id="38" name="Straight Connector 37"/>
          <p:cNvCxnSpPr/>
          <p:nvPr/>
        </p:nvCxnSpPr>
        <p:spPr>
          <a:xfrm rot="10800000">
            <a:off x="4343400" y="6248400"/>
            <a:ext cx="1752600" cy="1588"/>
          </a:xfrm>
          <a:prstGeom prst="line">
            <a:avLst/>
          </a:prstGeom>
          <a:ln w="635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4267200" y="5791200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GENEMARK</a:t>
            </a:r>
          </a:p>
        </p:txBody>
      </p:sp>
      <p:grpSp>
        <p:nvGrpSpPr>
          <p:cNvPr id="6" name="Group 61"/>
          <p:cNvGrpSpPr/>
          <p:nvPr/>
        </p:nvGrpSpPr>
        <p:grpSpPr>
          <a:xfrm>
            <a:off x="152400" y="0"/>
            <a:ext cx="8610600" cy="4878388"/>
            <a:chOff x="152400" y="0"/>
            <a:chExt cx="8610600" cy="4878388"/>
          </a:xfrm>
        </p:grpSpPr>
        <p:grpSp>
          <p:nvGrpSpPr>
            <p:cNvPr id="7" name="Group 31"/>
            <p:cNvGrpSpPr/>
            <p:nvPr/>
          </p:nvGrpSpPr>
          <p:grpSpPr>
            <a:xfrm>
              <a:off x="457200" y="685800"/>
              <a:ext cx="7772400" cy="1588"/>
              <a:chOff x="457200" y="2057400"/>
              <a:chExt cx="7772400" cy="1588"/>
            </a:xfrm>
          </p:grpSpPr>
          <p:cxnSp>
            <p:nvCxnSpPr>
              <p:cNvPr id="20" name="Straight Arrow Connector 19"/>
              <p:cNvCxnSpPr/>
              <p:nvPr/>
            </p:nvCxnSpPr>
            <p:spPr>
              <a:xfrm>
                <a:off x="457200" y="2057400"/>
                <a:ext cx="1905000" cy="1588"/>
              </a:xfrm>
              <a:prstGeom prst="straightConnector1">
                <a:avLst/>
              </a:prstGeom>
              <a:ln w="63500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Arrow Connector 21"/>
              <p:cNvCxnSpPr/>
              <p:nvPr/>
            </p:nvCxnSpPr>
            <p:spPr>
              <a:xfrm>
                <a:off x="3048000" y="2057400"/>
                <a:ext cx="990600" cy="1588"/>
              </a:xfrm>
              <a:prstGeom prst="straightConnector1">
                <a:avLst/>
              </a:prstGeom>
              <a:ln w="63500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Arrow Connector 23"/>
              <p:cNvCxnSpPr/>
              <p:nvPr/>
            </p:nvCxnSpPr>
            <p:spPr>
              <a:xfrm>
                <a:off x="4038600" y="2057400"/>
                <a:ext cx="1905000" cy="1588"/>
              </a:xfrm>
              <a:prstGeom prst="straightConnector1">
                <a:avLst/>
              </a:prstGeom>
              <a:ln w="63500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Arrow Connector 29"/>
              <p:cNvCxnSpPr/>
              <p:nvPr/>
            </p:nvCxnSpPr>
            <p:spPr>
              <a:xfrm rot="10800000">
                <a:off x="6477000" y="2057400"/>
                <a:ext cx="1752600" cy="1588"/>
              </a:xfrm>
              <a:prstGeom prst="straightConnector1">
                <a:avLst/>
              </a:prstGeom>
              <a:ln w="63500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4" name="Straight Connector 33"/>
            <p:cNvCxnSpPr/>
            <p:nvPr/>
          </p:nvCxnSpPr>
          <p:spPr>
            <a:xfrm rot="10800000">
              <a:off x="152400" y="3124200"/>
              <a:ext cx="1752600" cy="1588"/>
            </a:xfrm>
            <a:prstGeom prst="line">
              <a:avLst/>
            </a:prstGeom>
            <a:ln w="63500">
              <a:solidFill>
                <a:srgbClr val="FF00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/>
            <p:cNvCxnSpPr/>
            <p:nvPr/>
          </p:nvCxnSpPr>
          <p:spPr>
            <a:xfrm>
              <a:off x="2209800" y="3124200"/>
              <a:ext cx="2514600" cy="1588"/>
            </a:xfrm>
            <a:prstGeom prst="straightConnector1">
              <a:avLst/>
            </a:prstGeom>
            <a:ln w="635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Box 26"/>
            <p:cNvSpPr txBox="1"/>
            <p:nvPr/>
          </p:nvSpPr>
          <p:spPr>
            <a:xfrm>
              <a:off x="1600200" y="0"/>
              <a:ext cx="6400800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solidFill>
                    <a:srgbClr val="00B050"/>
                  </a:solidFill>
                  <a:latin typeface="Comic Sans MS" pitchFamily="66" charset="0"/>
                </a:rPr>
                <a:t>SRB 23.3 kb </a:t>
              </a:r>
              <a:r>
                <a:rPr lang="en-US" sz="2800" dirty="0" smtClean="0">
                  <a:solidFill>
                    <a:srgbClr val="00B050"/>
                  </a:solidFill>
                  <a:latin typeface="Comic Sans MS" pitchFamily="66" charset="0"/>
                  <a:hlinkClick r:id="rId12"/>
                </a:rPr>
                <a:t>Contig266405</a:t>
              </a:r>
              <a:r>
                <a:rPr lang="en-US" sz="2800" dirty="0" smtClean="0">
                  <a:solidFill>
                    <a:srgbClr val="00B050"/>
                  </a:solidFill>
                  <a:latin typeface="Comic Sans MS" pitchFamily="66" charset="0"/>
                </a:rPr>
                <a:t> Overlaps </a:t>
              </a:r>
              <a:endParaRPr lang="en-US" sz="2800" dirty="0" smtClean="0">
                <a:solidFill>
                  <a:srgbClr val="00B050"/>
                </a:solidFill>
                <a:latin typeface="Comic Sans MS" pitchFamily="66" charset="0"/>
              </a:endParaRPr>
            </a:p>
            <a:p>
              <a:r>
                <a:rPr lang="en-US" sz="2800" dirty="0" smtClean="0">
                  <a:solidFill>
                    <a:srgbClr val="00B050"/>
                  </a:solidFill>
                  <a:latin typeface="Comic Sans MS" pitchFamily="66" charset="0"/>
                </a:rPr>
                <a:t> </a:t>
              </a:r>
              <a:endParaRPr lang="en-US" sz="2800" dirty="0">
                <a:solidFill>
                  <a:srgbClr val="00B050"/>
                </a:solidFill>
                <a:latin typeface="Comic Sans MS" pitchFamily="66" charset="0"/>
              </a:endParaRPr>
            </a:p>
          </p:txBody>
        </p:sp>
        <p:cxnSp>
          <p:nvCxnSpPr>
            <p:cNvPr id="28" name="Straight Arrow Connector 27"/>
            <p:cNvCxnSpPr/>
            <p:nvPr/>
          </p:nvCxnSpPr>
          <p:spPr>
            <a:xfrm>
              <a:off x="4800600" y="3124200"/>
              <a:ext cx="304800" cy="1588"/>
            </a:xfrm>
            <a:prstGeom prst="straightConnector1">
              <a:avLst/>
            </a:prstGeom>
            <a:ln w="635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Arrow Connector 34"/>
            <p:cNvCxnSpPr/>
            <p:nvPr/>
          </p:nvCxnSpPr>
          <p:spPr>
            <a:xfrm rot="10800000">
              <a:off x="5334000" y="3124200"/>
              <a:ext cx="1524000" cy="1588"/>
            </a:xfrm>
            <a:prstGeom prst="straightConnector1">
              <a:avLst/>
            </a:prstGeom>
            <a:ln w="635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Arrow Connector 41"/>
            <p:cNvCxnSpPr/>
            <p:nvPr/>
          </p:nvCxnSpPr>
          <p:spPr>
            <a:xfrm rot="10800000">
              <a:off x="7010400" y="3124200"/>
              <a:ext cx="1219200" cy="1588"/>
            </a:xfrm>
            <a:prstGeom prst="straightConnector1">
              <a:avLst/>
            </a:prstGeom>
            <a:ln w="635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10800000">
              <a:off x="8458200" y="3124200"/>
              <a:ext cx="304800" cy="1588"/>
            </a:xfrm>
            <a:prstGeom prst="line">
              <a:avLst/>
            </a:prstGeom>
            <a:ln w="63500">
              <a:solidFill>
                <a:srgbClr val="FF00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Arrow Connector 49"/>
            <p:cNvCxnSpPr/>
            <p:nvPr/>
          </p:nvCxnSpPr>
          <p:spPr>
            <a:xfrm>
              <a:off x="381000" y="4876800"/>
              <a:ext cx="152400" cy="1588"/>
            </a:xfrm>
            <a:prstGeom prst="straightConnector1">
              <a:avLst/>
            </a:prstGeom>
            <a:ln w="635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Arrow Connector 53"/>
            <p:cNvCxnSpPr/>
            <p:nvPr/>
          </p:nvCxnSpPr>
          <p:spPr>
            <a:xfrm rot="10800000">
              <a:off x="762000" y="4876800"/>
              <a:ext cx="1447800" cy="1588"/>
            </a:xfrm>
            <a:prstGeom prst="straightConnector1">
              <a:avLst/>
            </a:prstGeom>
            <a:ln w="635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Arrow Connector 56"/>
            <p:cNvCxnSpPr/>
            <p:nvPr/>
          </p:nvCxnSpPr>
          <p:spPr>
            <a:xfrm rot="10800000">
              <a:off x="2514600" y="4876800"/>
              <a:ext cx="228600" cy="1588"/>
            </a:xfrm>
            <a:prstGeom prst="straightConnector1">
              <a:avLst/>
            </a:prstGeom>
            <a:ln w="635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6" name="Rectangle 35"/>
          <p:cNvSpPr/>
          <p:nvPr/>
        </p:nvSpPr>
        <p:spPr>
          <a:xfrm>
            <a:off x="3124200" y="2743200"/>
            <a:ext cx="609600" cy="2286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/>
            </a:r>
            <a:endParaRPr lang="en-US" dirty="0"/>
          </a:p>
        </p:txBody>
      </p:sp>
      <p:sp>
        <p:nvSpPr>
          <p:cNvPr id="39" name="Rectangle 38"/>
          <p:cNvSpPr/>
          <p:nvPr/>
        </p:nvSpPr>
        <p:spPr>
          <a:xfrm>
            <a:off x="4191000" y="2743200"/>
            <a:ext cx="228600" cy="2286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/>
            </a:r>
            <a:endParaRPr lang="en-US" dirty="0"/>
          </a:p>
        </p:txBody>
      </p:sp>
      <p:sp>
        <p:nvSpPr>
          <p:cNvPr id="43" name="Rectangle 42"/>
          <p:cNvSpPr/>
          <p:nvPr/>
        </p:nvSpPr>
        <p:spPr>
          <a:xfrm>
            <a:off x="3810000" y="2743200"/>
            <a:ext cx="76200" cy="2286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/>
            </a:r>
            <a:endParaRPr lang="en-US" dirty="0"/>
          </a:p>
        </p:txBody>
      </p:sp>
      <p:sp>
        <p:nvSpPr>
          <p:cNvPr id="44" name="Rectangle 43"/>
          <p:cNvSpPr/>
          <p:nvPr/>
        </p:nvSpPr>
        <p:spPr>
          <a:xfrm>
            <a:off x="4343400" y="2743200"/>
            <a:ext cx="304800" cy="2286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/>
            </a:r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>
            <a:off x="3733800" y="2743200"/>
            <a:ext cx="304800" cy="2286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/>
            </a:r>
            <a:endParaRPr lang="en-US" dirty="0"/>
          </a:p>
        </p:txBody>
      </p:sp>
      <p:sp>
        <p:nvSpPr>
          <p:cNvPr id="48" name="Rectangle 47"/>
          <p:cNvSpPr/>
          <p:nvPr/>
        </p:nvSpPr>
        <p:spPr>
          <a:xfrm>
            <a:off x="4724400" y="2743200"/>
            <a:ext cx="76200" cy="2286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/>
            </a:r>
            <a:endParaRPr lang="en-US" dirty="0"/>
          </a:p>
        </p:txBody>
      </p:sp>
      <p:sp>
        <p:nvSpPr>
          <p:cNvPr id="49" name="Rectangle 48"/>
          <p:cNvSpPr/>
          <p:nvPr/>
        </p:nvSpPr>
        <p:spPr>
          <a:xfrm>
            <a:off x="7543800" y="6096000"/>
            <a:ext cx="609600" cy="2286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/>
            </a:r>
            <a:endParaRPr lang="en-US" dirty="0"/>
          </a:p>
        </p:txBody>
      </p:sp>
      <p:sp>
        <p:nvSpPr>
          <p:cNvPr id="51" name="TextBox 50"/>
          <p:cNvSpPr txBox="1"/>
          <p:nvPr/>
        </p:nvSpPr>
        <p:spPr>
          <a:xfrm>
            <a:off x="7391400" y="57912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Repeat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46" name="Oval 45"/>
          <p:cNvSpPr/>
          <p:nvPr/>
        </p:nvSpPr>
        <p:spPr>
          <a:xfrm>
            <a:off x="3276600" y="2590800"/>
            <a:ext cx="457200" cy="1752600"/>
          </a:xfrm>
          <a:prstGeom prst="ellipse">
            <a:avLst/>
          </a:prstGeom>
          <a:noFill/>
          <a:ln>
            <a:solidFill>
              <a:srgbClr val="008000"/>
            </a:solidFill>
          </a:ln>
          <a:effectLst>
            <a:outerShdw blurRad="40000" dist="23000" dir="5400000" sx="102000" sy="102000" rotWithShape="0">
              <a:srgbClr val="008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ß</a:t>
            </a:r>
            <a:endParaRPr lang="en-US" dirty="0"/>
          </a:p>
        </p:txBody>
      </p:sp>
      <p:sp>
        <p:nvSpPr>
          <p:cNvPr id="52" name="TextBox 51"/>
          <p:cNvSpPr txBox="1"/>
          <p:nvPr/>
        </p:nvSpPr>
        <p:spPr>
          <a:xfrm>
            <a:off x="3124200" y="2209800"/>
            <a:ext cx="1371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8000"/>
                </a:solidFill>
                <a:latin typeface="Comic Sans MS"/>
                <a:cs typeface="Comic Sans MS"/>
              </a:rPr>
              <a:t>Overlap</a:t>
            </a:r>
            <a:endParaRPr lang="en-US" dirty="0">
              <a:solidFill>
                <a:srgbClr val="008000"/>
              </a:solidFill>
              <a:latin typeface="Comic Sans MS"/>
              <a:cs typeface="Comic Sans M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609600"/>
            <a:ext cx="8077200" cy="780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2590800" y="228600"/>
            <a:ext cx="3124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Comic Sans MS"/>
                <a:ea typeface="Calibri"/>
                <a:cs typeface="Times New Roman"/>
              </a:rPr>
              <a:t>Plant Repeats Database</a:t>
            </a:r>
            <a:endParaRPr lang="en-US" dirty="0" smtClean="0">
              <a:solidFill>
                <a:srgbClr val="FF0000"/>
              </a:solidFill>
              <a:ea typeface="Calibri"/>
              <a:cs typeface="Times New Roman"/>
            </a:endParaRPr>
          </a:p>
          <a:p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14400" y="3810000"/>
            <a:ext cx="5867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>
                <a:solidFill>
                  <a:srgbClr val="3333FF"/>
                </a:solidFill>
                <a:latin typeface="Comic Sans MS"/>
                <a:ea typeface="Calibri"/>
                <a:cs typeface="Times New Roman"/>
              </a:rPr>
              <a:t>RepeatMasker</a:t>
            </a:r>
            <a:r>
              <a:rPr lang="en-US" sz="2800" b="1" dirty="0" smtClean="0">
                <a:solidFill>
                  <a:srgbClr val="3333FF"/>
                </a:solidFill>
                <a:latin typeface="Comic Sans MS"/>
                <a:ea typeface="Calibri"/>
                <a:cs typeface="Times New Roman"/>
              </a:rPr>
              <a:t> Results</a:t>
            </a:r>
            <a:endParaRPr lang="en-US" sz="2800" dirty="0">
              <a:solidFill>
                <a:srgbClr val="3333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47800" y="4343400"/>
            <a:ext cx="56388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There were 2 Small RNA gene repeats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They were a total of 349 bp in length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Covered 1.49% of sequence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Repeat 1 is located from 14202- 14429 bp and  15067-15142.  Repeat 2 is located from 15265-15309 bp.</a:t>
            </a:r>
          </a:p>
          <a:p>
            <a:endParaRPr lang="en-US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95400" y="1219200"/>
            <a:ext cx="5638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rgbClr val="FF0000"/>
                </a:solidFill>
                <a:latin typeface="Comic Sans MS"/>
                <a:cs typeface="Comic Sans MS"/>
              </a:rPr>
              <a:t>There were 2 Small RNA gene repeats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rgbClr val="FF0000"/>
                </a:solidFill>
                <a:latin typeface="Comic Sans MS"/>
                <a:cs typeface="Comic Sans MS"/>
              </a:rPr>
              <a:t>They were a total of 349 bp in length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rgbClr val="FF0000"/>
                </a:solidFill>
                <a:latin typeface="Comic Sans MS"/>
                <a:cs typeface="Comic Sans MS"/>
              </a:rPr>
              <a:t>Covered 1.49% of sequence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rgbClr val="FF0000"/>
                </a:solidFill>
                <a:latin typeface="Comic Sans MS"/>
                <a:cs typeface="Comic Sans MS"/>
              </a:rPr>
              <a:t>Repeat 1 is located from: 14112- 13550 bp.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rgbClr val="FF0000"/>
                </a:solidFill>
                <a:latin typeface="Comic Sans MS"/>
                <a:cs typeface="Comic Sans MS"/>
              </a:rPr>
              <a:t>Repeat 2 is located from: 14663 – 14871 bp.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rgbClr val="FF0000"/>
                </a:solidFill>
                <a:latin typeface="Comic Sans MS"/>
                <a:cs typeface="Comic Sans MS"/>
              </a:rPr>
              <a:t>Repeats 3 and 4 are </a:t>
            </a:r>
            <a:r>
              <a:rPr lang="en-US" dirty="0" smtClean="0">
                <a:solidFill>
                  <a:srgbClr val="FF0000"/>
                </a:solidFill>
                <a:latin typeface="Comic Sans MS"/>
                <a:cs typeface="Comic Sans MS"/>
              </a:rPr>
              <a:t>located from: 14202-14229bp and 14908-15142 and 13592-13922 </a:t>
            </a:r>
            <a:r>
              <a:rPr lang="en-US" dirty="0" err="1" smtClean="0">
                <a:solidFill>
                  <a:srgbClr val="FF0000"/>
                </a:solidFill>
                <a:latin typeface="Comic Sans MS"/>
                <a:cs typeface="Comic Sans MS"/>
              </a:rPr>
              <a:t>bp</a:t>
            </a:r>
            <a:r>
              <a:rPr lang="en-US" dirty="0" smtClean="0">
                <a:solidFill>
                  <a:srgbClr val="FF0000"/>
                </a:solidFill>
                <a:latin typeface="Comic Sans MS"/>
                <a:cs typeface="Comic Sans MS"/>
              </a:rPr>
              <a:t>.</a:t>
            </a:r>
            <a:endParaRPr lang="en-US" dirty="0" smtClean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rgbClr val="008000"/>
          </a:solidFill>
        </a:ln>
        <a:effectLst>
          <a:outerShdw blurRad="40000" dist="23000" dir="5400000" sx="102000" sy="102000" rotWithShape="0">
            <a:srgbClr val="008000">
              <a:alpha val="35000"/>
            </a:srgbClr>
          </a:outerShdw>
        </a:effectLst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63500">
          <a:solidFill>
            <a:srgbClr val="FF0000"/>
          </a:solidFill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225</TotalTime>
  <Words>616</Words>
  <Application>Microsoft Office PowerPoint</Application>
  <PresentationFormat>On-screen Show (4:3)</PresentationFormat>
  <Paragraphs>165</Paragraphs>
  <Slides>7</Slides>
  <Notes>2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Scarlet Runner Bean Genome Assembly   </vt:lpstr>
      <vt:lpstr>Slide 2</vt:lpstr>
      <vt:lpstr>Slide 3</vt:lpstr>
      <vt:lpstr>Slide 4</vt:lpstr>
      <vt:lpstr>Slide 5</vt:lpstr>
      <vt:lpstr>Slide 6</vt:lpstr>
      <vt:lpstr>Slide 7</vt:lpstr>
    </vt:vector>
  </TitlesOfParts>
  <Company> </Company>
  <LinksUpToDate>false</LinksUpToDate>
  <SharedDoc>false</SharedDoc>
  <HyperlinksChanged>false</HyperlinksChanged>
  <AppVersion>12.0256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 Authorized Customer</dc:creator>
  <cp:lastModifiedBy>Office 2004 Test Drive User</cp:lastModifiedBy>
  <cp:revision>41</cp:revision>
  <dcterms:created xsi:type="dcterms:W3CDTF">2009-06-04T19:16:37Z</dcterms:created>
  <dcterms:modified xsi:type="dcterms:W3CDTF">2009-06-04T19:44:54Z</dcterms:modified>
</cp:coreProperties>
</file>