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  <p:sldId id="270" r:id="rId8"/>
    <p:sldId id="271" r:id="rId9"/>
    <p:sldId id="263" r:id="rId10"/>
    <p:sldId id="264" r:id="rId11"/>
    <p:sldId id="266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4678" autoAdjust="0"/>
    <p:restoredTop sz="94660"/>
  </p:normalViewPr>
  <p:slideViewPr>
    <p:cSldViewPr>
      <p:cViewPr varScale="1">
        <p:scale>
          <a:sx n="82" d="100"/>
          <a:sy n="82" d="100"/>
        </p:scale>
        <p:origin x="-12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E1D5-A947-479F-8A27-E5400AC3DDC7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3C4D-56E4-4A74-8865-49E09F8F7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lantcell.org/content/vol16/suppl_1/images/large/plantcellS016014F01_4C.jpeg" TargetMode="External"/><Relationship Id="rId3" Type="http://schemas.openxmlformats.org/officeDocument/2006/relationships/image" Target="../media/image7.png"/><Relationship Id="rId5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4/4f/Budowa_nasienia-dwuliscienne.png" TargetMode="Externa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1" Type="http://schemas.openxmlformats.org/officeDocument/2006/relationships/video" Target="file://localhost/Volumes/USB%20DISK/Seed_Dev_Movie_H264.mo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Seed </a:t>
            </a:r>
            <a:r>
              <a:rPr lang="en-US" sz="4000" dirty="0">
                <a:solidFill>
                  <a:srgbClr val="00B050"/>
                </a:solidFill>
                <a:latin typeface="Comic Sans MS" pitchFamily="66" charset="0"/>
              </a:rPr>
              <a:t>Development in </a:t>
            </a:r>
            <a:r>
              <a:rPr lang="en-US" sz="4000" i="1" dirty="0">
                <a:solidFill>
                  <a:srgbClr val="00B050"/>
                </a:solidFill>
                <a:latin typeface="Comic Sans MS" pitchFamily="66" charset="0"/>
              </a:rPr>
              <a:t>Arabidopsis thaliana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Chris McQuilkin and Eden Maloney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is Double Fertilization?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600200"/>
            <a:ext cx="5105400" cy="4525963"/>
          </a:xfrm>
        </p:spPr>
        <p:txBody>
          <a:bodyPr/>
          <a:lstStyle/>
          <a:p>
            <a:r>
              <a:rPr lang="en-US" dirty="0"/>
              <a:t>Double </a:t>
            </a:r>
            <a:r>
              <a:rPr lang="en-US" dirty="0" smtClean="0"/>
              <a:t>Fertilization</a:t>
            </a:r>
            <a:endParaRPr lang="en-US" dirty="0"/>
          </a:p>
          <a:p>
            <a:pPr lvl="1"/>
            <a:r>
              <a:rPr lang="en-US" dirty="0">
                <a:solidFill>
                  <a:srgbClr val="008000"/>
                </a:solidFill>
              </a:rPr>
              <a:t>Two sperm cells from the pollen grain enter the ovary by a pollen tube</a:t>
            </a:r>
          </a:p>
          <a:p>
            <a:pPr lvl="1"/>
            <a:r>
              <a:rPr lang="en-US" dirty="0"/>
              <a:t>One sperm cell fertilizes the egg cell</a:t>
            </a:r>
          </a:p>
          <a:p>
            <a:pPr lvl="1"/>
            <a:r>
              <a:rPr lang="en-US" dirty="0"/>
              <a:t>One sperm cell fuses with two polar nuclei</a:t>
            </a:r>
          </a:p>
        </p:txBody>
      </p:sp>
      <p:pic>
        <p:nvPicPr>
          <p:cNvPr id="5122" name="Picture 2" descr="http://www.uic.edu/classes/bios/bios100/labs/2fe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1644041"/>
            <a:ext cx="2755900" cy="4829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Cell Differentiation?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Cell Differentiation in the Embryo Proper</a:t>
            </a:r>
          </a:p>
          <a:p>
            <a:pPr lvl="1"/>
            <a:r>
              <a:rPr lang="en-US" dirty="0"/>
              <a:t>Formation of </a:t>
            </a:r>
            <a:r>
              <a:rPr lang="en-US" dirty="0" err="1"/>
              <a:t>protoderm</a:t>
            </a:r>
            <a:r>
              <a:rPr lang="en-US" dirty="0"/>
              <a:t> (Future Epidermis)</a:t>
            </a:r>
          </a:p>
          <a:p>
            <a:pPr lvl="1"/>
            <a:r>
              <a:rPr lang="en-US" dirty="0"/>
              <a:t>Differentiation of ground </a:t>
            </a:r>
            <a:r>
              <a:rPr lang="en-US" dirty="0" err="1"/>
              <a:t>meristem</a:t>
            </a:r>
            <a:r>
              <a:rPr lang="en-US" dirty="0"/>
              <a:t> and </a:t>
            </a:r>
            <a:r>
              <a:rPr lang="en-US" dirty="0" err="1"/>
              <a:t>procambium</a:t>
            </a:r>
            <a:endParaRPr lang="en-US" dirty="0"/>
          </a:p>
          <a:p>
            <a:pPr lvl="1"/>
            <a:r>
              <a:rPr lang="en-US" dirty="0"/>
              <a:t>Ground </a:t>
            </a:r>
            <a:r>
              <a:rPr lang="en-US" dirty="0" err="1"/>
              <a:t>meristem</a:t>
            </a:r>
            <a:r>
              <a:rPr lang="en-US" dirty="0"/>
              <a:t> will form the ground tissue</a:t>
            </a:r>
          </a:p>
          <a:p>
            <a:pPr lvl="1"/>
            <a:r>
              <a:rPr lang="en-US" dirty="0" err="1"/>
              <a:t>Procambium</a:t>
            </a:r>
            <a:r>
              <a:rPr lang="en-US" dirty="0"/>
              <a:t> will form the vascular tissues (xylem and phloem)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Development of the Embryo and the Endosperm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2n cell from sperm and egg develops into embryo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Zygote divides into upper pole (apical cell—gives rise  to the mature embryo) and the lower pole (micropylar pole, a large basal cell that gives rise to the suspensor) establishing polarity which just means that one end is different from another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3n cell from sperm and polar nuclei develop into endosperm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How Does </a:t>
            </a:r>
            <a:r>
              <a:rPr lang="en-US" dirty="0" smtClean="0"/>
              <a:t>an Embryo </a:t>
            </a:r>
            <a:r>
              <a:rPr lang="en-US" dirty="0"/>
              <a:t>Develop?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1676400"/>
            <a:ext cx="4191000" cy="3505200"/>
          </a:xfrm>
          <a:prstGeom prst="rect">
            <a:avLst/>
          </a:prstGeom>
          <a:noFill/>
        </p:spPr>
      </p:pic>
      <p:pic>
        <p:nvPicPr>
          <p:cNvPr id="18438" name="Picture 6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2263" y="5535613"/>
            <a:ext cx="1154112" cy="1154112"/>
          </a:xfrm>
          <a:prstGeom prst="rect">
            <a:avLst/>
          </a:prstGeom>
          <a:noFill/>
        </p:spPr>
      </p:pic>
      <p:pic>
        <p:nvPicPr>
          <p:cNvPr id="18439" name="Picture 7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57200"/>
            <a:ext cx="6446838" cy="5400675"/>
          </a:xfrm>
          <a:prstGeom prst="rect">
            <a:avLst/>
          </a:prstGeom>
          <a:noFill/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6708775"/>
            <a:ext cx="9720263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1000">
                <a:solidFill>
                  <a:srgbClr val="000000"/>
                </a:solidFill>
                <a:latin typeface="Arial" charset="0"/>
              </a:rPr>
              <a:t>Copyright ©2004 American Society of Plant Biologists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-576263" y="0"/>
            <a:ext cx="972026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Apical-Basal Arabidopsis Embryo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 Expansion and Maturation</a:t>
            </a:r>
          </a:p>
          <a:p>
            <a:pPr lvl="1"/>
            <a:r>
              <a:rPr lang="en-US" dirty="0"/>
              <a:t>Globular stage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Spherical embryo proper</a:t>
            </a:r>
          </a:p>
          <a:p>
            <a:pPr lvl="1"/>
            <a:r>
              <a:rPr lang="en-US" dirty="0"/>
              <a:t>Heart Stage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Development of cotyledons</a:t>
            </a:r>
          </a:p>
          <a:p>
            <a:pPr lvl="1"/>
            <a:r>
              <a:rPr lang="en-US" dirty="0"/>
              <a:t>Torpedo Stage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Cotyledons and primary </a:t>
            </a:r>
            <a:r>
              <a:rPr lang="en-US" dirty="0" err="1">
                <a:solidFill>
                  <a:srgbClr val="FF3300"/>
                </a:solidFill>
              </a:rPr>
              <a:t>meristems</a:t>
            </a:r>
            <a:r>
              <a:rPr lang="en-US" dirty="0">
                <a:solidFill>
                  <a:srgbClr val="FF3300"/>
                </a:solidFill>
              </a:rPr>
              <a:t> elongate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Stages of Development?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Importance of Seeds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population growing, crops are going to become more scarce. </a:t>
            </a:r>
          </a:p>
          <a:p>
            <a:pPr lvl="1"/>
            <a:r>
              <a:rPr lang="en-US" dirty="0" smtClean="0"/>
              <a:t>We will need to produce more food in the next 50 years </a:t>
            </a:r>
            <a:r>
              <a:rPr lang="en-US" dirty="0" smtClean="0">
                <a:solidFill>
                  <a:srgbClr val="FF0000"/>
                </a:solidFill>
              </a:rPr>
              <a:t>than in the whole of human history</a:t>
            </a:r>
          </a:p>
          <a:p>
            <a:r>
              <a:rPr lang="en-US" dirty="0" smtClean="0"/>
              <a:t>Solution: </a:t>
            </a:r>
            <a:r>
              <a:rPr lang="en-US" u="sng" dirty="0" smtClean="0"/>
              <a:t>INCREASE YIELD </a:t>
            </a:r>
            <a:r>
              <a:rPr lang="en-US" dirty="0" smtClean="0"/>
              <a:t>amount of crops you </a:t>
            </a:r>
            <a:r>
              <a:rPr lang="en-US" dirty="0"/>
              <a:t>c</a:t>
            </a:r>
            <a:r>
              <a:rPr lang="en-US" dirty="0" smtClean="0"/>
              <a:t>an make in a given amount of land</a:t>
            </a:r>
          </a:p>
          <a:p>
            <a:r>
              <a:rPr lang="en-US" dirty="0" smtClean="0"/>
              <a:t>DEVELOPMENTAL AND STRESS</a:t>
            </a:r>
          </a:p>
          <a:p>
            <a:pPr lvl="2"/>
            <a:r>
              <a:rPr lang="en-US" dirty="0" smtClean="0"/>
              <a:t>Herbicide and pesticide resistance, drought resistance, larger produce, and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>
                <a:solidFill>
                  <a:srgbClr val="00B050"/>
                </a:solidFill>
              </a:rPr>
              <a:t>Why is Arabidopsis Our Model Organism?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Related </a:t>
            </a:r>
            <a:r>
              <a:rPr lang="en-US" sz="4400" dirty="0"/>
              <a:t>to red and green cabbages, which are popular crops</a:t>
            </a:r>
          </a:p>
          <a:p>
            <a:pPr lvl="1"/>
            <a:r>
              <a:rPr lang="en-US" sz="4400" dirty="0">
                <a:solidFill>
                  <a:srgbClr val="C00000"/>
                </a:solidFill>
              </a:rPr>
              <a:t>Thus discoveries about </a:t>
            </a:r>
            <a:r>
              <a:rPr lang="en-US" sz="4400" i="1" dirty="0">
                <a:solidFill>
                  <a:srgbClr val="C00000"/>
                </a:solidFill>
              </a:rPr>
              <a:t>Arabidopsis</a:t>
            </a:r>
            <a:r>
              <a:rPr lang="en-US" sz="4400" dirty="0">
                <a:solidFill>
                  <a:srgbClr val="C00000"/>
                </a:solidFill>
              </a:rPr>
              <a:t> can be applied to cabbage and other important crops</a:t>
            </a:r>
            <a:r>
              <a:rPr lang="en-US" sz="4400" dirty="0"/>
              <a:t>.</a:t>
            </a:r>
          </a:p>
          <a:p>
            <a:r>
              <a:rPr lang="en-US" sz="4400" dirty="0" smtClean="0"/>
              <a:t>Also </a:t>
            </a:r>
            <a:r>
              <a:rPr lang="en-US" sz="4400" dirty="0"/>
              <a:t>easy to grow because it has only a </a:t>
            </a:r>
            <a:r>
              <a:rPr lang="en-US" sz="4400" dirty="0" smtClean="0"/>
              <a:t>three </a:t>
            </a:r>
            <a:r>
              <a:rPr lang="en-US" sz="4400" dirty="0"/>
              <a:t>month generation time. </a:t>
            </a:r>
          </a:p>
          <a:p>
            <a:pPr lvl="1"/>
            <a:r>
              <a:rPr lang="en-US" sz="4000" dirty="0" smtClean="0">
                <a:solidFill>
                  <a:srgbClr val="0070C0"/>
                </a:solidFill>
              </a:rPr>
              <a:t>This is useful because this means we can obtain mutants and knockout lines quickly</a:t>
            </a:r>
            <a:endParaRPr lang="en-US" sz="4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Other </a:t>
            </a:r>
            <a:r>
              <a:rPr lang="en-US" dirty="0" smtClean="0">
                <a:solidFill>
                  <a:srgbClr val="008000"/>
                </a:solidFill>
              </a:rPr>
              <a:t>Unique</a:t>
            </a:r>
            <a:r>
              <a:rPr lang="en-US" dirty="0" smtClean="0"/>
              <a:t> Characteristics?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It is also a small plant</a:t>
            </a:r>
          </a:p>
          <a:p>
            <a:pPr lvl="1"/>
            <a:r>
              <a:rPr lang="en-US" sz="3600" dirty="0" smtClean="0"/>
              <a:t>Easy to manage</a:t>
            </a:r>
          </a:p>
          <a:p>
            <a:pPr lvl="1"/>
            <a:r>
              <a:rPr lang="en-US" sz="3600" dirty="0"/>
              <a:t>H</a:t>
            </a:r>
            <a:r>
              <a:rPr lang="en-US" sz="3600" dirty="0" smtClean="0"/>
              <a:t>as a small genome</a:t>
            </a:r>
          </a:p>
          <a:p>
            <a:pPr lvl="2"/>
            <a:r>
              <a:rPr lang="en-US" sz="3200" dirty="0" smtClean="0">
                <a:solidFill>
                  <a:srgbClr val="0000FF"/>
                </a:solidFill>
              </a:rPr>
              <a:t>Tightly packed genes</a:t>
            </a:r>
          </a:p>
          <a:p>
            <a:pPr lvl="2"/>
            <a:r>
              <a:rPr lang="en-US" sz="3200" dirty="0" smtClean="0">
                <a:solidFill>
                  <a:srgbClr val="0000FF"/>
                </a:solidFill>
              </a:rPr>
              <a:t>Genome is Sequenced! </a:t>
            </a:r>
            <a:endParaRPr lang="en-US" sz="3200" dirty="0">
              <a:solidFill>
                <a:srgbClr val="0000FF"/>
              </a:solidFill>
            </a:endParaRPr>
          </a:p>
          <a:p>
            <a:r>
              <a:rPr lang="en-US" sz="3600" dirty="0" smtClean="0"/>
              <a:t>This is useful because</a:t>
            </a:r>
          </a:p>
          <a:p>
            <a:pPr lvl="1"/>
            <a:r>
              <a:rPr lang="en-US" dirty="0" smtClean="0"/>
              <a:t>Lower Plant Growth Center costs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With tightly packed genes</a:t>
            </a:r>
          </a:p>
          <a:p>
            <a:pPr lvl="2"/>
            <a:r>
              <a:rPr lang="en-US" dirty="0" smtClean="0"/>
              <a:t>We don’t need to sort through as many Intron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a sequenced genome we can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asily create primers</a:t>
            </a:r>
          </a:p>
          <a:p>
            <a:pPr lvl="3"/>
            <a:r>
              <a:rPr lang="en-US" dirty="0" smtClean="0"/>
              <a:t>This allows us to amplify specific genes of interest</a:t>
            </a:r>
          </a:p>
          <a:p>
            <a:pPr lvl="2"/>
            <a:r>
              <a:rPr lang="en-US" dirty="0" smtClean="0"/>
              <a:t>We can double check recombinant experiments</a:t>
            </a:r>
          </a:p>
          <a:p>
            <a:pPr lvl="3"/>
            <a:r>
              <a:rPr lang="en-US" dirty="0" smtClean="0"/>
              <a:t>5 prime to 3 prime direction</a:t>
            </a:r>
          </a:p>
          <a:p>
            <a:pPr lvl="3"/>
            <a:endParaRPr lang="en-US" sz="2800" dirty="0"/>
          </a:p>
        </p:txBody>
      </p:sp>
      <p:pic>
        <p:nvPicPr>
          <p:cNvPr id="11266" name="Picture 2" descr="http://www-ijpb.versailles.inra.fr/en/sgap/equipes/cyto/images/Planch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5240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omic Sans MS" pitchFamily="66" charset="0"/>
              </a:rPr>
              <a:t>What is a Seed?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seed consists of a plant embryo and endosperm enclosed by a </a:t>
            </a:r>
            <a:r>
              <a:rPr lang="en-US" dirty="0" smtClean="0"/>
              <a:t>seed coat</a:t>
            </a:r>
            <a:endParaRPr lang="en-US" dirty="0"/>
          </a:p>
        </p:txBody>
      </p:sp>
      <p:pic>
        <p:nvPicPr>
          <p:cNvPr id="19461" name="Picture 5" descr="File:Budowa nasienia-dwuliscienn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667000"/>
            <a:ext cx="2247900" cy="3886200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95600" y="2971800"/>
            <a:ext cx="2819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Seed Coat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895600" y="3810000"/>
            <a:ext cx="2819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Endosperm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971800" y="4572000"/>
            <a:ext cx="2819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Cotyledon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895600" y="5562600"/>
            <a:ext cx="2819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Hypocotyl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What Does a Seed Do?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</a:t>
            </a:r>
            <a:r>
              <a:rPr lang="en-US" dirty="0"/>
              <a:t>a plant to </a:t>
            </a:r>
            <a:r>
              <a:rPr lang="en-US" dirty="0" smtClean="0"/>
              <a:t>easily disperse offspring</a:t>
            </a:r>
          </a:p>
          <a:p>
            <a:pPr lvl="1"/>
            <a:r>
              <a:rPr lang="en-US" dirty="0" smtClean="0"/>
              <a:t>Mature embryo inside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Can germinate anywhere with favorable conditions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Remains dormant until conditions are favorable </a:t>
            </a:r>
          </a:p>
        </p:txBody>
      </p:sp>
      <p:pic>
        <p:nvPicPr>
          <p:cNvPr id="9220" name="Picture 4" descr="http://www.jasons-indoor-guide-to-organic-and-hydroponics-gardening.com/images/starting-see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619500"/>
            <a:ext cx="5210175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Study Seeds?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Seeds are a major source of </a:t>
            </a:r>
            <a:r>
              <a:rPr lang="en-US" dirty="0" smtClean="0">
                <a:solidFill>
                  <a:srgbClr val="008000"/>
                </a:solidFill>
              </a:rPr>
              <a:t>nutrients</a:t>
            </a:r>
          </a:p>
          <a:p>
            <a:r>
              <a:rPr lang="en-US" dirty="0" smtClean="0"/>
              <a:t>Also, by manipulating the seeds themselves, farmers may have a more successful crops</a:t>
            </a:r>
          </a:p>
          <a:p>
            <a:pPr lvl="1"/>
            <a:r>
              <a:rPr lang="en-US" dirty="0" smtClean="0"/>
              <a:t>Design seeds to germinate earlier or in </a:t>
            </a:r>
            <a:r>
              <a:rPr lang="en-US" dirty="0" smtClean="0">
                <a:solidFill>
                  <a:srgbClr val="FF0000"/>
                </a:solidFill>
              </a:rPr>
              <a:t>unfavorable conditions </a:t>
            </a:r>
            <a:r>
              <a:rPr lang="en-US" dirty="0" smtClean="0"/>
              <a:t>(drought, flood, etc.)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Easy Dispersal of Genetically Modified Crops</a:t>
            </a:r>
          </a:p>
          <a:p>
            <a:pPr lvl="1"/>
            <a:r>
              <a:rPr lang="en-US" dirty="0" smtClean="0"/>
              <a:t>Mature embryo inside</a:t>
            </a:r>
          </a:p>
          <a:p>
            <a:pPr lvl="1"/>
            <a:r>
              <a:rPr lang="en-US" dirty="0" smtClean="0"/>
              <a:t>Help developing countries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DEVELOPMENT</a:t>
            </a:r>
            <a:endParaRPr lang="en-US" dirty="0"/>
          </a:p>
        </p:txBody>
      </p:sp>
      <p:pic>
        <p:nvPicPr>
          <p:cNvPr id="5" name="Seed_Dev_Movie_H264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0862" y="1600200"/>
            <a:ext cx="6042275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a Seed Develop?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1570037"/>
            <a:ext cx="3429000" cy="3916363"/>
          </a:xfrm>
        </p:spPr>
        <p:txBody>
          <a:bodyPr/>
          <a:lstStyle/>
          <a:p>
            <a:r>
              <a:rPr lang="en-US" dirty="0"/>
              <a:t>Double Fertilization</a:t>
            </a:r>
          </a:p>
          <a:p>
            <a:r>
              <a:rPr lang="en-US" dirty="0"/>
              <a:t>Development of the Embryo and Endosperm</a:t>
            </a:r>
          </a:p>
          <a:p>
            <a:r>
              <a:rPr lang="en-US" dirty="0"/>
              <a:t>Cell expansion and maturation</a:t>
            </a:r>
          </a:p>
        </p:txBody>
      </p:sp>
      <p:pic>
        <p:nvPicPr>
          <p:cNvPr id="4" name="Picture 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5181599" cy="4532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540</Words>
  <Application>Microsoft Office PowerPoint</Application>
  <PresentationFormat>On-screen Show (4:3)</PresentationFormat>
  <Paragraphs>78</Paragraphs>
  <Slides>14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Seed Development in Arabidopsis thaliana </vt:lpstr>
      <vt:lpstr>The Importance of Seeds</vt:lpstr>
      <vt:lpstr>Why is Arabidopsis Our Model Organism?</vt:lpstr>
      <vt:lpstr>What are Other Unique Characteristics?</vt:lpstr>
      <vt:lpstr>What is a Seed?</vt:lpstr>
      <vt:lpstr>What Does a Seed Do?</vt:lpstr>
      <vt:lpstr>Why Study Seeds?</vt:lpstr>
      <vt:lpstr>SEED DEVELOPMENT</vt:lpstr>
      <vt:lpstr>How Does a Seed Develop?</vt:lpstr>
      <vt:lpstr>What is Double Fertilization?</vt:lpstr>
      <vt:lpstr>What is Cell Differentiation?</vt:lpstr>
      <vt:lpstr>How Does an Embryo Develop?</vt:lpstr>
      <vt:lpstr>Slide 13</vt:lpstr>
      <vt:lpstr>Stages of Development?</vt:lpstr>
    </vt:vector>
  </TitlesOfParts>
  <Company>Microsoft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15 Minute Presentation</dc:title>
  <dc:creator>Eden</dc:creator>
  <cp:lastModifiedBy>Bob Goldberg</cp:lastModifiedBy>
  <cp:revision>14</cp:revision>
  <dcterms:created xsi:type="dcterms:W3CDTF">2009-06-04T20:42:15Z</dcterms:created>
  <dcterms:modified xsi:type="dcterms:W3CDTF">2009-06-04T21:20:35Z</dcterms:modified>
</cp:coreProperties>
</file>