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87" r:id="rId6"/>
    <p:sldId id="262" r:id="rId7"/>
    <p:sldId id="263" r:id="rId8"/>
    <p:sldId id="264" r:id="rId9"/>
    <p:sldId id="265" r:id="rId10"/>
    <p:sldId id="266" r:id="rId11"/>
    <p:sldId id="292" r:id="rId12"/>
    <p:sldId id="272" r:id="rId13"/>
    <p:sldId id="274" r:id="rId14"/>
    <p:sldId id="273" r:id="rId15"/>
    <p:sldId id="290" r:id="rId16"/>
    <p:sldId id="277" r:id="rId17"/>
    <p:sldId id="278" r:id="rId18"/>
    <p:sldId id="286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00CC00"/>
    <a:srgbClr val="696969"/>
    <a:srgbClr val="00FF00"/>
    <a:srgbClr val="8C25A1"/>
    <a:srgbClr val="E707BC"/>
    <a:srgbClr val="0060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386" autoAdjust="0"/>
    <p:restoredTop sz="95167" autoAdjust="0"/>
  </p:normalViewPr>
  <p:slideViewPr>
    <p:cSldViewPr>
      <p:cViewPr varScale="1">
        <p:scale>
          <a:sx n="142" d="100"/>
          <a:sy n="142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en\Desktop\data_export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11404088260154"/>
          <c:y val="0.0128205128205128"/>
          <c:w val="0.868920992926732"/>
          <c:h val="0.592632747829598"/>
        </c:manualLayout>
      </c:layout>
      <c:barChart>
        <c:barDir val="col"/>
        <c:grouping val="clustered"/>
        <c:ser>
          <c:idx val="0"/>
          <c:order val="0"/>
          <c:tx>
            <c:strRef>
              <c:f>data_export!$I$1</c:f>
              <c:strCache>
                <c:ptCount val="1"/>
              </c:strCache>
            </c:strRef>
          </c:tx>
          <c:dLbls>
            <c:showVal val="1"/>
          </c:dLbls>
          <c:cat>
            <c:strRef>
              <c:f>data_export!$H$2:$H$21</c:f>
              <c:strCache>
                <c:ptCount val="20"/>
                <c:pt idx="0">
                  <c:v>Globular Stage/Embryo Proper</c:v>
                </c:pt>
                <c:pt idx="1">
                  <c:v>Globular Stage/Embryo Proper</c:v>
                </c:pt>
                <c:pt idx="2">
                  <c:v>Globular Stage/Micropylar Endosperm</c:v>
                </c:pt>
                <c:pt idx="3">
                  <c:v>Globular Stage/Micropylar Endosperm</c:v>
                </c:pt>
                <c:pt idx="4">
                  <c:v>Globular Stage/Peripheral Endosperm</c:v>
                </c:pt>
                <c:pt idx="5">
                  <c:v>Globular Stage/Peripheral Endosperm</c:v>
                </c:pt>
                <c:pt idx="6">
                  <c:v>Globular Stage/Seed</c:v>
                </c:pt>
                <c:pt idx="7">
                  <c:v>Globular Stage/Seed</c:v>
                </c:pt>
                <c:pt idx="8">
                  <c:v>Globular Stage/Suspensor</c:v>
                </c:pt>
                <c:pt idx="9">
                  <c:v>Globular Stage/Suspensor</c:v>
                </c:pt>
                <c:pt idx="10">
                  <c:v>Heart Stage/Micropylar Endosperm</c:v>
                </c:pt>
                <c:pt idx="11">
                  <c:v>Preglobular Stage/Chalazal Endosperm</c:v>
                </c:pt>
                <c:pt idx="12">
                  <c:v>Preglobular Stage/Embryo Proper</c:v>
                </c:pt>
                <c:pt idx="13">
                  <c:v>Preglobular Stage/Embryo Proper</c:v>
                </c:pt>
                <c:pt idx="14">
                  <c:v>Preglobular Stage/Micropylar Endosperm</c:v>
                </c:pt>
                <c:pt idx="15">
                  <c:v>Preglobular Stage/Micropylar Endosperm</c:v>
                </c:pt>
                <c:pt idx="16">
                  <c:v>Preglobular Stage/Peripheral Endosperm</c:v>
                </c:pt>
                <c:pt idx="17">
                  <c:v>Preglobular Stage/Peripheral Endosperm</c:v>
                </c:pt>
                <c:pt idx="18">
                  <c:v>Preglobular Stage/Seed</c:v>
                </c:pt>
                <c:pt idx="19">
                  <c:v>Preglobular Stage/Seed</c:v>
                </c:pt>
              </c:strCache>
            </c:strRef>
          </c:cat>
          <c:val>
            <c:numRef>
              <c:f>data_export!$I$2:$I$21</c:f>
              <c:numCache>
                <c:formatCode>General</c:formatCode>
                <c:ptCount val="20"/>
              </c:numCache>
            </c:numRef>
          </c:val>
        </c:ser>
        <c:ser>
          <c:idx val="1"/>
          <c:order val="1"/>
          <c:tx>
            <c:strRef>
              <c:f>data_export!$J$1</c:f>
              <c:strCache>
                <c:ptCount val="1"/>
              </c:strCache>
            </c:strRef>
          </c:tx>
          <c:dLbls>
            <c:showVal val="1"/>
          </c:dLbls>
          <c:cat>
            <c:strRef>
              <c:f>data_export!$H$2:$H$21</c:f>
              <c:strCache>
                <c:ptCount val="20"/>
                <c:pt idx="0">
                  <c:v>Globular Stage/Embryo Proper</c:v>
                </c:pt>
                <c:pt idx="1">
                  <c:v>Globular Stage/Embryo Proper</c:v>
                </c:pt>
                <c:pt idx="2">
                  <c:v>Globular Stage/Micropylar Endosperm</c:v>
                </c:pt>
                <c:pt idx="3">
                  <c:v>Globular Stage/Micropylar Endosperm</c:v>
                </c:pt>
                <c:pt idx="4">
                  <c:v>Globular Stage/Peripheral Endosperm</c:v>
                </c:pt>
                <c:pt idx="5">
                  <c:v>Globular Stage/Peripheral Endosperm</c:v>
                </c:pt>
                <c:pt idx="6">
                  <c:v>Globular Stage/Seed</c:v>
                </c:pt>
                <c:pt idx="7">
                  <c:v>Globular Stage/Seed</c:v>
                </c:pt>
                <c:pt idx="8">
                  <c:v>Globular Stage/Suspensor</c:v>
                </c:pt>
                <c:pt idx="9">
                  <c:v>Globular Stage/Suspensor</c:v>
                </c:pt>
                <c:pt idx="10">
                  <c:v>Heart Stage/Micropylar Endosperm</c:v>
                </c:pt>
                <c:pt idx="11">
                  <c:v>Preglobular Stage/Chalazal Endosperm</c:v>
                </c:pt>
                <c:pt idx="12">
                  <c:v>Preglobular Stage/Embryo Proper</c:v>
                </c:pt>
                <c:pt idx="13">
                  <c:v>Preglobular Stage/Embryo Proper</c:v>
                </c:pt>
                <c:pt idx="14">
                  <c:v>Preglobular Stage/Micropylar Endosperm</c:v>
                </c:pt>
                <c:pt idx="15">
                  <c:v>Preglobular Stage/Micropylar Endosperm</c:v>
                </c:pt>
                <c:pt idx="16">
                  <c:v>Preglobular Stage/Peripheral Endosperm</c:v>
                </c:pt>
                <c:pt idx="17">
                  <c:v>Preglobular Stage/Peripheral Endosperm</c:v>
                </c:pt>
                <c:pt idx="18">
                  <c:v>Preglobular Stage/Seed</c:v>
                </c:pt>
                <c:pt idx="19">
                  <c:v>Preglobular Stage/Seed</c:v>
                </c:pt>
              </c:strCache>
            </c:strRef>
          </c:cat>
          <c:val>
            <c:numRef>
              <c:f>data_export!$J$2:$J$21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data_export!$K$1</c:f>
              <c:strCache>
                <c:ptCount val="1"/>
              </c:strCache>
            </c:strRef>
          </c:tx>
          <c:dLbls>
            <c:showVal val="1"/>
          </c:dLbls>
          <c:cat>
            <c:strRef>
              <c:f>data_export!$H$2:$H$21</c:f>
              <c:strCache>
                <c:ptCount val="20"/>
                <c:pt idx="0">
                  <c:v>Globular Stage/Embryo Proper</c:v>
                </c:pt>
                <c:pt idx="1">
                  <c:v>Globular Stage/Embryo Proper</c:v>
                </c:pt>
                <c:pt idx="2">
                  <c:v>Globular Stage/Micropylar Endosperm</c:v>
                </c:pt>
                <c:pt idx="3">
                  <c:v>Globular Stage/Micropylar Endosperm</c:v>
                </c:pt>
                <c:pt idx="4">
                  <c:v>Globular Stage/Peripheral Endosperm</c:v>
                </c:pt>
                <c:pt idx="5">
                  <c:v>Globular Stage/Peripheral Endosperm</c:v>
                </c:pt>
                <c:pt idx="6">
                  <c:v>Globular Stage/Seed</c:v>
                </c:pt>
                <c:pt idx="7">
                  <c:v>Globular Stage/Seed</c:v>
                </c:pt>
                <c:pt idx="8">
                  <c:v>Globular Stage/Suspensor</c:v>
                </c:pt>
                <c:pt idx="9">
                  <c:v>Globular Stage/Suspensor</c:v>
                </c:pt>
                <c:pt idx="10">
                  <c:v>Heart Stage/Micropylar Endosperm</c:v>
                </c:pt>
                <c:pt idx="11">
                  <c:v>Preglobular Stage/Chalazal Endosperm</c:v>
                </c:pt>
                <c:pt idx="12">
                  <c:v>Preglobular Stage/Embryo Proper</c:v>
                </c:pt>
                <c:pt idx="13">
                  <c:v>Preglobular Stage/Embryo Proper</c:v>
                </c:pt>
                <c:pt idx="14">
                  <c:v>Preglobular Stage/Micropylar Endosperm</c:v>
                </c:pt>
                <c:pt idx="15">
                  <c:v>Preglobular Stage/Micropylar Endosperm</c:v>
                </c:pt>
                <c:pt idx="16">
                  <c:v>Preglobular Stage/Peripheral Endosperm</c:v>
                </c:pt>
                <c:pt idx="17">
                  <c:v>Preglobular Stage/Peripheral Endosperm</c:v>
                </c:pt>
                <c:pt idx="18">
                  <c:v>Preglobular Stage/Seed</c:v>
                </c:pt>
                <c:pt idx="19">
                  <c:v>Preglobular Stage/Seed</c:v>
                </c:pt>
              </c:strCache>
            </c:strRef>
          </c:cat>
          <c:val>
            <c:numRef>
              <c:f>data_export!$K$2:$K$21</c:f>
              <c:numCache>
                <c:formatCode>General</c:formatCode>
                <c:ptCount val="20"/>
              </c:numCache>
            </c:numRef>
          </c:val>
        </c:ser>
        <c:ser>
          <c:idx val="3"/>
          <c:order val="3"/>
          <c:tx>
            <c:strRef>
              <c:f>data_export!$L$1</c:f>
              <c:strCache>
                <c:ptCount val="1"/>
              </c:strCache>
            </c:strRef>
          </c:tx>
          <c:dLbls>
            <c:showVal val="1"/>
          </c:dLbls>
          <c:cat>
            <c:strRef>
              <c:f>data_export!$H$2:$H$21</c:f>
              <c:strCache>
                <c:ptCount val="20"/>
                <c:pt idx="0">
                  <c:v>Globular Stage/Embryo Proper</c:v>
                </c:pt>
                <c:pt idx="1">
                  <c:v>Globular Stage/Embryo Proper</c:v>
                </c:pt>
                <c:pt idx="2">
                  <c:v>Globular Stage/Micropylar Endosperm</c:v>
                </c:pt>
                <c:pt idx="3">
                  <c:v>Globular Stage/Micropylar Endosperm</c:v>
                </c:pt>
                <c:pt idx="4">
                  <c:v>Globular Stage/Peripheral Endosperm</c:v>
                </c:pt>
                <c:pt idx="5">
                  <c:v>Globular Stage/Peripheral Endosperm</c:v>
                </c:pt>
                <c:pt idx="6">
                  <c:v>Globular Stage/Seed</c:v>
                </c:pt>
                <c:pt idx="7">
                  <c:v>Globular Stage/Seed</c:v>
                </c:pt>
                <c:pt idx="8">
                  <c:v>Globular Stage/Suspensor</c:v>
                </c:pt>
                <c:pt idx="9">
                  <c:v>Globular Stage/Suspensor</c:v>
                </c:pt>
                <c:pt idx="10">
                  <c:v>Heart Stage/Micropylar Endosperm</c:v>
                </c:pt>
                <c:pt idx="11">
                  <c:v>Preglobular Stage/Chalazal Endosperm</c:v>
                </c:pt>
                <c:pt idx="12">
                  <c:v>Preglobular Stage/Embryo Proper</c:v>
                </c:pt>
                <c:pt idx="13">
                  <c:v>Preglobular Stage/Embryo Proper</c:v>
                </c:pt>
                <c:pt idx="14">
                  <c:v>Preglobular Stage/Micropylar Endosperm</c:v>
                </c:pt>
                <c:pt idx="15">
                  <c:v>Preglobular Stage/Micropylar Endosperm</c:v>
                </c:pt>
                <c:pt idx="16">
                  <c:v>Preglobular Stage/Peripheral Endosperm</c:v>
                </c:pt>
                <c:pt idx="17">
                  <c:v>Preglobular Stage/Peripheral Endosperm</c:v>
                </c:pt>
                <c:pt idx="18">
                  <c:v>Preglobular Stage/Seed</c:v>
                </c:pt>
                <c:pt idx="19">
                  <c:v>Preglobular Stage/Seed</c:v>
                </c:pt>
              </c:strCache>
            </c:strRef>
          </c:cat>
          <c:val>
            <c:numRef>
              <c:f>data_export!$L$2:$L$21</c:f>
              <c:numCache>
                <c:formatCode>General</c:formatCode>
                <c:ptCount val="20"/>
              </c:numCache>
            </c:numRef>
          </c:val>
        </c:ser>
        <c:ser>
          <c:idx val="4"/>
          <c:order val="4"/>
          <c:tx>
            <c:strRef>
              <c:f>data_export!$M$1</c:f>
              <c:strCache>
                <c:ptCount val="1"/>
                <c:pt idx="0">
                  <c:v>Scale</c:v>
                </c:pt>
              </c:strCache>
            </c:strRef>
          </c:tx>
          <c:dLbls>
            <c:showVal val="1"/>
          </c:dLbls>
          <c:cat>
            <c:strRef>
              <c:f>data_export!$H$2:$H$21</c:f>
              <c:strCache>
                <c:ptCount val="20"/>
                <c:pt idx="0">
                  <c:v>Globular Stage/Embryo Proper</c:v>
                </c:pt>
                <c:pt idx="1">
                  <c:v>Globular Stage/Embryo Proper</c:v>
                </c:pt>
                <c:pt idx="2">
                  <c:v>Globular Stage/Micropylar Endosperm</c:v>
                </c:pt>
                <c:pt idx="3">
                  <c:v>Globular Stage/Micropylar Endosperm</c:v>
                </c:pt>
                <c:pt idx="4">
                  <c:v>Globular Stage/Peripheral Endosperm</c:v>
                </c:pt>
                <c:pt idx="5">
                  <c:v>Globular Stage/Peripheral Endosperm</c:v>
                </c:pt>
                <c:pt idx="6">
                  <c:v>Globular Stage/Seed</c:v>
                </c:pt>
                <c:pt idx="7">
                  <c:v>Globular Stage/Seed</c:v>
                </c:pt>
                <c:pt idx="8">
                  <c:v>Globular Stage/Suspensor</c:v>
                </c:pt>
                <c:pt idx="9">
                  <c:v>Globular Stage/Suspensor</c:v>
                </c:pt>
                <c:pt idx="10">
                  <c:v>Heart Stage/Micropylar Endosperm</c:v>
                </c:pt>
                <c:pt idx="11">
                  <c:v>Preglobular Stage/Chalazal Endosperm</c:v>
                </c:pt>
                <c:pt idx="12">
                  <c:v>Preglobular Stage/Embryo Proper</c:v>
                </c:pt>
                <c:pt idx="13">
                  <c:v>Preglobular Stage/Embryo Proper</c:v>
                </c:pt>
                <c:pt idx="14">
                  <c:v>Preglobular Stage/Micropylar Endosperm</c:v>
                </c:pt>
                <c:pt idx="15">
                  <c:v>Preglobular Stage/Micropylar Endosperm</c:v>
                </c:pt>
                <c:pt idx="16">
                  <c:v>Preglobular Stage/Peripheral Endosperm</c:v>
                </c:pt>
                <c:pt idx="17">
                  <c:v>Preglobular Stage/Peripheral Endosperm</c:v>
                </c:pt>
                <c:pt idx="18">
                  <c:v>Preglobular Stage/Seed</c:v>
                </c:pt>
                <c:pt idx="19">
                  <c:v>Preglobular Stage/Seed</c:v>
                </c:pt>
              </c:strCache>
            </c:strRef>
          </c:cat>
          <c:val>
            <c:numRef>
              <c:f>data_export!$M$2:$M$21</c:f>
              <c:numCache>
                <c:formatCode>General</c:formatCode>
                <c:ptCount val="20"/>
                <c:pt idx="0">
                  <c:v>460.1</c:v>
                </c:pt>
                <c:pt idx="1">
                  <c:v>382.8</c:v>
                </c:pt>
                <c:pt idx="2">
                  <c:v>13460.0</c:v>
                </c:pt>
                <c:pt idx="3">
                  <c:v>13491.6</c:v>
                </c:pt>
                <c:pt idx="4">
                  <c:v>822.4</c:v>
                </c:pt>
                <c:pt idx="5">
                  <c:v>918.5</c:v>
                </c:pt>
                <c:pt idx="6">
                  <c:v>1258.0</c:v>
                </c:pt>
                <c:pt idx="7">
                  <c:v>1592.2</c:v>
                </c:pt>
                <c:pt idx="8">
                  <c:v>3519.8</c:v>
                </c:pt>
                <c:pt idx="9">
                  <c:v>3914.7</c:v>
                </c:pt>
                <c:pt idx="10">
                  <c:v>299.3</c:v>
                </c:pt>
                <c:pt idx="11">
                  <c:v>473.6</c:v>
                </c:pt>
                <c:pt idx="12">
                  <c:v>995.6</c:v>
                </c:pt>
                <c:pt idx="13">
                  <c:v>555.0</c:v>
                </c:pt>
                <c:pt idx="14">
                  <c:v>14442.6</c:v>
                </c:pt>
                <c:pt idx="15">
                  <c:v>13472.2</c:v>
                </c:pt>
                <c:pt idx="16">
                  <c:v>916.9</c:v>
                </c:pt>
                <c:pt idx="17">
                  <c:v>427.5</c:v>
                </c:pt>
                <c:pt idx="18">
                  <c:v>644.8</c:v>
                </c:pt>
                <c:pt idx="19">
                  <c:v>608.1</c:v>
                </c:pt>
              </c:numCache>
            </c:numRef>
          </c:val>
        </c:ser>
        <c:dLbls>
          <c:showVal val="1"/>
        </c:dLbls>
        <c:overlap val="-25"/>
        <c:axId val="251797720"/>
        <c:axId val="251800920"/>
      </c:barChart>
      <c:catAx>
        <c:axId val="251797720"/>
        <c:scaling>
          <c:orientation val="minMax"/>
        </c:scaling>
        <c:axPos val="b"/>
        <c:majorTickMark val="none"/>
        <c:tickLblPos val="nextTo"/>
        <c:crossAx val="251800920"/>
        <c:crosses val="autoZero"/>
        <c:auto val="1"/>
        <c:lblAlgn val="ctr"/>
        <c:lblOffset val="100"/>
      </c:catAx>
      <c:valAx>
        <c:axId val="2518009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5179772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A6BE-8936-48FA-8CF2-7D305A42F7B3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AAAA-79F8-417D-96A9-FFDDEA0D4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B7BF-9DA0-4465-BF9B-6F3CD9FB8799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E1373-5CF4-4323-94BB-17C070168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E1373-5CF4-4323-94BB-17C0701681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E1373-5CF4-4323-94BB-17C0701681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8123-BE87-404B-8ED3-E5BAF77CE840}" type="datetimeFigureOut">
              <a:rPr lang="en-US" smtClean="0"/>
              <a:pPr/>
              <a:t>6/4/09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3882-64D9-43CE-90CD-51424C25D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343400"/>
            <a:ext cx="5257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696969"/>
                </a:solidFill>
                <a:latin typeface="Comic Sans MS" pitchFamily="66" charset="0"/>
              </a:rPr>
              <a:t>By Eden Maloney</a:t>
            </a:r>
          </a:p>
          <a:p>
            <a:r>
              <a:rPr lang="en-US" dirty="0" smtClean="0">
                <a:solidFill>
                  <a:srgbClr val="696969"/>
                </a:solidFill>
                <a:latin typeface="Comic Sans MS" pitchFamily="66" charset="0"/>
              </a:rPr>
              <a:t>HC70AL Spring 2009</a:t>
            </a:r>
            <a:endParaRPr lang="en-US" dirty="0">
              <a:solidFill>
                <a:srgbClr val="696969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://ec.europa.eu/research/quality-of-life/image/arabidop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77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5685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5200" dirty="0" smtClean="0">
                <a:solidFill>
                  <a:srgbClr val="00602B"/>
                </a:solidFill>
                <a:latin typeface="Comic Sans MS" pitchFamily="66" charset="0"/>
              </a:rPr>
              <a:t>WRKY 59 and </a:t>
            </a:r>
            <a:br>
              <a:rPr lang="en-US" sz="5200" dirty="0" smtClean="0">
                <a:solidFill>
                  <a:srgbClr val="00602B"/>
                </a:solidFill>
                <a:latin typeface="Comic Sans MS" pitchFamily="66" charset="0"/>
              </a:rPr>
            </a:br>
            <a:r>
              <a:rPr lang="en-US" sz="5200" dirty="0" err="1" smtClean="0">
                <a:solidFill>
                  <a:srgbClr val="00602B"/>
                </a:solidFill>
                <a:latin typeface="Comic Sans MS" pitchFamily="66" charset="0"/>
              </a:rPr>
              <a:t>Agamous</a:t>
            </a:r>
            <a:r>
              <a:rPr lang="en-US" sz="5200" dirty="0" smtClean="0">
                <a:solidFill>
                  <a:srgbClr val="00602B"/>
                </a:solidFill>
                <a:latin typeface="Comic Sans MS" pitchFamily="66" charset="0"/>
              </a:rPr>
              <a:t>-Like 69 Genes</a:t>
            </a:r>
            <a:endParaRPr lang="en-US" sz="5200" dirty="0">
              <a:solidFill>
                <a:srgbClr val="00602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" pitchFamily="66" charset="0"/>
              </a:rPr>
              <a:t>Phenotypic Differences</a:t>
            </a:r>
            <a:br>
              <a:rPr lang="en-US" sz="27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CC00"/>
                </a:solidFill>
                <a:latin typeface="Comic Sans MS" pitchFamily="66" charset="0"/>
              </a:rPr>
              <a:t>Light Microscopy and </a:t>
            </a:r>
            <a:r>
              <a:rPr lang="en-US" sz="2700" dirty="0" err="1" smtClean="0">
                <a:solidFill>
                  <a:srgbClr val="00CC00"/>
                </a:solidFill>
                <a:latin typeface="Comic Sans MS" pitchFamily="66" charset="0"/>
              </a:rPr>
              <a:t>Nomarksi</a:t>
            </a:r>
            <a:r>
              <a:rPr lang="en-US" sz="2700" dirty="0" smtClean="0">
                <a:solidFill>
                  <a:srgbClr val="00CC00"/>
                </a:solidFill>
                <a:latin typeface="Comic Sans MS" pitchFamily="66" charset="0"/>
              </a:rPr>
              <a:t> Microscopy</a:t>
            </a:r>
            <a:r>
              <a:rPr lang="en-US" dirty="0" smtClean="0">
                <a:solidFill>
                  <a:srgbClr val="00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Comic Sans MS" pitchFamily="66" charset="0"/>
              </a:rPr>
            </a:br>
            <a:endParaRPr lang="en-US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Wild-Type Homozygous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37175"/>
            <a:ext cx="4040188" cy="38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5" y="9144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Hemizygous T-DNA Insert</a:t>
            </a:r>
            <a:endParaRPr lang="en-US" dirty="0">
              <a:solidFill>
                <a:srgbClr val="00CC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5799" y="1688715"/>
            <a:ext cx="4233313" cy="334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438400" y="1981200"/>
            <a:ext cx="990600" cy="990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971800"/>
            <a:ext cx="685800" cy="6858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21336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510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Chalazal</a:t>
            </a:r>
            <a:r>
              <a:rPr lang="en-US" dirty="0" smtClean="0"/>
              <a:t> Endosperm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638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There were no notable mutant phenotypes seen through light microscopy or 	</a:t>
            </a:r>
            <a:r>
              <a:rPr lang="en-US" sz="2000" b="1" dirty="0" err="1" smtClean="0">
                <a:solidFill>
                  <a:srgbClr val="FF0000"/>
                </a:solidFill>
              </a:rPr>
              <a:t>Nomarksi</a:t>
            </a:r>
            <a:r>
              <a:rPr lang="en-US" sz="2000" b="1" dirty="0" smtClean="0">
                <a:solidFill>
                  <a:srgbClr val="FF0000"/>
                </a:solidFill>
              </a:rPr>
              <a:t> microscopy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Chalazal</a:t>
            </a:r>
            <a:r>
              <a:rPr lang="en-US" sz="2000" b="1" dirty="0" smtClean="0">
                <a:solidFill>
                  <a:srgbClr val="0000FF"/>
                </a:solidFill>
              </a:rPr>
              <a:t> Endosperm is hard to visualize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 is Another Way to Study Gene Expression?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600200"/>
            <a:ext cx="3522918" cy="48280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Promoters bind to transcription factors which initiates transcription</a:t>
            </a:r>
          </a:p>
          <a:p>
            <a:r>
              <a:rPr lang="en-US" dirty="0" smtClean="0"/>
              <a:t>Amplification, Ligation, Transformation, Selection, Digestion, Genotyping, Sequencing</a:t>
            </a:r>
          </a:p>
          <a:p>
            <a:r>
              <a:rPr lang="en-US" dirty="0" smtClean="0"/>
              <a:t>Can be engineered to GFP or GUS to visualize gene transcription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03766" y="54160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kb ladder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2819400"/>
            <a:ext cx="762000" cy="2286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2895600"/>
            <a:ext cx="381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1287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5/12/09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1.0 % Agarose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120 volts for 1 hour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431294" y="2193295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!</a:t>
            </a:r>
            <a:r>
              <a:rPr lang="en-US" sz="1100" b="1" dirty="0" err="1" smtClean="0">
                <a:solidFill>
                  <a:schemeClr val="bg1"/>
                </a:solidFill>
              </a:rPr>
              <a:t>kbp</a:t>
            </a:r>
            <a:r>
              <a:rPr lang="en-US" sz="1100" b="1" dirty="0" smtClean="0">
                <a:solidFill>
                  <a:schemeClr val="bg1"/>
                </a:solidFill>
              </a:rPr>
              <a:t>  ladder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16170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1888123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22266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2650123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2954922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2934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Colony #6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10540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Transformed E. Coli Plasmids digested with Asc1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0" name="Elbow Connector 19"/>
          <p:cNvCxnSpPr>
            <a:stCxn id="14" idx="3"/>
          </p:cNvCxnSpPr>
          <p:nvPr/>
        </p:nvCxnSpPr>
        <p:spPr>
          <a:xfrm rot="16200000" flipH="1">
            <a:off x="2827838" y="3056438"/>
            <a:ext cx="609600" cy="592723"/>
          </a:xfrm>
          <a:prstGeom prst="bent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2019300" y="3467100"/>
            <a:ext cx="838200" cy="7620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2,850 bp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3733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4,200 bp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pENTR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4038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pENTR + promoter region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  <a:latin typeface="Comic Sans MS" pitchFamily="66" charset="0"/>
              </a:rPr>
              <a:t>What is AT5G06500?</a:t>
            </a:r>
            <a:endParaRPr lang="en-US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On Chromosome 5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729 Exon Base Pairs 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(No </a:t>
            </a:r>
            <a:r>
              <a:rPr lang="en-US" sz="2800" dirty="0" err="1" smtClean="0">
                <a:solidFill>
                  <a:srgbClr val="0000FF"/>
                </a:solidFill>
                <a:latin typeface="Comic Sans MS" pitchFamily="66" charset="0"/>
              </a:rPr>
              <a:t>Introns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 or UTR)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5’    3’ Orientation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Encodes for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Agamous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-Like 96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Responsible for development of flower organs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243 Amino Acids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19200" y="2971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What is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Agamous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-like 96?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Part of </a:t>
            </a:r>
            <a:r>
              <a:rPr lang="en-US" dirty="0" err="1" smtClean="0">
                <a:latin typeface="Comic Sans MS" pitchFamily="66" charset="0"/>
              </a:rPr>
              <a:t>Agamous</a:t>
            </a:r>
            <a:r>
              <a:rPr lang="en-US" dirty="0" smtClean="0">
                <a:latin typeface="Comic Sans MS" pitchFamily="66" charset="0"/>
              </a:rPr>
              <a:t> Family of Transcription Factors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Essential for development of reproductive organs in flowers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Also important for the development of tissues derived from double fertilization in </a:t>
            </a:r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flowering plants.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 is the Structure of AT5G06500?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3505200"/>
            <a:ext cx="8839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38400" y="3276600"/>
            <a:ext cx="381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276600"/>
            <a:ext cx="35052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3276600"/>
            <a:ext cx="3810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9400" y="397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2,266 bp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276600"/>
            <a:ext cx="13716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3276600"/>
            <a:ext cx="13716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3364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AT5G06490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AT5G06510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352800" y="2819400"/>
            <a:ext cx="2133600" cy="3809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Orientation</a:t>
            </a:r>
            <a:endParaRPr lang="en-US" b="1" dirty="0"/>
          </a:p>
        </p:txBody>
      </p:sp>
      <p:sp>
        <p:nvSpPr>
          <p:cNvPr id="25" name="Down Arrow 24"/>
          <p:cNvSpPr/>
          <p:nvPr/>
        </p:nvSpPr>
        <p:spPr>
          <a:xfrm rot="10800000">
            <a:off x="7010400" y="3581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1981201" y="3581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764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3, 854 bp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5410200"/>
            <a:ext cx="7620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0800" y="54102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0" y="5410200"/>
            <a:ext cx="762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541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0" y="5421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7800" y="5172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p= base pairs</a:t>
            </a:r>
          </a:p>
          <a:p>
            <a:endParaRPr lang="en-US" b="1" dirty="0" smtClean="0"/>
          </a:p>
          <a:p>
            <a:r>
              <a:rPr lang="en-US" b="1" dirty="0" smtClean="0"/>
              <a:t>*no UTRs or </a:t>
            </a:r>
            <a:r>
              <a:rPr lang="en-US" b="1" dirty="0" err="1" smtClean="0"/>
              <a:t>Introns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5’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7630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24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729 bp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Where is the T-DNA Insertion Site in AT5G06500?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4495800"/>
            <a:ext cx="8229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0" y="4114800"/>
            <a:ext cx="838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9000" y="4114800"/>
            <a:ext cx="7620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3400" y="3957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5’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2971801" y="4953000"/>
            <a:ext cx="2133600" cy="3809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Orientation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400301" y="3619500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10800000">
            <a:off x="2514601" y="2590800"/>
            <a:ext cx="1524000" cy="9144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4601" y="2209800"/>
            <a:ext cx="15240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62000" y="3962400"/>
            <a:ext cx="3810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6096000"/>
            <a:ext cx="7620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52600" y="60960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" y="6096000"/>
            <a:ext cx="762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6096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243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Wild Type Size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840 bp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T-DNA product Size</a:t>
            </a:r>
            <a:r>
              <a:rPr lang="en-US" dirty="0" smtClean="0"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569 bp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3471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Forward Primer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601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T-DNA Insert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2209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Salk_076290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0800000">
            <a:off x="6858000" y="3962399"/>
            <a:ext cx="381000" cy="76200"/>
          </a:xfrm>
          <a:prstGeom prst="rightArrow">
            <a:avLst/>
          </a:prstGeom>
          <a:solidFill>
            <a:srgbClr val="8C2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6819106" y="3923506"/>
            <a:ext cx="838200" cy="15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66700" y="4000500"/>
            <a:ext cx="990600" cy="15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9800" y="3685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bp from 3’ end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0" y="3685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108 bp to 5’ end</a:t>
            </a:r>
            <a:endParaRPr lang="en-US" sz="1200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3505201" y="3886200"/>
            <a:ext cx="152400" cy="609600"/>
          </a:xfrm>
          <a:prstGeom prst="rightBrace">
            <a:avLst>
              <a:gd name="adj1" fmla="val 8333"/>
              <a:gd name="adj2" fmla="val 464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2933702" y="3924301"/>
            <a:ext cx="152398" cy="533400"/>
          </a:xfrm>
          <a:prstGeom prst="rightBrace">
            <a:avLst>
              <a:gd name="adj1" fmla="val 8333"/>
              <a:gd name="adj2" fmla="val 464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48200" y="3471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C25A1"/>
                </a:solidFill>
              </a:rPr>
              <a:t>Reverse Primer (compliment)</a:t>
            </a:r>
            <a:endParaRPr lang="en-US" sz="1600" b="1" dirty="0">
              <a:solidFill>
                <a:srgbClr val="8C25A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566835" y="2057400"/>
            <a:ext cx="457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429000" y="179504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LBb1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362200" y="4114800"/>
            <a:ext cx="495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Genotyping Results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4191000" cy="452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4953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5/21/09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1.5% Agarose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120 volts for 1 hour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2743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05200" y="2895600"/>
            <a:ext cx="8382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683505" y="2040895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100 bp ladder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878722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Plant #1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0648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259722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#3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3488322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#4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36744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#5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945524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#6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131678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#7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4326523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#8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4555123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Plant #9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4783723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#10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4969877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#11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164722" y="22691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 #12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5716488" y="2208311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5335488" y="2360711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Negative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4834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FW+RV+LBb1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1676400"/>
            <a:ext cx="16002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Homozygous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T-DNA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62800" y="3048000"/>
            <a:ext cx="1600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Wild 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1758077"/>
            <a:ext cx="251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D0D0D"/>
                </a:solidFill>
                <a:latin typeface="Comic Sans MS" pitchFamily="66" charset="0"/>
              </a:rPr>
              <a:t>WILD-TYPE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D0D0D"/>
                </a:solidFill>
                <a:latin typeface="Comic Sans MS" pitchFamily="66" charset="0"/>
              </a:rPr>
              <a:t>Expected :</a:t>
            </a:r>
            <a:r>
              <a:rPr lang="en-US" b="1" dirty="0" smtClean="0">
                <a:solidFill>
                  <a:srgbClr val="0D0D0D"/>
                </a:solidFill>
                <a:latin typeface="Comic Sans MS" pitchFamily="66" charset="0"/>
              </a:rPr>
              <a:t>840 bp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D0D0D"/>
                </a:solidFill>
                <a:latin typeface="Comic Sans MS" pitchFamily="66" charset="0"/>
              </a:rPr>
              <a:t>Observed: </a:t>
            </a:r>
            <a:r>
              <a:rPr lang="en-US" b="1" dirty="0" smtClean="0">
                <a:solidFill>
                  <a:srgbClr val="0D0D0D"/>
                </a:solidFill>
                <a:latin typeface="Comic Sans MS" pitchFamily="66" charset="0"/>
              </a:rPr>
              <a:t>~</a:t>
            </a:r>
            <a:r>
              <a:rPr lang="en-US" dirty="0" smtClean="0">
                <a:solidFill>
                  <a:srgbClr val="0D0D0D"/>
                </a:solidFill>
                <a:latin typeface="Comic Sans MS" pitchFamily="66" charset="0"/>
              </a:rPr>
              <a:t>8</a:t>
            </a:r>
            <a:r>
              <a:rPr lang="en-US" b="1" dirty="0" smtClean="0">
                <a:solidFill>
                  <a:srgbClr val="0D0D0D"/>
                </a:solidFill>
                <a:latin typeface="Comic Sans MS" pitchFamily="66" charset="0"/>
              </a:rPr>
              <a:t>50 bp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T-DNA Insert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Expected: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569 bp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Observed: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~575 BP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Do My Results Mean?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8637"/>
            <a:ext cx="8229600" cy="86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T-DNA insert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does not cause seed mortality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524000"/>
          <a:ext cx="6477000" cy="362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9545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Phenotype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>
                          <a:latin typeface="Comic Sans MS" pitchFamily="66" charset="0"/>
                        </a:rPr>
                        <a:t>Number of Individuals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Percentage of Phenotype Occurrence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Homozygous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Wild-Type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20.0%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Hemizygous T-DNA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Insert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0.0%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Homozygous T-DNA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insert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80.0%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Total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Number of Individuals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is the Gene Active:</a:t>
            </a:r>
            <a:br>
              <a:rPr lang="en-US" dirty="0" smtClean="0"/>
            </a:br>
            <a:r>
              <a:rPr lang="en-US" dirty="0" smtClean="0"/>
              <a:t>Gene Chip Data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447" y="1613647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1419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495301" y="2247901"/>
            <a:ext cx="1447799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Micropylar Endosperm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Biology.kenyon.edu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Where is the AT5G06500 Active?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Again no visible results for either silique or leaf tissue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Micropylar Endosperm and Suspensor form a small portion of the seed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Thus, the gene may be expressed, but not at detectable levels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64342"/>
            <a:ext cx="3581400" cy="45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5400000">
            <a:off x="6063733" y="25585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Leaf +RT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356866" y="25585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Leaf -RT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559033" y="2749035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Silique +RT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359134" y="3015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Sterile Water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0033" y="2749035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Silique -RT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901933" y="30919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Genomic DNA (pos)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370611" y="255121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 bp ladder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2811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5/29/09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1.5% Agarose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120 volts for 1 hour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1752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Tubulin + RV + FW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4114800"/>
            <a:ext cx="457200" cy="45720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2400" y="5029200"/>
            <a:ext cx="5334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5562600"/>
            <a:ext cx="1905000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RT-PCR Product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Expected: 249 bp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Observed: ~200bp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5562600"/>
            <a:ext cx="1905000" cy="9144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Tubulin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Observed: ~470bp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is </a:t>
            </a:r>
            <a:r>
              <a:rPr lang="en-US" dirty="0" smtClean="0">
                <a:solidFill>
                  <a:srgbClr val="00602B"/>
                </a:solidFill>
                <a:latin typeface="Comic Sans MS" pitchFamily="66" charset="0"/>
              </a:rPr>
              <a:t>AT2G21900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2,074 Base Pairs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609 Exon Base Pairs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On Chromosome 2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3’     5’ Orientation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Encodes for ATWRKY59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Member of WRKY Transcription Factor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202 Amino Acids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19200" y="3581400"/>
            <a:ext cx="533400" cy="76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Phenotypic Differences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84212" y="12954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Homozygous T-DNA Insert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70162" y="2479962"/>
            <a:ext cx="4488874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876800" y="12954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Homozygous Wild-Type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365171" y="2536371"/>
            <a:ext cx="4528458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818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Borrowed from MB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647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10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2476500" y="3695700"/>
            <a:ext cx="914400" cy="685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019800" y="3962400"/>
            <a:ext cx="1219200" cy="609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1600" y="3288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Micropylar Endosperm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3288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Micropylar Endosperm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Significance of Results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AT2G21900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knock out of gene AT2G21900  most likely causes seed lethality</a:t>
            </a:r>
          </a:p>
          <a:p>
            <a:r>
              <a:rPr lang="en-US" dirty="0" smtClean="0"/>
              <a:t>No mutant phenotypes observed for the knock-out lines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Tissues where expressed are hard to visualize with light and Nomarski microscopy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AT5G06500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knock out of gene AT2G21900  </a:t>
            </a:r>
            <a:r>
              <a:rPr lang="en-US" dirty="0" smtClean="0">
                <a:solidFill>
                  <a:srgbClr val="00CC00"/>
                </a:solidFill>
              </a:rPr>
              <a:t>does NOT cause seed lethality</a:t>
            </a:r>
          </a:p>
          <a:p>
            <a:r>
              <a:rPr lang="en-US" dirty="0" smtClean="0"/>
              <a:t>No mutant phenotypes observed for the knock-out lines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Tissues where expressed are hard to visualize with light and Nomarski microscopy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Further Research Can Be Done?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 more complex phenotype analysis tools to analyze the Micropylar Endosperm, the Suspensor, and </a:t>
            </a:r>
            <a:r>
              <a:rPr lang="en-US" dirty="0" err="1" smtClean="0">
                <a:solidFill>
                  <a:srgbClr val="FF0000"/>
                </a:solidFill>
              </a:rPr>
              <a:t>Chalazal</a:t>
            </a:r>
            <a:r>
              <a:rPr lang="en-US" dirty="0" smtClean="0">
                <a:solidFill>
                  <a:srgbClr val="FF0000"/>
                </a:solidFill>
              </a:rPr>
              <a:t> Endosperm.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Screen more plants for gene one to see if there are any homozygous T-DNA insert plants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more RT-PCR experiments for both genes to try and detect where the genes are transcribed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Acknowledgements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800" dirty="0" smtClean="0"/>
              <a:t>Thank you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Dr. </a:t>
            </a:r>
            <a:r>
              <a:rPr lang="en-US" dirty="0" err="1" smtClean="0"/>
              <a:t>Golberg</a:t>
            </a:r>
            <a:r>
              <a:rPr lang="en-US" dirty="0" smtClean="0"/>
              <a:t>, </a:t>
            </a:r>
            <a:r>
              <a:rPr lang="en-US" dirty="0" err="1" smtClean="0"/>
              <a:t>Anhthu</a:t>
            </a:r>
            <a:r>
              <a:rPr lang="en-US" dirty="0" smtClean="0"/>
              <a:t>, Daisy, Kristin, Brandon, Ingrid, and everyone else in Dr. Goldberg’s Lab</a:t>
            </a:r>
          </a:p>
          <a:p>
            <a:pPr>
              <a:buNone/>
            </a:pPr>
            <a:r>
              <a:rPr lang="en-US" dirty="0" smtClean="0"/>
              <a:t>For your tremendous effort, patience, and time put into mentoring us. It has been the most challenging and rewarding 20 weeks of my academic career.</a:t>
            </a:r>
          </a:p>
          <a:p>
            <a:pPr>
              <a:buNone/>
            </a:pPr>
            <a:r>
              <a:rPr lang="en-US" dirty="0" smtClean="0"/>
              <a:t>Also, thank you Chris, Elaine, Jessica, Max, and Nancy for the supportive and entertaining atmosphere.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What is a WRKY Gene?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ATWRKY59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member of WRKY Transcription Factor</a:t>
            </a:r>
          </a:p>
          <a:p>
            <a:r>
              <a:rPr lang="en-US" dirty="0" smtClean="0">
                <a:latin typeface="Comic Sans MS" pitchFamily="66" charset="0"/>
              </a:rPr>
              <a:t>Helps plants react to stresses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wounding, drought, temperature changes, and pathogens</a:t>
            </a:r>
          </a:p>
          <a:p>
            <a:r>
              <a:rPr lang="en-US" dirty="0" smtClean="0">
                <a:latin typeface="Comic Sans MS" pitchFamily="66" charset="0"/>
              </a:rPr>
              <a:t>Senescence</a:t>
            </a:r>
          </a:p>
          <a:p>
            <a:r>
              <a:rPr lang="en-US" dirty="0" err="1" smtClean="0">
                <a:latin typeface="Comic Sans MS" pitchFamily="66" charset="0"/>
              </a:rPr>
              <a:t>Trichome</a:t>
            </a:r>
            <a:r>
              <a:rPr lang="en-US" dirty="0" smtClean="0">
                <a:latin typeface="Comic Sans MS" pitchFamily="66" charset="0"/>
              </a:rPr>
              <a:t> development (epidermis outgrowths)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02B"/>
                </a:solidFill>
                <a:latin typeface="Comic Sans MS" pitchFamily="66" charset="0"/>
              </a:rPr>
              <a:t>What is the Structure of AT2G21900?</a:t>
            </a:r>
            <a:endParaRPr lang="en-US" dirty="0">
              <a:solidFill>
                <a:srgbClr val="00602B"/>
              </a:solidFill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505200"/>
            <a:ext cx="8839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276600"/>
            <a:ext cx="3810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3276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276600"/>
            <a:ext cx="762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200" y="32766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3276600"/>
            <a:ext cx="762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8800" y="3276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3276600"/>
            <a:ext cx="381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5’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7630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733800" y="5638800"/>
            <a:ext cx="7620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200" y="56388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67000" y="56388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" y="5638800"/>
            <a:ext cx="762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0" y="563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0200" y="563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0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650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764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812 bp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19400" y="3352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221 bp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05200" y="3352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101 bp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91000" y="3352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162 bp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76800" y="3352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1,364 bp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38800" y="3352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220 bp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3200" y="3974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2,944 bp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88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p= base pairs</a:t>
            </a:r>
            <a:endParaRPr 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7467600" y="3276600"/>
            <a:ext cx="13716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04800" y="3276600"/>
            <a:ext cx="13716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04800" y="3364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AT2G21895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676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AT2G21905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 rot="10800000">
            <a:off x="2971800" y="2819400"/>
            <a:ext cx="2133600" cy="3809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2766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Orientation</a:t>
            </a:r>
            <a:endParaRPr lang="en-US" b="1" dirty="0"/>
          </a:p>
        </p:txBody>
      </p:sp>
      <p:sp>
        <p:nvSpPr>
          <p:cNvPr id="45" name="Down Arrow 44"/>
          <p:cNvSpPr/>
          <p:nvPr/>
        </p:nvSpPr>
        <p:spPr>
          <a:xfrm rot="10800000">
            <a:off x="7010400" y="3581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10800000">
            <a:off x="1981201" y="3581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38800" y="5638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p= base pairs</a:t>
            </a:r>
          </a:p>
          <a:p>
            <a:endParaRPr lang="en-US" b="1" dirty="0" smtClean="0"/>
          </a:p>
          <a:p>
            <a:r>
              <a:rPr lang="en-US" b="1" dirty="0" smtClean="0"/>
              <a:t>*no UTR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Where is T-DNA Insertion Site?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(COMPLEMENT STRAND)</a:t>
            </a:r>
            <a:endParaRPr lang="en-US" sz="31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4495800"/>
            <a:ext cx="8229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4114800"/>
            <a:ext cx="838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1148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4114800"/>
            <a:ext cx="1143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41148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4114800"/>
            <a:ext cx="1143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41148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4114800"/>
            <a:ext cx="7620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53400" y="3957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5’</a:t>
            </a:r>
            <a:endParaRPr lang="en-US" sz="2400" dirty="0"/>
          </a:p>
        </p:txBody>
      </p:sp>
      <p:sp>
        <p:nvSpPr>
          <p:cNvPr id="52" name="Right Arrow 51"/>
          <p:cNvSpPr/>
          <p:nvPr/>
        </p:nvSpPr>
        <p:spPr>
          <a:xfrm>
            <a:off x="2971801" y="4953000"/>
            <a:ext cx="2133600" cy="3809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2766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Orientation</a:t>
            </a:r>
            <a:endParaRPr lang="en-US" b="1" dirty="0"/>
          </a:p>
        </p:txBody>
      </p:sp>
      <p:sp>
        <p:nvSpPr>
          <p:cNvPr id="54" name="Right Arrow 53"/>
          <p:cNvSpPr/>
          <p:nvPr/>
        </p:nvSpPr>
        <p:spPr>
          <a:xfrm>
            <a:off x="5943600" y="2057400"/>
            <a:ext cx="457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4762500" y="3619500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105400" y="4114800"/>
            <a:ext cx="1143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10800000">
            <a:off x="4876800" y="2590800"/>
            <a:ext cx="1524000" cy="9144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76800" y="2209800"/>
            <a:ext cx="15240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1200" y="3962400"/>
            <a:ext cx="3810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86200" y="6096000"/>
            <a:ext cx="7620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60960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19400" y="60960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5800" y="6096000"/>
            <a:ext cx="762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2600" y="6096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94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" y="220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Wild Type Size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610 bp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T-DNA product Size</a:t>
            </a:r>
            <a:r>
              <a:rPr lang="en-US" dirty="0" smtClean="0"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363 bp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36238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Forward Primer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36238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C25A1"/>
                </a:solidFill>
              </a:rPr>
              <a:t>Reverse Primer (compliment)</a:t>
            </a:r>
            <a:endParaRPr lang="en-US" sz="1600" b="1" dirty="0">
              <a:solidFill>
                <a:srgbClr val="8C25A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05765" y="179504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LBb1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768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T-DNA Insert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0" y="2209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Salk_012984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rot="10800000">
            <a:off x="6096000" y="3962399"/>
            <a:ext cx="381000" cy="76200"/>
          </a:xfrm>
          <a:prstGeom prst="rightArrow">
            <a:avLst/>
          </a:prstGeom>
          <a:solidFill>
            <a:srgbClr val="8C2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6134894" y="3999706"/>
            <a:ext cx="685800" cy="15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637505" y="3999706"/>
            <a:ext cx="685800" cy="15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77000" y="383059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1457 bp from 3’ end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62000" y="3810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 bp from 5’ end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181600" y="42920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80 bp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120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82 bp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0" name="Right Brace 79"/>
          <p:cNvSpPr/>
          <p:nvPr/>
        </p:nvSpPr>
        <p:spPr>
          <a:xfrm rot="5400000">
            <a:off x="5829300" y="3924300"/>
            <a:ext cx="228600" cy="609600"/>
          </a:xfrm>
          <a:prstGeom prst="rightBrace">
            <a:avLst>
              <a:gd name="adj1" fmla="val 8333"/>
              <a:gd name="adj2" fmla="val 464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/>
          <p:cNvSpPr/>
          <p:nvPr/>
        </p:nvSpPr>
        <p:spPr>
          <a:xfrm rot="5400000">
            <a:off x="5257801" y="3962401"/>
            <a:ext cx="228598" cy="533400"/>
          </a:xfrm>
          <a:prstGeom prst="rightBrace">
            <a:avLst>
              <a:gd name="adj1" fmla="val 8333"/>
              <a:gd name="adj2" fmla="val 464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Genotyping Results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954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718" y="1524000"/>
            <a:ext cx="41954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96200" y="2971800"/>
            <a:ext cx="304800" cy="68580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0480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3352800"/>
            <a:ext cx="533400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Hemizygous T-DNA insert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T-DNA insert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Wild Type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stCxn id="9" idx="4"/>
          </p:cNvCxnSpPr>
          <p:nvPr/>
        </p:nvCxnSpPr>
        <p:spPr>
          <a:xfrm rot="5400000">
            <a:off x="3219450" y="4019550"/>
            <a:ext cx="304800" cy="381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994416" y="3720584"/>
            <a:ext cx="316468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7810500" y="3771900"/>
            <a:ext cx="304800" cy="762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38800" y="3352800"/>
            <a:ext cx="304800" cy="381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639197" y="3885803"/>
            <a:ext cx="304800" cy="79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Homozygous Wild Type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321305" y="2421895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100 bp ladder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4740905" y="2269495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100 bp ladder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87524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668923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855077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1049922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1312278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1507124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1693278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1888123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2116723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345323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531477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2726322" y="24977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2802521" y="2665511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5400000">
            <a:off x="2894110" y="2817911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Negative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4893677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5122277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5400000">
            <a:off x="5350877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5545722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5808077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6079123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5400000">
            <a:off x="6307723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#19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5400000">
            <a:off x="6536322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6764922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#21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5400000">
            <a:off x="6993522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7222122" y="226912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Plant #23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7298321" y="2436912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5400000">
            <a:off x="7389910" y="2589312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Negative control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0600" y="44958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4/16/09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1.5% Agarose Gel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Run at 120 volts for 1 hour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1600" y="4671536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5/28/09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1.5% Agarose Gel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Run at 120 volts for 1 hour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1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Wild Type Size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610 bp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Expected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T-DNA product Size</a:t>
            </a:r>
            <a:r>
              <a:rPr lang="en-US" dirty="0" smtClean="0"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363 bp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6600" y="4800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FW+RV+LBb1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20000" y="4873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FW+RV+LBb1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What Do My Results Mean?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837"/>
            <a:ext cx="8229600" cy="944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T-DNA insert is most likely lethal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402079"/>
          <a:ext cx="6477000" cy="362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9545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Phenotype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>
                          <a:latin typeface="Comic Sans MS" pitchFamily="66" charset="0"/>
                        </a:rPr>
                        <a:t>Number of Individuals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Percentage of Phenotype Occurrence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Homozygous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Wild-Type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34.7%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Hemizygous T-DNA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Insert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65.2%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Homozygous T-DNA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insert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0%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681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Total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Number of Individuals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23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is the Gene Active?</a:t>
            </a:r>
            <a:br>
              <a:rPr lang="en-US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Gene Chip Data Summary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949" y="1676400"/>
            <a:ext cx="78292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5200"/>
            <a:ext cx="2438400" cy="30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9000" y="61722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Estdb.ucla.edu/seed</a:t>
            </a:r>
            <a:endParaRPr lang="en-US" sz="11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Comic Sans MS" pitchFamily="66" charset="0"/>
              </a:rPr>
              <a:t>RT-PCR Analysis of Leaf and Silique Tissue</a:t>
            </a:r>
            <a:endParaRPr lang="en-US" dirty="0">
              <a:solidFill>
                <a:srgbClr val="00CC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33321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5400000">
            <a:off x="1186933" y="20251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Leaf +RT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480066" y="20251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Leaf -RT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1682233" y="2215635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Silique +RT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406132" y="24823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Sterile Water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975365" y="2215635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Silique -RT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025133" y="25585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Genomic DNA (pos)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2856011" y="262741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 bp ladder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3340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5/29/09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1.5% Agarose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120 volts for 1 hour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329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Tubulin + RV + FW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4038600"/>
            <a:ext cx="304800" cy="381000"/>
          </a:xfrm>
          <a:prstGeom prst="rect">
            <a:avLst/>
          </a:prstGeom>
          <a:noFill/>
          <a:ln>
            <a:solidFill>
              <a:srgbClr val="E70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962400"/>
            <a:ext cx="304800" cy="381000"/>
          </a:xfrm>
          <a:prstGeom prst="rect">
            <a:avLst/>
          </a:prstGeom>
          <a:noFill/>
          <a:ln>
            <a:solidFill>
              <a:srgbClr val="8C2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5715000"/>
            <a:ext cx="2133600" cy="609600"/>
          </a:xfrm>
          <a:prstGeom prst="rect">
            <a:avLst/>
          </a:prstGeom>
          <a:noFill/>
          <a:ln>
            <a:solidFill>
              <a:srgbClr val="8C2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C25A1"/>
                </a:solidFill>
              </a:rPr>
              <a:t>DNA Contamination</a:t>
            </a:r>
            <a:endParaRPr lang="en-US" dirty="0">
              <a:solidFill>
                <a:srgbClr val="8C25A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4267200"/>
            <a:ext cx="3048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800" y="4876800"/>
            <a:ext cx="1676400" cy="609600"/>
          </a:xfrm>
          <a:prstGeom prst="rect">
            <a:avLst/>
          </a:prstGeom>
          <a:noFill/>
          <a:ln>
            <a:solidFill>
              <a:srgbClr val="E70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00800" y="4876800"/>
            <a:ext cx="17526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00800" y="5040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AT2G21900 RNA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5029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07BC"/>
                </a:solidFill>
              </a:rPr>
              <a:t>Tubulin RNA</a:t>
            </a:r>
            <a:endParaRPr lang="en-US" dirty="0">
              <a:solidFill>
                <a:srgbClr val="E707B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9600" y="1765518"/>
            <a:ext cx="472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0000FF"/>
                </a:solidFill>
              </a:rPr>
              <a:t>No visible results for Leaf +RT or Silique +RT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Low Expression of Gene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Expressed in few cells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Expressed during a different time in development than analyzed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No Transcription in those tissues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1305</Words>
  <Application>Microsoft Office PowerPoint</Application>
  <PresentationFormat>On-screen Show (4:3)</PresentationFormat>
  <Paragraphs>305</Paragraphs>
  <Slides>23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WRKY 59 and  Agamous-Like 69 Genes</vt:lpstr>
      <vt:lpstr>What is AT2G21900?</vt:lpstr>
      <vt:lpstr>What is a WRKY Gene?</vt:lpstr>
      <vt:lpstr>What is the Structure of AT2G21900?</vt:lpstr>
      <vt:lpstr>Where is T-DNA Insertion Site? (COMPLEMENT STRAND)</vt:lpstr>
      <vt:lpstr>Genotyping Results</vt:lpstr>
      <vt:lpstr>What Do My Results Mean?</vt:lpstr>
      <vt:lpstr>Where is the Gene Active? Gene Chip Data Summary</vt:lpstr>
      <vt:lpstr>RT-PCR Analysis of Leaf and Silique Tissue</vt:lpstr>
      <vt:lpstr>Phenotypic Differences Light Microscopy and Nomarksi Microscopy </vt:lpstr>
      <vt:lpstr>What is Another Way to Study Gene Expression?</vt:lpstr>
      <vt:lpstr>What is AT5G06500?</vt:lpstr>
      <vt:lpstr>What is Agamous-like 96?</vt:lpstr>
      <vt:lpstr>What is the Structure of AT5G06500?</vt:lpstr>
      <vt:lpstr>Where is the T-DNA Insertion Site in AT5G06500?</vt:lpstr>
      <vt:lpstr>Genotyping Results</vt:lpstr>
      <vt:lpstr>What Do My Results Mean?</vt:lpstr>
      <vt:lpstr>Where is the Gene Active: Gene Chip Data Summary</vt:lpstr>
      <vt:lpstr>Where is the AT5G06500 Active?</vt:lpstr>
      <vt:lpstr>Phenotypic Differences</vt:lpstr>
      <vt:lpstr>Significance of Results</vt:lpstr>
      <vt:lpstr>What Further Research Can Be Done?</vt:lpstr>
      <vt:lpstr>Acknowledgements</vt:lpstr>
    </vt:vector>
  </TitlesOfParts>
  <Company>Microsoft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Eden</dc:creator>
  <cp:lastModifiedBy>Office 2004 Test Drive User</cp:lastModifiedBy>
  <cp:revision>151</cp:revision>
  <dcterms:created xsi:type="dcterms:W3CDTF">2009-06-04T19:30:26Z</dcterms:created>
  <dcterms:modified xsi:type="dcterms:W3CDTF">2009-06-04T19:31:19Z</dcterms:modified>
</cp:coreProperties>
</file>