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68" r:id="rId3"/>
    <p:sldId id="269" r:id="rId4"/>
    <p:sldId id="270" r:id="rId5"/>
    <p:sldId id="271" r:id="rId6"/>
    <p:sldId id="272" r:id="rId7"/>
    <p:sldId id="274" r:id="rId8"/>
    <p:sldId id="273" r:id="rId9"/>
    <p:sldId id="279" r:id="rId10"/>
    <p:sldId id="277" r:id="rId11"/>
    <p:sldId id="259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4" autoAdjust="0"/>
    <p:restoredTop sz="93167" autoAdjust="0"/>
  </p:normalViewPr>
  <p:slideViewPr>
    <p:cSldViewPr>
      <p:cViewPr varScale="1">
        <p:scale>
          <a:sx n="69" d="100"/>
          <a:sy n="69" d="100"/>
        </p:scale>
        <p:origin x="-10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5F205-7A37-4EFE-890A-D1A8FC5EA1CB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E7A11-789D-4267-8D12-3C2E0BFE4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F09A-23DB-45E4-94A3-EF1ECD4F4E07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B50C-97B7-4B27-8A00-83149F10C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F09A-23DB-45E4-94A3-EF1ECD4F4E07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B50C-97B7-4B27-8A00-83149F10C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F09A-23DB-45E4-94A3-EF1ECD4F4E07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B50C-97B7-4B27-8A00-83149F10C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F09A-23DB-45E4-94A3-EF1ECD4F4E07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B50C-97B7-4B27-8A00-83149F10C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F09A-23DB-45E4-94A3-EF1ECD4F4E07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B50C-97B7-4B27-8A00-83149F10C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F09A-23DB-45E4-94A3-EF1ECD4F4E07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B50C-97B7-4B27-8A00-83149F10C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F09A-23DB-45E4-94A3-EF1ECD4F4E07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B50C-97B7-4B27-8A00-83149F10C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F09A-23DB-45E4-94A3-EF1ECD4F4E07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B50C-97B7-4B27-8A00-83149F10C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F09A-23DB-45E4-94A3-EF1ECD4F4E07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B50C-97B7-4B27-8A00-83149F10C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F09A-23DB-45E4-94A3-EF1ECD4F4E07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B50C-97B7-4B27-8A00-83149F10C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4F09A-23DB-45E4-94A3-EF1ECD4F4E07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B50C-97B7-4B27-8A00-83149F10C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4F09A-23DB-45E4-94A3-EF1ECD4F4E07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B50C-97B7-4B27-8A00-83149F10C0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package" Target="../embeddings/Microsoft_Office_PowerPoint_Slide5.sld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6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PowerPoint_Slide7.sld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PowerPoint_Slide2.sldx"/><Relationship Id="rId5" Type="http://schemas.openxmlformats.org/officeDocument/2006/relationships/package" Target="../embeddings/Microsoft_Office_PowerPoint_Slide1.sldx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C:\Users\Elaine Chiu\Downloads\EC_hom2sd1_20xsdct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68382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533400"/>
            <a:ext cx="86629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The MYB and BHLH </a:t>
            </a:r>
          </a:p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Transcription Factor Families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335720"/>
            <a:ext cx="144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by</a:t>
            </a:r>
          </a:p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Elaine Chiu</a:t>
            </a:r>
          </a:p>
          <a:p>
            <a:pPr algn="ctr"/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4343400"/>
            <a:ext cx="418704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896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9496" y="4355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191000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WT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 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5025" y="4191000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H20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–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505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2590800" y="838200"/>
          <a:ext cx="4867275" cy="4191000"/>
        </p:xfrm>
        <a:graphic>
          <a:graphicData uri="http://schemas.openxmlformats.org/presentationml/2006/ole">
            <p:oleObj spid="_x0000_s53250" name="Slide" r:id="rId3" imgW="4570544" imgH="3427393" progId="PowerPoint.Slide.12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342900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2. Screen colonies.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All 6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colonies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have 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something inserted,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but the inserted fragment is too small to be the cloned upstream region of AT5G61620.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V="1">
            <a:off x="4000500" y="1181100"/>
            <a:ext cx="838200" cy="6096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78332" y="849868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3KB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133600" y="1219200"/>
            <a:ext cx="5334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5562600" y="847725"/>
          <a:ext cx="4562475" cy="3419475"/>
        </p:xfrm>
        <a:graphic>
          <a:graphicData uri="http://schemas.openxmlformats.org/presentationml/2006/ole">
            <p:oleObj spid="_x0000_s53251" name="Slide" r:id="rId4" imgW="4570544" imgH="3427393" progId="PowerPoint.Slide.12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620000" y="12954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PCR on 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tranformed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E.coli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solutions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reveal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no inserts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990600"/>
            <a:ext cx="1828800" cy="179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76200" y="0"/>
            <a:ext cx="9108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to verify colonies contain recombinant plasmids?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953000" y="2209800"/>
            <a:ext cx="6096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2667000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1.Transformation.  </a:t>
            </a:r>
          </a:p>
          <a:p>
            <a:pPr marL="342900" indent="-342900"/>
            <a:r>
              <a:rPr lang="en-US" dirty="0" smtClean="0"/>
              <a:t>Plate. Total of </a:t>
            </a:r>
          </a:p>
          <a:p>
            <a:pPr marL="342900" indent="-342900"/>
            <a:r>
              <a:rPr lang="en-US" b="1" dirty="0" smtClean="0"/>
              <a:t>16 colonies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5334000"/>
            <a:ext cx="683712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Sequence.  Results Eden’s </a:t>
            </a:r>
          </a:p>
          <a:p>
            <a:r>
              <a:rPr lang="en-US" dirty="0" smtClean="0"/>
              <a:t>gene (AT2G47190) and </a:t>
            </a:r>
          </a:p>
          <a:p>
            <a:r>
              <a:rPr lang="en-US" b="1" dirty="0" smtClean="0"/>
              <a:t>AT5G46770</a:t>
            </a:r>
            <a:r>
              <a:rPr lang="en-US" dirty="0" smtClean="0"/>
              <a:t>. 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Conclusion: primers not specific enough.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3505200" y="4267200"/>
            <a:ext cx="5334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5"/>
          <p:cNvPicPr>
            <a:picLocks noGrp="1" noChangeAspect="1" noChangeArrowheads="1"/>
          </p:cNvPicPr>
          <p:nvPr>
            <p:ph/>
          </p:nvPr>
        </p:nvPicPr>
        <p:blipFill>
          <a:blip r:embed="rId6"/>
          <a:srcRect/>
          <a:stretch>
            <a:fillRect/>
          </a:stretch>
        </p:blipFill>
        <p:spPr>
          <a:xfrm>
            <a:off x="3200400" y="4691250"/>
            <a:ext cx="5257800" cy="1557150"/>
          </a:xfrm>
          <a:ln/>
        </p:spPr>
      </p:pic>
      <p:sp>
        <p:nvSpPr>
          <p:cNvPr id="36" name="TextBox 35"/>
          <p:cNvSpPr txBox="1"/>
          <p:nvPr/>
        </p:nvSpPr>
        <p:spPr>
          <a:xfrm>
            <a:off x="533400" y="8382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09800" y="8498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124200" y="44196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895600" y="11430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Expect 4KB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00400" y="4724400"/>
            <a:ext cx="53340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400800" y="838200"/>
            <a:ext cx="12939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1% gel run </a:t>
            </a:r>
          </a:p>
          <a:p>
            <a:r>
              <a:rPr lang="en-US" sz="1400" dirty="0" smtClean="0">
                <a:solidFill>
                  <a:srgbClr val="FFC000"/>
                </a:solidFill>
              </a:rPr>
              <a:t>for 44min at </a:t>
            </a:r>
          </a:p>
          <a:p>
            <a:r>
              <a:rPr lang="en-US" sz="1400" dirty="0" smtClean="0">
                <a:solidFill>
                  <a:srgbClr val="FFC000"/>
                </a:solidFill>
              </a:rPr>
              <a:t>118V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91000" y="801469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1% gel run </a:t>
            </a:r>
          </a:p>
          <a:p>
            <a:r>
              <a:rPr lang="en-US" sz="1200" dirty="0" smtClean="0">
                <a:solidFill>
                  <a:srgbClr val="FFC000"/>
                </a:solidFill>
              </a:rPr>
              <a:t>for 1hr at </a:t>
            </a:r>
          </a:p>
          <a:p>
            <a:r>
              <a:rPr lang="en-US" sz="1200" dirty="0" smtClean="0">
                <a:solidFill>
                  <a:srgbClr val="FFC000"/>
                </a:solidFill>
              </a:rPr>
              <a:t>120V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4373562"/>
          </a:xfrm>
        </p:spPr>
        <p:txBody>
          <a:bodyPr>
            <a:normAutofit/>
          </a:bodyPr>
          <a:lstStyle/>
          <a:p>
            <a:r>
              <a:rPr lang="en-US" b="1" dirty="0" smtClean="0"/>
              <a:t>AT1G61660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is a BHLH Gene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located on the Chromosome 1 of the </a:t>
            </a:r>
            <a:r>
              <a:rPr lang="en-US" i="1" dirty="0" err="1" smtClean="0"/>
              <a:t>Arabidosis</a:t>
            </a:r>
            <a:r>
              <a:rPr lang="en-US" i="1" dirty="0" smtClean="0"/>
              <a:t> thaliana </a:t>
            </a:r>
            <a:r>
              <a:rPr lang="en-US" dirty="0" smtClean="0"/>
              <a:t>genome.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80037"/>
            <a:ext cx="8229600" cy="1325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But what are BHLH Genes?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What are BHLH Genes?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495800" cy="2743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BHLH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(Basic-helix-loop-helix):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Consists of 2 alpha-helices connected to a loop.  The larger helix contains the DNA-binding regions.</a:t>
            </a:r>
          </a:p>
          <a:p>
            <a:pPr>
              <a:buFontTx/>
              <a:buChar char="-"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9091" t="10000" r="6061"/>
          <a:stretch>
            <a:fillRect/>
          </a:stretch>
        </p:blipFill>
        <p:spPr bwMode="auto">
          <a:xfrm>
            <a:off x="4953000" y="990600"/>
            <a:ext cx="395111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2723" y="3711476"/>
            <a:ext cx="11088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rgbClr val="C00000"/>
                </a:solidFill>
              </a:rPr>
              <a:t>    154 members for this family, 122 of which are present in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     the </a:t>
            </a:r>
            <a:r>
              <a:rPr lang="en-US" sz="2400" i="1" dirty="0" smtClean="0">
                <a:solidFill>
                  <a:srgbClr val="C00000"/>
                </a:solidFill>
              </a:rPr>
              <a:t>Arabidopsis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    Binds to a consensus sequence called an E-box (CANNTG)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     The BHLH family contains proteins that perform a wide range of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      different roles in plant cell and tissue development.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is the Structure of AT1G61660?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62000" y="3048000"/>
            <a:ext cx="8382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1828800" y="3048000"/>
            <a:ext cx="7620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886200" y="3048000"/>
            <a:ext cx="6858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029200" y="3048000"/>
            <a:ext cx="7620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819400" y="3048000"/>
            <a:ext cx="7620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172200" y="3048000"/>
            <a:ext cx="1143000" cy="3048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7620000" y="3048000"/>
            <a:ext cx="9906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28600" y="3048000"/>
            <a:ext cx="381000" cy="3048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610600" y="3048000"/>
            <a:ext cx="228600" cy="30480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54" idx="3"/>
            <a:endCxn id="55" idx="1"/>
          </p:cNvCxnSpPr>
          <p:nvPr/>
        </p:nvCxnSpPr>
        <p:spPr>
          <a:xfrm>
            <a:off x="609600" y="3200400"/>
            <a:ext cx="800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85048" y="3276600"/>
            <a:ext cx="119135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 dirty="0" smtClean="0"/>
              <a:t>1663-1815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1600200" y="3516868"/>
            <a:ext cx="119135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 dirty="0" smtClean="0"/>
              <a:t>1508-1562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590800" y="3276600"/>
            <a:ext cx="119135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 dirty="0" smtClean="0"/>
              <a:t>1346-1412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657600" y="3516868"/>
            <a:ext cx="119135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 dirty="0" smtClean="0"/>
              <a:t>1149-1215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800600" y="3276600"/>
            <a:ext cx="14478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 smtClean="0"/>
              <a:t>953-1061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248400" y="3516868"/>
            <a:ext cx="957313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 dirty="0" smtClean="0"/>
              <a:t>446-885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772400" y="3276600"/>
            <a:ext cx="723275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b="1" dirty="0" smtClean="0"/>
              <a:t>1-324</a:t>
            </a:r>
            <a:endParaRPr lang="en-US" b="1" dirty="0"/>
          </a:p>
        </p:txBody>
      </p:sp>
      <p:sp>
        <p:nvSpPr>
          <p:cNvPr id="64" name="Up Arrow 63"/>
          <p:cNvSpPr/>
          <p:nvPr/>
        </p:nvSpPr>
        <p:spPr>
          <a:xfrm>
            <a:off x="640081" y="2743200"/>
            <a:ext cx="45719" cy="3048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Up Arrow 64"/>
          <p:cNvSpPr/>
          <p:nvPr/>
        </p:nvSpPr>
        <p:spPr>
          <a:xfrm>
            <a:off x="1752600" y="2743200"/>
            <a:ext cx="45719" cy="304800"/>
          </a:xfrm>
          <a:prstGeom prst="up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Up Arrow 65"/>
          <p:cNvSpPr/>
          <p:nvPr/>
        </p:nvSpPr>
        <p:spPr>
          <a:xfrm>
            <a:off x="3657600" y="2743200"/>
            <a:ext cx="45719" cy="304800"/>
          </a:xfrm>
          <a:prstGeom prst="up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Up Arrow 66"/>
          <p:cNvSpPr/>
          <p:nvPr/>
        </p:nvSpPr>
        <p:spPr>
          <a:xfrm>
            <a:off x="4724400" y="2743200"/>
            <a:ext cx="45719" cy="304800"/>
          </a:xfrm>
          <a:prstGeom prst="up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Up Arrow 67"/>
          <p:cNvSpPr/>
          <p:nvPr/>
        </p:nvSpPr>
        <p:spPr>
          <a:xfrm>
            <a:off x="5943600" y="2743200"/>
            <a:ext cx="45719" cy="304800"/>
          </a:xfrm>
          <a:prstGeom prst="up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Up Arrow 68"/>
          <p:cNvSpPr/>
          <p:nvPr/>
        </p:nvSpPr>
        <p:spPr>
          <a:xfrm>
            <a:off x="7421881" y="2743200"/>
            <a:ext cx="45719" cy="304800"/>
          </a:xfrm>
          <a:prstGeom prst="up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Up Arrow 69"/>
          <p:cNvSpPr/>
          <p:nvPr/>
        </p:nvSpPr>
        <p:spPr>
          <a:xfrm>
            <a:off x="2621281" y="2743200"/>
            <a:ext cx="45719" cy="304800"/>
          </a:xfrm>
          <a:prstGeom prst="up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57200" y="1143000"/>
            <a:ext cx="461665" cy="15885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1816-2179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676400" y="2133600"/>
            <a:ext cx="461665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524000" y="1219200"/>
            <a:ext cx="461665" cy="1524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1563-1662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433935" y="1219200"/>
            <a:ext cx="461665" cy="1447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1413-1507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429000" y="1371600"/>
            <a:ext cx="461665" cy="1295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1216-1345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495800" y="1295400"/>
            <a:ext cx="461665" cy="1371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1062-1148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710535" y="1524000"/>
            <a:ext cx="461665" cy="1143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856-952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239000" y="1447800"/>
            <a:ext cx="461665" cy="1219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325-445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82296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8763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81000" y="44958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-Size of gene:  2581bp (2.6KB)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381000" y="48006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-Located on Chromosome 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-On the Minus strand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-7 </a:t>
            </a:r>
            <a:r>
              <a:rPr lang="en-US" sz="2400" dirty="0" err="1" smtClean="0">
                <a:solidFill>
                  <a:srgbClr val="FF0000"/>
                </a:solidFill>
              </a:rPr>
              <a:t>exons</a:t>
            </a:r>
            <a:r>
              <a:rPr lang="en-US" sz="2400" dirty="0" smtClean="0">
                <a:solidFill>
                  <a:srgbClr val="FF0000"/>
                </a:solidFill>
              </a:rPr>
              <a:t> and 8 </a:t>
            </a:r>
            <a:r>
              <a:rPr lang="en-US" sz="2400" dirty="0" err="1" smtClean="0">
                <a:solidFill>
                  <a:srgbClr val="FF0000"/>
                </a:solidFill>
              </a:rPr>
              <a:t>introns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696200" y="3059668"/>
            <a:ext cx="9144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Exon</a:t>
            </a:r>
            <a:r>
              <a:rPr lang="en-US" dirty="0" smtClean="0">
                <a:solidFill>
                  <a:schemeClr val="bg1"/>
                </a:solidFill>
              </a:rPr>
              <a:t>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24600" y="3059668"/>
            <a:ext cx="91440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Exon2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53000" y="3059668"/>
            <a:ext cx="11430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Exon</a:t>
            </a:r>
            <a:r>
              <a:rPr lang="en-US" dirty="0" smtClean="0">
                <a:solidFill>
                  <a:schemeClr val="bg1"/>
                </a:solidFill>
              </a:rPr>
              <a:t>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10000" y="3059668"/>
            <a:ext cx="9906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Exon4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2000" y="3059668"/>
            <a:ext cx="914400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Exon7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10800000" flipV="1">
            <a:off x="838200" y="4114800"/>
            <a:ext cx="7239000" cy="76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429000" y="3886200"/>
            <a:ext cx="176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Minus Strand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752600" y="3011269"/>
            <a:ext cx="10668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Exon</a:t>
            </a:r>
            <a:r>
              <a:rPr lang="en-US" dirty="0" smtClean="0">
                <a:solidFill>
                  <a:schemeClr val="bg1"/>
                </a:solidFill>
              </a:rPr>
              <a:t> 6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43200" y="3059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Exon</a:t>
            </a:r>
            <a:r>
              <a:rPr lang="en-US" dirty="0" smtClean="0">
                <a:solidFill>
                  <a:schemeClr val="bg1"/>
                </a:solidFill>
              </a:rPr>
              <a:t> 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is the T-DNA Inserted in AT1G61660?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3"/>
          <p:cNvSpPr txBox="1">
            <a:spLocks/>
          </p:cNvSpPr>
          <p:nvPr/>
        </p:nvSpPr>
        <p:spPr>
          <a:xfrm>
            <a:off x="0" y="1600200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3048000"/>
            <a:ext cx="8382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905000" y="3048000"/>
            <a:ext cx="6096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86200" y="3048000"/>
            <a:ext cx="6858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200" y="3048000"/>
            <a:ext cx="7620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19400" y="3048000"/>
            <a:ext cx="6858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3048000"/>
            <a:ext cx="11430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620000" y="3048000"/>
            <a:ext cx="9906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" y="3048000"/>
            <a:ext cx="381000" cy="3048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610600" y="3048000"/>
            <a:ext cx="228600" cy="30480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3"/>
            <a:endCxn id="15" idx="1"/>
          </p:cNvCxnSpPr>
          <p:nvPr/>
        </p:nvCxnSpPr>
        <p:spPr>
          <a:xfrm>
            <a:off x="609600" y="3200400"/>
            <a:ext cx="800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9935" y="3581400"/>
            <a:ext cx="461665" cy="10990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1663-1815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76735" y="3625381"/>
            <a:ext cx="461665" cy="10990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1508-1562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91135" y="3625381"/>
            <a:ext cx="461665" cy="10990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1346-1412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57935" y="3625381"/>
            <a:ext cx="461665" cy="10990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1149-1215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77135" y="3200400"/>
            <a:ext cx="461665" cy="1371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/>
              <a:t>953-1061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72535" y="3630820"/>
            <a:ext cx="461665" cy="8649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446-885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924800" y="3560058"/>
            <a:ext cx="461665" cy="6309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/>
              <a:t>1-324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676400" y="2133600"/>
            <a:ext cx="461665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2296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763000" y="2743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6629797" y="2666603"/>
            <a:ext cx="12192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295400" y="5029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T-DNA is located n558-687 in AT1G61660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4000" y="5943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Expected size of Fw+LBb1 = 493bp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5" name="Left Arrow 54"/>
          <p:cNvSpPr/>
          <p:nvPr/>
        </p:nvSpPr>
        <p:spPr>
          <a:xfrm>
            <a:off x="7848600" y="2895600"/>
            <a:ext cx="304800" cy="45719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7724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Fw</a:t>
            </a:r>
            <a:endParaRPr lang="en-US" dirty="0"/>
          </a:p>
        </p:txBody>
      </p:sp>
      <p:sp>
        <p:nvSpPr>
          <p:cNvPr id="57" name="Right Arrow 56"/>
          <p:cNvSpPr/>
          <p:nvPr/>
        </p:nvSpPr>
        <p:spPr>
          <a:xfrm>
            <a:off x="5105400" y="2819400"/>
            <a:ext cx="228600" cy="457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029200" y="2526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Rv</a:t>
            </a:r>
            <a:endParaRPr lang="en-US" dirty="0"/>
          </a:p>
        </p:txBody>
      </p:sp>
      <p:sp>
        <p:nvSpPr>
          <p:cNvPr id="59" name="Flowchart: Merge 58"/>
          <p:cNvSpPr/>
          <p:nvPr/>
        </p:nvSpPr>
        <p:spPr>
          <a:xfrm>
            <a:off x="6705600" y="2057400"/>
            <a:ext cx="1066800" cy="685800"/>
          </a:xfrm>
          <a:prstGeom prst="flowChartMerg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7467600" y="2011681"/>
            <a:ext cx="304800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239000" y="1676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LBb1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72400" y="3059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Exon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3246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Exon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953000" y="3059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Exon3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62000" y="3048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Exon7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858000" y="2085201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T-DNA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1524000" y="5486400"/>
            <a:ext cx="415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Expected size of </a:t>
            </a:r>
            <a:r>
              <a:rPr lang="en-US" sz="2400" dirty="0" err="1" smtClean="0"/>
              <a:t>Fw+Rv</a:t>
            </a:r>
            <a:r>
              <a:rPr lang="en-US" sz="2400" dirty="0" smtClean="0"/>
              <a:t> = 818bp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1752600" y="3059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Exon6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743200" y="3048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Exon5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810000" y="30596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Exon4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Are the Genotypes of My Plants?</a:t>
            </a:r>
            <a:endParaRPr lang="en-US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28600" y="1295400"/>
          <a:ext cx="5715000" cy="4296242"/>
        </p:xfrm>
        <a:graphic>
          <a:graphicData uri="http://schemas.openxmlformats.org/presentationml/2006/ole">
            <p:oleObj spid="_x0000_s1025" name="Slide" r:id="rId3" imgW="4570544" imgH="3427393" progId="PowerPoint.Slide.12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 flipH="1" flipV="1">
            <a:off x="1258094" y="2476500"/>
            <a:ext cx="1142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248694" y="2400300"/>
            <a:ext cx="9898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124994" y="2438400"/>
            <a:ext cx="10660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429000" y="24384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810794" y="2438400"/>
            <a:ext cx="10660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8800" y="19050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24600" y="1295400"/>
            <a:ext cx="256980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Plants 2, 5, 8, 9, 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and 10 are 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Homozygous 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T-DNA Plants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5200" y="4261543"/>
            <a:ext cx="338554" cy="15805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8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00200" y="2971800"/>
            <a:ext cx="3810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5200" y="2895600"/>
            <a:ext cx="990600" cy="4572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14600" y="2895600"/>
            <a:ext cx="457200" cy="381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24600" y="32004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means…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That the effects of a knocked-out AT1G61660 can be analyzed using Light and </a:t>
            </a:r>
            <a:r>
              <a:rPr lang="en-US" sz="2400" dirty="0" err="1" smtClean="0">
                <a:solidFill>
                  <a:srgbClr val="FF0000"/>
                </a:solidFill>
              </a:rPr>
              <a:t>Nomarski</a:t>
            </a:r>
            <a:r>
              <a:rPr lang="en-US" sz="2400" dirty="0" smtClean="0">
                <a:solidFill>
                  <a:srgbClr val="FF0000"/>
                </a:solidFill>
              </a:rPr>
              <a:t> microscopy!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4346" y="1295400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1.5% gel run for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37min at 146V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Does Knocking Out AT1G61660 Cause Seed Lethality?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No.  Since many homozygous T-DNA plants survived, knocking out AT1G61660 does not cause seed lethality.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2286000"/>
          <a:ext cx="6629400" cy="11353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Wild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Hemizygous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Homozygous     T-DNA</a:t>
                      </a:r>
                      <a:endParaRPr lang="en-US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Where is AT1G61660 Active?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85800"/>
            <a:ext cx="472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5726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Microarray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0" y="4572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AT1G61660 is active in the leaf and </a:t>
            </a:r>
            <a:r>
              <a:rPr lang="en-US" sz="2400" dirty="0" err="1" smtClean="0">
                <a:solidFill>
                  <a:srgbClr val="0070C0"/>
                </a:solidFill>
              </a:rPr>
              <a:t>silique</a:t>
            </a:r>
            <a:r>
              <a:rPr lang="en-US" sz="2400" dirty="0" smtClean="0">
                <a:solidFill>
                  <a:srgbClr val="0070C0"/>
                </a:solidFill>
              </a:rPr>
              <a:t> (seed)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019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gene is expressed in the seed!  Now what?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6400800" y="4418806"/>
            <a:ext cx="4572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438400" y="1447800"/>
            <a:ext cx="1219200" cy="609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31860" y="18288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1" name="Elbow Connector 20"/>
          <p:cNvCxnSpPr/>
          <p:nvPr/>
        </p:nvCxnSpPr>
        <p:spPr>
          <a:xfrm>
            <a:off x="2590800" y="1524000"/>
            <a:ext cx="1219200" cy="8382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33800" y="213360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Hrt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4" name="Elbow Connector 23"/>
          <p:cNvCxnSpPr/>
          <p:nvPr/>
        </p:nvCxnSpPr>
        <p:spPr>
          <a:xfrm>
            <a:off x="2667000" y="1676400"/>
            <a:ext cx="1143000" cy="990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0" y="2438400"/>
            <a:ext cx="40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LC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2247900" y="2095500"/>
            <a:ext cx="12954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00400" y="30480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87091" y="2819400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 flipH="1">
            <a:off x="2019300" y="2247900"/>
            <a:ext cx="1524000" cy="685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124200" y="3352800"/>
            <a:ext cx="4572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513238" y="31242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PG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2171700" y="3314700"/>
            <a:ext cx="10668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71800" y="4114800"/>
            <a:ext cx="381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352800" y="3886200"/>
            <a:ext cx="53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leaf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Left Bracket 48"/>
          <p:cNvSpPr/>
          <p:nvPr/>
        </p:nvSpPr>
        <p:spPr>
          <a:xfrm>
            <a:off x="2057400" y="1447800"/>
            <a:ext cx="76200" cy="4572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/>
          <p:cNvCxnSpPr>
            <a:stCxn id="49" idx="1"/>
          </p:cNvCxnSpPr>
          <p:nvPr/>
        </p:nvCxnSpPr>
        <p:spPr>
          <a:xfrm rot="10800000" flipV="1">
            <a:off x="1828800" y="1676400"/>
            <a:ext cx="22860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447800" y="2286000"/>
            <a:ext cx="461665" cy="181408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err="1" smtClean="0"/>
              <a:t>Chalazal</a:t>
            </a:r>
            <a:r>
              <a:rPr lang="en-US" dirty="0" smtClean="0"/>
              <a:t> seed coat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648200" y="3962400"/>
            <a:ext cx="1828800" cy="609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562600" y="861536"/>
            <a:ext cx="1241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1.5% gel run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for 37min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at 146V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72200" y="3974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RT-PCR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495925" y="685800"/>
          <a:ext cx="4486275" cy="3200400"/>
        </p:xfrm>
        <a:graphic>
          <a:graphicData uri="http://schemas.openxmlformats.org/presentationml/2006/ole">
            <p:oleObj spid="_x0000_s20484" name="Slide" r:id="rId4" imgW="4570544" imgH="342739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Are there any phenotypic differences between the seeds of a homozygous T-DNA plant and those of a wild type plant?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Steps to analyze features of the seed:</a:t>
            </a:r>
          </a:p>
          <a:p>
            <a:pPr>
              <a:buNone/>
            </a:pPr>
            <a:r>
              <a:rPr lang="en-US" sz="2400" dirty="0" smtClean="0"/>
              <a:t>1. Light Microscopy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Nomarski</a:t>
            </a:r>
            <a:r>
              <a:rPr lang="en-US" sz="2400" dirty="0" smtClean="0"/>
              <a:t> Microscopy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4275" name="Picture 3" descr="C:\Users\Elaine Chiu\Desktop\EC_pl2_oldsil_10xtif.bmp"/>
          <p:cNvPicPr>
            <a:picLocks noChangeAspect="1" noChangeArrowheads="1"/>
          </p:cNvPicPr>
          <p:nvPr/>
        </p:nvPicPr>
        <p:blipFill>
          <a:blip r:embed="rId2"/>
          <a:srcRect t="34021" r="1461" b="47651"/>
          <a:stretch>
            <a:fillRect/>
          </a:stretch>
        </p:blipFill>
        <p:spPr bwMode="auto">
          <a:xfrm>
            <a:off x="269071" y="2133600"/>
            <a:ext cx="5674529" cy="12192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981200" y="2819400"/>
            <a:ext cx="381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4"/>
          </p:cNvCxnSpPr>
          <p:nvPr/>
        </p:nvCxnSpPr>
        <p:spPr>
          <a:xfrm rot="16200000" flipH="1">
            <a:off x="2114550" y="3181350"/>
            <a:ext cx="457200" cy="342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3352800"/>
            <a:ext cx="201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Defective seed coat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86200" y="24384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4"/>
          </p:cNvCxnSpPr>
          <p:nvPr/>
        </p:nvCxnSpPr>
        <p:spPr>
          <a:xfrm rot="5400000">
            <a:off x="3676650" y="3028950"/>
            <a:ext cx="762000" cy="190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6" name="Picture 4" descr="C:\Users\Elaine Chiu\Downloads\EC_hom8_hrt_20x.tif"/>
          <p:cNvPicPr>
            <a:picLocks noChangeAspect="1" noChangeArrowheads="1"/>
          </p:cNvPicPr>
          <p:nvPr/>
        </p:nvPicPr>
        <p:blipFill>
          <a:blip r:embed="rId3" cstate="print"/>
          <a:srcRect l="23024" t="6166" r="10996"/>
          <a:stretch>
            <a:fillRect/>
          </a:stretch>
        </p:blipFill>
        <p:spPr bwMode="auto">
          <a:xfrm rot="16200000" flipH="1">
            <a:off x="1244600" y="3556000"/>
            <a:ext cx="2209800" cy="3022600"/>
          </a:xfrm>
          <a:prstGeom prst="rect">
            <a:avLst/>
          </a:prstGeom>
          <a:noFill/>
        </p:spPr>
      </p:pic>
      <p:pic>
        <p:nvPicPr>
          <p:cNvPr id="54277" name="Picture 5" descr="C:\Users\Elaine Chiu\Downloads\EC_WT_20xsdct2.tif"/>
          <p:cNvPicPr>
            <a:picLocks noChangeAspect="1" noChangeArrowheads="1"/>
          </p:cNvPicPr>
          <p:nvPr/>
        </p:nvPicPr>
        <p:blipFill>
          <a:blip r:embed="rId4" cstate="print"/>
          <a:srcRect l="21053" t="2414" r="15789" b="3434"/>
          <a:stretch>
            <a:fillRect/>
          </a:stretch>
        </p:blipFill>
        <p:spPr bwMode="auto">
          <a:xfrm rot="5400000">
            <a:off x="6057900" y="3543300"/>
            <a:ext cx="2286000" cy="297180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2743200" y="3962400"/>
            <a:ext cx="8382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4495800"/>
            <a:ext cx="7620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00" y="4419600"/>
            <a:ext cx="10668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5410200" y="4572000"/>
            <a:ext cx="685800" cy="228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14800" y="4038600"/>
            <a:ext cx="1450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Chalazal</a:t>
            </a:r>
            <a:r>
              <a:rPr lang="en-US" dirty="0" smtClean="0">
                <a:solidFill>
                  <a:srgbClr val="00B050"/>
                </a:solidFill>
              </a:rPr>
              <a:t> seed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Coat appear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 same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5867400"/>
            <a:ext cx="8950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Conclusion: It is likely that I damaged the seed coats in that one </a:t>
            </a:r>
            <a:r>
              <a:rPr lang="en-US" sz="2000" dirty="0" err="1" smtClean="0">
                <a:solidFill>
                  <a:srgbClr val="00B0F0"/>
                </a:solidFill>
              </a:rPr>
              <a:t>silique</a:t>
            </a:r>
            <a:r>
              <a:rPr lang="en-US" sz="2000" dirty="0" smtClean="0">
                <a:solidFill>
                  <a:srgbClr val="00B0F0"/>
                </a:solidFill>
              </a:rPr>
              <a:t> since results are not consistent with other </a:t>
            </a:r>
            <a:r>
              <a:rPr lang="en-US" sz="2000" dirty="0" err="1" smtClean="0">
                <a:solidFill>
                  <a:srgbClr val="00B0F0"/>
                </a:solidFill>
              </a:rPr>
              <a:t>siliques</a:t>
            </a:r>
            <a:r>
              <a:rPr lang="en-US" sz="2000" dirty="0" smtClean="0">
                <a:solidFill>
                  <a:srgbClr val="00B0F0"/>
                </a:solidFill>
              </a:rPr>
              <a:t> and </a:t>
            </a:r>
            <a:r>
              <a:rPr lang="en-US" sz="2000" dirty="0" err="1" smtClean="0">
                <a:solidFill>
                  <a:srgbClr val="00B0F0"/>
                </a:solidFill>
              </a:rPr>
              <a:t>Nomarski</a:t>
            </a:r>
            <a:r>
              <a:rPr lang="en-US" sz="2000" dirty="0" smtClean="0">
                <a:solidFill>
                  <a:srgbClr val="00B0F0"/>
                </a:solidFill>
              </a:rPr>
              <a:t>.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Experiments?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AT5G61620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All WT plants</a:t>
            </a:r>
          </a:p>
          <a:p>
            <a:pPr>
              <a:buFontTx/>
              <a:buChar char="-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-   Sow more seeds!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AT1G61660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No phenotypic defects detected using </a:t>
            </a:r>
            <a:r>
              <a:rPr lang="en-US" dirty="0" err="1" smtClean="0">
                <a:solidFill>
                  <a:srgbClr val="0070C0"/>
                </a:solidFill>
              </a:rPr>
              <a:t>Nomarski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Collect seeds from homozygous plants, sow, and examine </a:t>
            </a:r>
            <a:r>
              <a:rPr lang="en-US" u="sng" dirty="0" smtClean="0">
                <a:solidFill>
                  <a:srgbClr val="0070C0"/>
                </a:solidFill>
              </a:rPr>
              <a:t>entire</a:t>
            </a:r>
            <a:r>
              <a:rPr lang="en-US" dirty="0" smtClean="0">
                <a:solidFill>
                  <a:srgbClr val="0070C0"/>
                </a:solidFill>
              </a:rPr>
              <a:t> plant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Examine at the protein level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600200" y="2743200"/>
            <a:ext cx="304800" cy="8382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400800" y="3048000"/>
            <a:ext cx="228600" cy="6858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979612"/>
            <a:ext cx="7772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752600" y="4038600"/>
            <a:ext cx="5029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AT5G61620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3124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is a MYB family transcription factor</a:t>
            </a:r>
          </a:p>
          <a:p>
            <a:pPr algn="ctr"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Located on Chromosome 5 of the </a:t>
            </a:r>
          </a:p>
          <a:p>
            <a:pPr algn="ctr">
              <a:buNone/>
            </a:pPr>
            <a:r>
              <a:rPr lang="en-US" sz="3600" i="1" dirty="0" smtClean="0">
                <a:solidFill>
                  <a:srgbClr val="002060"/>
                </a:solidFill>
              </a:rPr>
              <a:t>Arabidopsis thaliana</a:t>
            </a:r>
          </a:p>
          <a:p>
            <a:pPr algn="ctr">
              <a:buNone/>
            </a:pPr>
            <a:endParaRPr lang="en-US" sz="3600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sz="3600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sz="3600" i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907340"/>
            <a:ext cx="65934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What are MYB family 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transcription factors?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What are MYB family transcription factors?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My</a:t>
            </a:r>
            <a:r>
              <a:rPr lang="en-US" dirty="0" err="1" smtClean="0"/>
              <a:t>elo</a:t>
            </a:r>
            <a:r>
              <a:rPr lang="en-US" dirty="0" err="1" smtClean="0">
                <a:solidFill>
                  <a:srgbClr val="0070C0"/>
                </a:solidFill>
              </a:rPr>
              <a:t>b</a:t>
            </a:r>
            <a:r>
              <a:rPr lang="en-US" dirty="0" err="1" smtClean="0"/>
              <a:t>last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 MYB (came from first identified MYB, which was in an avian 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oncogene</a:t>
            </a:r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3 Repeats: R1, R2, R3</a:t>
            </a:r>
          </a:p>
          <a:p>
            <a:pPr>
              <a:buFontTx/>
              <a:buChar char="-"/>
            </a:pPr>
            <a:r>
              <a:rPr lang="en-US" dirty="0" smtClean="0"/>
              <a:t>In Arabidopsis, almost all of the MYB proteins belong</a:t>
            </a:r>
            <a:r>
              <a:rPr lang="en-US" baseline="30000" dirty="0" smtClean="0"/>
              <a:t> </a:t>
            </a:r>
            <a:r>
              <a:rPr lang="en-US" dirty="0" smtClean="0"/>
              <a:t>to the MYB-R2R3 class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70C0"/>
                </a:solidFill>
              </a:rPr>
              <a:t>Structure: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Helix-turn-Helix: two alpha helices joined by a short strand of amino acids. This structure is found in many proteins that regulate gene expression.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Functions in the </a:t>
            </a:r>
            <a:r>
              <a:rPr lang="en-US" i="1" dirty="0" smtClean="0">
                <a:solidFill>
                  <a:srgbClr val="FF0000"/>
                </a:solidFill>
              </a:rPr>
              <a:t>Arabidopsis </a:t>
            </a:r>
            <a:r>
              <a:rPr lang="en-US" dirty="0" smtClean="0">
                <a:solidFill>
                  <a:srgbClr val="FF0000"/>
                </a:solidFill>
              </a:rPr>
              <a:t>: Essential for hair cells in leaf and stem.  Activate genes to respond to dehydration and salt stress.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What is the Structure of AT5G61620?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3124200"/>
            <a:ext cx="16764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29000" y="3124200"/>
            <a:ext cx="18288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715000" y="3124200"/>
            <a:ext cx="22860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0" y="32766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0200" y="3048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Exon</a:t>
            </a:r>
            <a:r>
              <a:rPr lang="en-US" dirty="0" smtClean="0">
                <a:solidFill>
                  <a:schemeClr val="bg1"/>
                </a:solidFill>
              </a:rPr>
              <a:t>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3048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Exon</a:t>
            </a:r>
            <a:r>
              <a:rPr lang="en-US" dirty="0" smtClean="0">
                <a:solidFill>
                  <a:schemeClr val="bg1"/>
                </a:solidFill>
              </a:rPr>
              <a:t>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3048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Exon</a:t>
            </a:r>
            <a:r>
              <a:rPr lang="en-US" dirty="0" smtClean="0">
                <a:solidFill>
                  <a:schemeClr val="bg1"/>
                </a:solidFill>
              </a:rPr>
              <a:t>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429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1-320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251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321-393</a:t>
            </a:r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3124200" y="2895600"/>
            <a:ext cx="45719" cy="304800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38600" y="3429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394-606</a:t>
            </a:r>
            <a:endParaRPr lang="en-US" b="1" dirty="0"/>
          </a:p>
        </p:txBody>
      </p:sp>
      <p:sp>
        <p:nvSpPr>
          <p:cNvPr id="17" name="Up Arrow 16"/>
          <p:cNvSpPr/>
          <p:nvPr/>
        </p:nvSpPr>
        <p:spPr>
          <a:xfrm>
            <a:off x="5410200" y="2971800"/>
            <a:ext cx="45719" cy="228600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53000" y="2514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607-705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3429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706-1129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2819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295400" y="3962400"/>
            <a:ext cx="6477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24800" y="2754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48006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-Size of gene: 1125bp (1.1KB)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-Located on chromosome 5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On the Forward strand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</a:rPr>
              <a:t> 3 </a:t>
            </a:r>
            <a:r>
              <a:rPr lang="en-US" sz="2400" dirty="0" err="1" smtClean="0">
                <a:solidFill>
                  <a:srgbClr val="FF0000"/>
                </a:solidFill>
              </a:rPr>
              <a:t>exons</a:t>
            </a:r>
            <a:r>
              <a:rPr lang="en-US" sz="2400" dirty="0" smtClean="0">
                <a:solidFill>
                  <a:srgbClr val="FF0000"/>
                </a:solidFill>
              </a:rPr>
              <a:t> and 2 </a:t>
            </a:r>
            <a:r>
              <a:rPr lang="en-US" sz="2400" dirty="0" err="1" smtClean="0">
                <a:solidFill>
                  <a:srgbClr val="FF0000"/>
                </a:solidFill>
              </a:rPr>
              <a:t>introns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Where is the T-DNA inserted in AT5G61620?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3124200"/>
            <a:ext cx="16764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29000" y="3124200"/>
            <a:ext cx="18288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15000" y="3124200"/>
            <a:ext cx="2286000" cy="3048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667000" y="3276600"/>
            <a:ext cx="3581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0200" y="3048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Exon</a:t>
            </a:r>
            <a:r>
              <a:rPr lang="en-US" dirty="0" smtClean="0">
                <a:solidFill>
                  <a:schemeClr val="bg1"/>
                </a:solidFill>
              </a:rPr>
              <a:t>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3048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Exon</a:t>
            </a:r>
            <a:r>
              <a:rPr lang="en-US" dirty="0" smtClean="0">
                <a:solidFill>
                  <a:schemeClr val="bg1"/>
                </a:solidFill>
              </a:rPr>
              <a:t>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3048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Exon</a:t>
            </a:r>
            <a:r>
              <a:rPr lang="en-US" dirty="0" smtClean="0">
                <a:solidFill>
                  <a:schemeClr val="bg1"/>
                </a:solidFill>
              </a:rPr>
              <a:t>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429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1-320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3429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394-606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3429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706-1129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2819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95400" y="3962400"/>
            <a:ext cx="6477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24800" y="2754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5791200" y="2971800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Merge 25"/>
          <p:cNvSpPr/>
          <p:nvPr/>
        </p:nvSpPr>
        <p:spPr>
          <a:xfrm>
            <a:off x="5867400" y="2057400"/>
            <a:ext cx="762000" cy="609600"/>
          </a:xfrm>
          <a:prstGeom prst="flowChartMerg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5943600" y="1905000"/>
            <a:ext cx="228600" cy="762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91200" y="16118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LBb1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4800" y="2971800"/>
            <a:ext cx="457200" cy="4571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5943600" y="2971800"/>
            <a:ext cx="457200" cy="152400"/>
          </a:xfrm>
          <a:prstGeom prst="lef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95400" y="44196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T-DNA is located n735-1110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5400" y="4724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Expected size Fw+LBb1: 1165bp (1.2KB)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5400" y="50292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Expected size </a:t>
            </a:r>
            <a:r>
              <a:rPr lang="en-US" sz="2400" dirty="0" err="1" smtClean="0">
                <a:solidFill>
                  <a:srgbClr val="00B050"/>
                </a:solidFill>
              </a:rPr>
              <a:t>Fw+Rv</a:t>
            </a:r>
            <a:r>
              <a:rPr lang="en-US" sz="2400" dirty="0" smtClean="0">
                <a:solidFill>
                  <a:srgbClr val="00B050"/>
                </a:solidFill>
              </a:rPr>
              <a:t>: 1019bp (1KB)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Because WT and T-DNA bands only differ in length by 150bp, need to set up separate PCR reactions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7400" y="2009001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T-DNA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04800" y="267866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89854" y="2667000"/>
            <a:ext cx="41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Rv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Elaine Chiu\Desktop\HC70AL\gel photos\exp 3\attempt #2 genotyping 2nd\Slid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0"/>
            <a:ext cx="3810000" cy="2914650"/>
          </a:xfrm>
          <a:prstGeom prst="rect">
            <a:avLst/>
          </a:prstGeom>
          <a:noFill/>
        </p:spPr>
      </p:pic>
      <p:pic>
        <p:nvPicPr>
          <p:cNvPr id="22532" name="Picture 4" descr="C:\Users\Elaine Chiu\Desktop\HC70AL\gel photos\exp 3\attempt #2 genotyping 2nd\Slid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723900"/>
            <a:ext cx="3886200" cy="2857500"/>
          </a:xfrm>
          <a:prstGeom prst="rect">
            <a:avLst/>
          </a:prstGeom>
          <a:noFill/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609600" y="3657600"/>
          <a:ext cx="3352800" cy="2590800"/>
        </p:xfrm>
        <a:graphic>
          <a:graphicData uri="http://schemas.openxmlformats.org/presentationml/2006/ole">
            <p:oleObj spid="_x0000_s22535" name="Slide" r:id="rId5" imgW="4570544" imgH="3427393" progId="PowerPoint.Slide.12">
              <p:embed/>
            </p:oleObj>
          </a:graphicData>
        </a:graphic>
      </p:graphicFrame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5029200" y="3581400"/>
          <a:ext cx="3454400" cy="2667000"/>
        </p:xfrm>
        <a:graphic>
          <a:graphicData uri="http://schemas.openxmlformats.org/presentationml/2006/ole">
            <p:oleObj spid="_x0000_s22537" name="Slide" r:id="rId6" imgW="4570544" imgH="3427393" progId="PowerPoint.Slide.12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>
          <a:xfrm>
            <a:off x="4191000" y="2514600"/>
            <a:ext cx="685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114800" y="5105400"/>
            <a:ext cx="6096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1905000"/>
            <a:ext cx="3048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2819401" y="1600201"/>
            <a:ext cx="838201" cy="3810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1219200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WT band 1KB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3048000"/>
            <a:ext cx="79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Fw+Rv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289560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Fw+LBb1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67000" y="4343400"/>
            <a:ext cx="304800" cy="1219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0" y="3657600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WT band 1KB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1981201" y="4038600"/>
            <a:ext cx="838201" cy="381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905000" y="5562600"/>
            <a:ext cx="79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Fw+Rv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06345" y="5791200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Fw+LBb1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1371600"/>
            <a:ext cx="553998" cy="183601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First 12 plants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4114800"/>
            <a:ext cx="553998" cy="18262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6 More Plants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6172200"/>
            <a:ext cx="7470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Conclusion: All 18 plants are WT.       </a:t>
            </a:r>
            <a:r>
              <a:rPr lang="en-US" sz="2400" dirty="0" smtClean="0">
                <a:solidFill>
                  <a:srgbClr val="002060"/>
                </a:solidFill>
              </a:rPr>
              <a:t>Indications?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What are the Genotypes of my plants?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1143000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1.5% gel run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For 35min at 148V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0" y="3962400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1.5% gel for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44min at 143V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50825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Where is AT5G61620 Active?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4343400"/>
            <a:ext cx="418704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896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9496" y="4355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191000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WT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 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5025" y="4191000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H20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–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0757" y="4343400"/>
            <a:ext cx="492443" cy="113107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1K Ladder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413004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4495800" y="1752600"/>
            <a:ext cx="457200" cy="158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56200" y="19431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3975" y="914401"/>
            <a:ext cx="6219825" cy="3776662"/>
          </a:xfrm>
          <a:prstGeom prst="rect">
            <a:avLst/>
          </a:prstGeom>
          <a:noFill/>
        </p:spPr>
      </p:pic>
      <p:sp>
        <p:nvSpPr>
          <p:cNvPr id="22" name="Oval 21"/>
          <p:cNvSpPr/>
          <p:nvPr/>
        </p:nvSpPr>
        <p:spPr>
          <a:xfrm>
            <a:off x="7010400" y="3505200"/>
            <a:ext cx="457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2" idx="4"/>
          </p:cNvCxnSpPr>
          <p:nvPr/>
        </p:nvCxnSpPr>
        <p:spPr>
          <a:xfrm rot="5400000">
            <a:off x="6477000" y="3962400"/>
            <a:ext cx="9144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72120" y="4334470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Positive control has 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band with expected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 size of AT5G61620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7200" y="5257800"/>
            <a:ext cx="5400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RT-PCR indicates AT5G61620 is neither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active in the leaf nor </a:t>
            </a:r>
            <a:r>
              <a:rPr lang="en-US" sz="2000" dirty="0" err="1" smtClean="0">
                <a:solidFill>
                  <a:srgbClr val="FF0000"/>
                </a:solidFill>
              </a:rPr>
              <a:t>silique</a:t>
            </a:r>
            <a:r>
              <a:rPr lang="en-US" sz="2000" dirty="0" smtClean="0">
                <a:solidFill>
                  <a:srgbClr val="FF0000"/>
                </a:solidFill>
              </a:rPr>
              <a:t> tissues,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which contradicts with microarray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results.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2209800"/>
            <a:ext cx="159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Embryo Proper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PG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0" y="3697069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Peripheral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Endosperm G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0" y="4191000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Peripheral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Endosperm PG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2200" y="4736068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Seed G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2200" y="58028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Suspensor 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3050" y="3886200"/>
            <a:ext cx="1241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1.5% gel run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for 1hr at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120V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98893" y="1777425"/>
            <a:ext cx="2315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Microarray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8600"/>
            <a:ext cx="6858000" cy="129540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Is there another method of determining where a gene is active?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4343400"/>
            <a:ext cx="418704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896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9496" y="4355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191000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WT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 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5025" y="4191000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H20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–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0757" y="4343400"/>
            <a:ext cx="492443" cy="113107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1K Ladder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12909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Answer: OH YEAH!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7948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Technique</a:t>
            </a:r>
            <a:r>
              <a:rPr lang="en-US" sz="2400" dirty="0" smtClean="0">
                <a:solidFill>
                  <a:srgbClr val="0070C0"/>
                </a:solidFill>
              </a:rPr>
              <a:t>: Insert the promoter region of a gene into the promoter of another vector containing GUS and GFP.  Then transform a plant with this vector using </a:t>
            </a:r>
            <a:r>
              <a:rPr lang="en-US" sz="2400" dirty="0" err="1" smtClean="0">
                <a:solidFill>
                  <a:srgbClr val="0070C0"/>
                </a:solidFill>
              </a:rPr>
              <a:t>Agrobacterium</a:t>
            </a:r>
            <a:r>
              <a:rPr lang="en-US" sz="2400" dirty="0" smtClean="0">
                <a:solidFill>
                  <a:srgbClr val="0070C0"/>
                </a:solidFill>
              </a:rPr>
              <a:t> and examine its </a:t>
            </a:r>
            <a:r>
              <a:rPr lang="en-US" sz="2400" dirty="0" err="1" smtClean="0">
                <a:solidFill>
                  <a:srgbClr val="0070C0"/>
                </a:solidFill>
              </a:rPr>
              <a:t>offsprings</a:t>
            </a:r>
            <a:r>
              <a:rPr lang="en-US" sz="2400" dirty="0" smtClean="0">
                <a:solidFill>
                  <a:srgbClr val="0070C0"/>
                </a:solidFill>
              </a:rPr>
              <a:t> for any blue color or glowing feature.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505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2000" y="3886200"/>
            <a:ext cx="80073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Before amplifying and cloning upstream region,</a:t>
            </a:r>
          </a:p>
          <a:p>
            <a:r>
              <a:rPr lang="en-US" sz="2800" dirty="0" smtClean="0"/>
              <a:t>Should know expected size of PCR products</a:t>
            </a: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Promoter region: 1.4KB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pENTR</a:t>
            </a:r>
            <a:r>
              <a:rPr lang="en-US" sz="2800" dirty="0" smtClean="0">
                <a:solidFill>
                  <a:srgbClr val="FF0000"/>
                </a:solidFill>
              </a:rPr>
              <a:t> vector: 2.5KB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Expected recombinant plasmid: 3.9KB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4343400"/>
            <a:ext cx="418704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896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9496" y="4355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343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191000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WT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 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5025" y="4191000"/>
            <a:ext cx="56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H20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–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505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886200" y="13716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Verify expected size of PCR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product.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83768" y="0"/>
            <a:ext cx="72172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What are the steps to cloning the </a:t>
            </a:r>
          </a:p>
          <a:p>
            <a:pPr algn="ctr"/>
            <a:r>
              <a:rPr lang="en-US" sz="4000" dirty="0" smtClean="0"/>
              <a:t>promoter region?</a:t>
            </a:r>
            <a:endParaRPr 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102788" y="1447800"/>
            <a:ext cx="3470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3200" dirty="0" smtClean="0"/>
              <a:t>1.</a:t>
            </a:r>
            <a:r>
              <a:rPr lang="en-US" sz="3200" dirty="0" smtClean="0">
                <a:solidFill>
                  <a:srgbClr val="00B050"/>
                </a:solidFill>
              </a:rPr>
              <a:t>Amplify promoter</a:t>
            </a:r>
          </a:p>
          <a:p>
            <a:pPr marL="342900" indent="-342900"/>
            <a:r>
              <a:rPr lang="en-US" sz="3200" dirty="0" smtClean="0">
                <a:solidFill>
                  <a:srgbClr val="00B050"/>
                </a:solidFill>
              </a:rPr>
              <a:t>Region using PCR.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716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6832105" y="685800"/>
          <a:ext cx="6121895" cy="4495800"/>
        </p:xfrm>
        <a:graphic>
          <a:graphicData uri="http://schemas.openxmlformats.org/presentationml/2006/ole">
            <p:oleObj spid="_x0000_s59398" name="Slide" r:id="rId3" imgW="4570544" imgH="3427393" progId="PowerPoint.Slide.12">
              <p:embed/>
            </p:oleObj>
          </a:graphicData>
        </a:graphic>
      </p:graphicFrame>
      <p:sp>
        <p:nvSpPr>
          <p:cNvPr id="41" name="Right Arrow 40"/>
          <p:cNvSpPr/>
          <p:nvPr/>
        </p:nvSpPr>
        <p:spPr>
          <a:xfrm>
            <a:off x="3581400" y="19812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124200"/>
            <a:ext cx="3286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914400" y="3810000"/>
            <a:ext cx="3124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</a:t>
            </a:r>
            <a:r>
              <a:rPr lang="en-US" sz="3200" dirty="0" smtClean="0">
                <a:solidFill>
                  <a:srgbClr val="FF0000"/>
                </a:solidFill>
              </a:rPr>
              <a:t>Ligation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>
            <a:off x="4191000" y="31242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848600" y="1371600"/>
            <a:ext cx="10871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1% gel run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for 32min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   at 149V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6629400" y="2895600"/>
            <a:ext cx="1295400" cy="228600"/>
          </a:xfrm>
          <a:prstGeom prst="line">
            <a:avLst/>
          </a:prstGeom>
          <a:ln w="222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43600" y="27432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1.4KB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c70al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1039</Words>
  <Application>Microsoft Office PowerPoint</Application>
  <PresentationFormat>On-screen Show (4:3)</PresentationFormat>
  <Paragraphs>314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Slide</vt:lpstr>
      <vt:lpstr>Slide 1</vt:lpstr>
      <vt:lpstr>AT5G61620</vt:lpstr>
      <vt:lpstr>What are MYB family transcription factors?</vt:lpstr>
      <vt:lpstr>What is the Structure of AT5G61620?</vt:lpstr>
      <vt:lpstr>Where is the T-DNA inserted in AT5G61620?</vt:lpstr>
      <vt:lpstr>What are the Genotypes of my plants?</vt:lpstr>
      <vt:lpstr>Where is AT5G61620 Active?</vt:lpstr>
      <vt:lpstr>Slide 8</vt:lpstr>
      <vt:lpstr>Slide 9</vt:lpstr>
      <vt:lpstr>Slide 10</vt:lpstr>
      <vt:lpstr>AT1G61660 is a BHLH Gene located on the Chromosome 1 of the Arabidosis thaliana genome.</vt:lpstr>
      <vt:lpstr>What are BHLH Genes?</vt:lpstr>
      <vt:lpstr>What is the Structure of AT1G61660?</vt:lpstr>
      <vt:lpstr>Where is the T-DNA Inserted in AT1G61660?</vt:lpstr>
      <vt:lpstr>What Are the Genotypes of My Plants?</vt:lpstr>
      <vt:lpstr>Does Knocking Out AT1G61660 Cause Seed Lethality?</vt:lpstr>
      <vt:lpstr>Where is AT1G61660 Active?</vt:lpstr>
      <vt:lpstr>Are there any phenotypic differences between the seeds of a homozygous T-DNA plant and those of a wild type plant?</vt:lpstr>
      <vt:lpstr>Future Experiments?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MYB and BHLH Transcription Factor Families</dc:title>
  <dc:creator>Elaine Chiu</dc:creator>
  <cp:lastModifiedBy>Elaine Chiu</cp:lastModifiedBy>
  <cp:revision>282</cp:revision>
  <dcterms:created xsi:type="dcterms:W3CDTF">2009-06-02T11:26:32Z</dcterms:created>
  <dcterms:modified xsi:type="dcterms:W3CDTF">2009-06-04T18:25:34Z</dcterms:modified>
</cp:coreProperties>
</file>