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embeddings/oleObject4.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oleObject5.bin" ContentType="application/vnd.openxmlformats-officedocument.oleObject"/>
  <Override PartName="/ppt/slides/slide63.xml" ContentType="application/vnd.openxmlformats-officedocument.presentationml.slide+xml"/>
  <Default Extension="doc" ContentType="application/msword"/>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media/audio1.bin" ContentType="audio/unknown"/>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1"/>
  </p:notesMasterIdLst>
  <p:sldIdLst>
    <p:sldId id="264" r:id="rId2"/>
    <p:sldId id="265" r:id="rId3"/>
    <p:sldId id="266" r:id="rId4"/>
    <p:sldId id="267" r:id="rId5"/>
    <p:sldId id="286" r:id="rId6"/>
    <p:sldId id="268" r:id="rId7"/>
    <p:sldId id="269" r:id="rId8"/>
    <p:sldId id="270" r:id="rId9"/>
    <p:sldId id="271" r:id="rId10"/>
    <p:sldId id="272" r:id="rId11"/>
    <p:sldId id="273" r:id="rId12"/>
    <p:sldId id="274" r:id="rId13"/>
    <p:sldId id="275" r:id="rId14"/>
    <p:sldId id="276" r:id="rId15"/>
    <p:sldId id="277" r:id="rId16"/>
    <p:sldId id="278" r:id="rId17"/>
    <p:sldId id="343" r:id="rId18"/>
    <p:sldId id="280" r:id="rId19"/>
    <p:sldId id="282" r:id="rId20"/>
    <p:sldId id="283" r:id="rId21"/>
    <p:sldId id="346" r:id="rId22"/>
    <p:sldId id="284" r:id="rId23"/>
    <p:sldId id="285" r:id="rId24"/>
    <p:sldId id="281" r:id="rId25"/>
    <p:sldId id="354" r:id="rId26"/>
    <p:sldId id="290" r:id="rId27"/>
    <p:sldId id="347" r:id="rId28"/>
    <p:sldId id="291" r:id="rId29"/>
    <p:sldId id="293" r:id="rId30"/>
    <p:sldId id="339" r:id="rId31"/>
    <p:sldId id="292" r:id="rId32"/>
    <p:sldId id="316" r:id="rId33"/>
    <p:sldId id="258" r:id="rId34"/>
    <p:sldId id="348" r:id="rId35"/>
    <p:sldId id="351" r:id="rId36"/>
    <p:sldId id="352"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9" r:id="rId51"/>
    <p:sldId id="314" r:id="rId52"/>
    <p:sldId id="311" r:id="rId53"/>
    <p:sldId id="313" r:id="rId54"/>
    <p:sldId id="307" r:id="rId55"/>
    <p:sldId id="308" r:id="rId56"/>
    <p:sldId id="327" r:id="rId57"/>
    <p:sldId id="328" r:id="rId58"/>
    <p:sldId id="338" r:id="rId59"/>
    <p:sldId id="329" r:id="rId60"/>
    <p:sldId id="330" r:id="rId61"/>
    <p:sldId id="331" r:id="rId62"/>
    <p:sldId id="332" r:id="rId63"/>
    <p:sldId id="335" r:id="rId64"/>
    <p:sldId id="336" r:id="rId65"/>
    <p:sldId id="355" r:id="rId66"/>
    <p:sldId id="317" r:id="rId67"/>
    <p:sldId id="321" r:id="rId68"/>
    <p:sldId id="318" r:id="rId69"/>
    <p:sldId id="319" r:id="rId70"/>
    <p:sldId id="320" r:id="rId71"/>
    <p:sldId id="322" r:id="rId72"/>
    <p:sldId id="323" r:id="rId73"/>
    <p:sldId id="324" r:id="rId74"/>
    <p:sldId id="325" r:id="rId75"/>
    <p:sldId id="340" r:id="rId76"/>
    <p:sldId id="353" r:id="rId77"/>
    <p:sldId id="341" r:id="rId78"/>
    <p:sldId id="344" r:id="rId79"/>
    <p:sldId id="342"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2038" autoAdjust="0"/>
    <p:restoredTop sz="94660"/>
  </p:normalViewPr>
  <p:slideViewPr>
    <p:cSldViewPr snapToGrid="0" snapToObjects="1">
      <p:cViewPr>
        <p:scale>
          <a:sx n="120" d="100"/>
          <a:sy n="120" d="100"/>
        </p:scale>
        <p:origin x="-576"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heme" Target="theme/theme1.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interSettings" Target="printerSettings/printerSettings1.bin"/><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notesMaster" Target="notesMasters/notesMaster1.xml"/><Relationship Id="rId3" Type="http://schemas.openxmlformats.org/officeDocument/2006/relationships/slide" Target="slides/slide2.xml"/><Relationship Id="rId86" Type="http://schemas.openxmlformats.org/officeDocument/2006/relationships/tableStyles" Target="tableStyles.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presProps" Target="pres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7.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7.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2.pict"/></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pict"/><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9.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ict"/></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pict"/><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41391-667E-7D49-978F-05466F06D831}" type="datetimeFigureOut">
              <a:rPr lang="en-US" smtClean="0"/>
              <a:pPr/>
              <a:t>1/14/10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5DB6D7-77D1-2546-AE13-367D0E27FA7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F54DD897-E94D-7B45-8EAE-2BC4898F7028}" type="slidenum">
              <a:rPr lang="en-US"/>
              <a:pPr/>
              <a:t>1</a:t>
            </a:fld>
            <a:endParaRPr 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dirty="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7A938C1-D199-8443-B8FE-52778B4FA69B}" type="slidenum">
              <a:rPr lang="en-US"/>
              <a:pPr/>
              <a:t>45</a:t>
            </a:fld>
            <a:endParaRPr lang="en-US"/>
          </a:p>
        </p:txBody>
      </p:sp>
      <p:sp>
        <p:nvSpPr>
          <p:cNvPr id="35843"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58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C9A6A9A-272A-0B4F-B447-CE06274BB488}" type="slidenum">
              <a:rPr lang="en-US"/>
              <a:pPr/>
              <a:t>46</a:t>
            </a:fld>
            <a:endParaRPr lang="en-US"/>
          </a:p>
        </p:txBody>
      </p:sp>
      <p:sp>
        <p:nvSpPr>
          <p:cNvPr id="3789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78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659C92B-84DC-1240-B48B-6A499E2EC0C2}" type="slidenum">
              <a:rPr lang="en-US"/>
              <a:pPr/>
              <a:t>47</a:t>
            </a:fld>
            <a:endParaRPr lang="en-US"/>
          </a:p>
        </p:txBody>
      </p:sp>
      <p:sp>
        <p:nvSpPr>
          <p:cNvPr id="39939"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9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C95D8F0-6A8C-684F-B008-114DB30EEB84}" type="slidenum">
              <a:rPr lang="en-US">
                <a:latin typeface="Times" charset="0"/>
              </a:rPr>
              <a:pPr/>
              <a:t>66</a:t>
            </a:fld>
            <a:endParaRPr lang="en-US">
              <a:latin typeface="Times"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latin typeface="Times"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996163E-F000-2547-BBB3-D01972817DD3}" type="slidenum">
              <a:rPr lang="en-US">
                <a:latin typeface="Times" charset="0"/>
              </a:rPr>
              <a:pPr/>
              <a:t>70</a:t>
            </a:fld>
            <a:endParaRPr lang="en-US">
              <a:latin typeface="Times" charset="0"/>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80000"/>
              </a:lnSpc>
            </a:pPr>
            <a:r>
              <a:rPr lang="en-US" sz="1000" smtClean="0">
                <a:latin typeface="Times" charset="0"/>
                <a:ea typeface="ＭＳ Ｐゴシック" charset="-128"/>
                <a:cs typeface="ＭＳ Ｐゴシック" charset="-128"/>
              </a:rPr>
              <a:t>So, how is DefB103 modulating pigment type switching in dogs?</a:t>
            </a:r>
          </a:p>
          <a:p>
            <a:pPr>
              <a:lnSpc>
                <a:spcPct val="80000"/>
              </a:lnSpc>
            </a:pPr>
            <a:r>
              <a:rPr lang="en-US" sz="1000" smtClean="0">
                <a:latin typeface="Times" charset="0"/>
                <a:ea typeface="ＭＳ Ｐゴシック" charset="-128"/>
                <a:cs typeface="ＭＳ Ｐゴシック" charset="-128"/>
              </a:rPr>
              <a:t>Most straightforward possibility is:</a:t>
            </a:r>
          </a:p>
          <a:p>
            <a:pPr>
              <a:lnSpc>
                <a:spcPct val="80000"/>
              </a:lnSpc>
            </a:pPr>
            <a:r>
              <a:rPr lang="en-US" sz="1000" smtClean="0">
                <a:latin typeface="Times" charset="0"/>
                <a:ea typeface="ＭＳ Ｐゴシック" charset="-128"/>
                <a:cs typeface="ＭＳ Ｐゴシック" charset="-128"/>
              </a:rPr>
              <a:t>Like agouti, defensin is a Mc1r ligand</a:t>
            </a:r>
          </a:p>
          <a:p>
            <a:pPr>
              <a:lnSpc>
                <a:spcPct val="80000"/>
              </a:lnSpc>
            </a:pPr>
            <a:r>
              <a:rPr lang="en-US" sz="1000" smtClean="0">
                <a:latin typeface="Times" charset="0"/>
                <a:ea typeface="ＭＳ Ｐゴシック" charset="-128"/>
                <a:cs typeface="ＭＳ Ｐゴシック" charset="-128"/>
              </a:rPr>
              <a:t>But instead functions as a receptor agonist</a:t>
            </a:r>
          </a:p>
          <a:p>
            <a:pPr>
              <a:lnSpc>
                <a:spcPct val="80000"/>
              </a:lnSpc>
            </a:pPr>
            <a:r>
              <a:rPr lang="en-US" sz="1000" smtClean="0">
                <a:latin typeface="Times" charset="0"/>
                <a:ea typeface="ＭＳ Ｐゴシック" charset="-128"/>
                <a:cs typeface="ＭＳ Ｐゴシック" charset="-128"/>
              </a:rPr>
              <a:t>Stimulating production of cAMP</a:t>
            </a:r>
          </a:p>
          <a:p>
            <a:pPr>
              <a:lnSpc>
                <a:spcPct val="80000"/>
              </a:lnSpc>
            </a:pPr>
            <a:r>
              <a:rPr lang="en-US" sz="1000" smtClean="0">
                <a:latin typeface="Times" charset="0"/>
                <a:ea typeface="ＭＳ Ｐゴシック" charset="-128"/>
                <a:cs typeface="ＭＳ Ｐゴシック" charset="-128"/>
              </a:rPr>
              <a:t>And leading to the production of black pigment</a:t>
            </a:r>
          </a:p>
          <a:p>
            <a:pPr>
              <a:lnSpc>
                <a:spcPct val="80000"/>
              </a:lnSpc>
            </a:pPr>
            <a:endParaRPr lang="en-US" sz="1000" smtClean="0">
              <a:latin typeface="Times" charset="0"/>
              <a:ea typeface="ＭＳ Ｐゴシック" charset="-128"/>
              <a:cs typeface="ＭＳ Ｐゴシック" charset="-128"/>
            </a:endParaRPr>
          </a:p>
          <a:p>
            <a:pPr>
              <a:lnSpc>
                <a:spcPct val="80000"/>
              </a:lnSpc>
            </a:pPr>
            <a:r>
              <a:rPr lang="en-US" sz="1000" smtClean="0">
                <a:latin typeface="Times" charset="0"/>
                <a:ea typeface="ＭＳ Ｐゴシック" charset="-128"/>
                <a:cs typeface="ＭＳ Ｐゴシック" charset="-128"/>
              </a:rPr>
              <a:t>This model can be tested by measuring defensins ability to stimulate cAMP in melanocytes</a:t>
            </a:r>
          </a:p>
          <a:p>
            <a:pPr>
              <a:lnSpc>
                <a:spcPct val="80000"/>
              </a:lnSpc>
            </a:pPr>
            <a:r>
              <a:rPr lang="en-US" sz="1000" smtClean="0">
                <a:latin typeface="Times" charset="0"/>
                <a:ea typeface="ＭＳ Ｐゴシック" charset="-128"/>
                <a:cs typeface="ＭＳ Ｐゴシック" charset="-128"/>
              </a:rPr>
              <a:t>This can be done in cell culture an immortalized mouse melanocyte cell line – Melan-a</a:t>
            </a:r>
          </a:p>
          <a:p>
            <a:pPr>
              <a:lnSpc>
                <a:spcPct val="80000"/>
              </a:lnSpc>
            </a:pPr>
            <a:r>
              <a:rPr lang="en-US" sz="1000" smtClean="0">
                <a:latin typeface="Times" charset="0"/>
                <a:ea typeface="ＭＳ Ｐゴシック" charset="-128"/>
                <a:cs typeface="ＭＳ Ｐゴシック" charset="-128"/>
              </a:rPr>
              <a:t>We used a kit to measure cAMP – which is worth describing.</a:t>
            </a:r>
          </a:p>
          <a:p>
            <a:pPr>
              <a:lnSpc>
                <a:spcPct val="80000"/>
              </a:lnSpc>
            </a:pPr>
            <a:endParaRPr lang="en-US" sz="1000" smtClean="0">
              <a:latin typeface="Times" charset="0"/>
              <a:ea typeface="ＭＳ Ｐゴシック" charset="-128"/>
              <a:cs typeface="ＭＳ Ｐゴシック" charset="-128"/>
            </a:endParaRPr>
          </a:p>
          <a:p>
            <a:pPr>
              <a:lnSpc>
                <a:spcPct val="80000"/>
              </a:lnSpc>
            </a:pPr>
            <a:endParaRPr lang="en-US" sz="1000" smtClean="0">
              <a:latin typeface="Times" charset="0"/>
              <a:ea typeface="ＭＳ Ｐゴシック" charset="-128"/>
              <a:cs typeface="ＭＳ Ｐゴシック" charset="-128"/>
            </a:endParaRPr>
          </a:p>
          <a:p>
            <a:pPr>
              <a:lnSpc>
                <a:spcPct val="80000"/>
              </a:lnSpc>
            </a:pPr>
            <a:endParaRPr lang="en-US" sz="1000" smtClean="0">
              <a:latin typeface="Times" charset="0"/>
              <a:ea typeface="ＭＳ Ｐゴシック" charset="-128"/>
              <a:cs typeface="ＭＳ Ｐゴシック" charset="-128"/>
            </a:endParaRPr>
          </a:p>
          <a:p>
            <a:pPr>
              <a:lnSpc>
                <a:spcPct val="80000"/>
              </a:lnSpc>
            </a:pPr>
            <a:endParaRPr lang="en-US" sz="1000" smtClean="0">
              <a:latin typeface="Times" charset="0"/>
              <a:ea typeface="ＭＳ Ｐゴシック" charset="-128"/>
              <a:cs typeface="ＭＳ Ｐゴシック" charset="-128"/>
            </a:endParaRPr>
          </a:p>
          <a:p>
            <a:pPr>
              <a:lnSpc>
                <a:spcPct val="80000"/>
              </a:lnSpc>
            </a:pPr>
            <a:r>
              <a:rPr lang="en-US" sz="1000" smtClean="0">
                <a:latin typeface="Times" charset="0"/>
                <a:ea typeface="ＭＳ Ｐゴシック" charset="-128"/>
                <a:cs typeface="ＭＳ Ｐゴシック" charset="-128"/>
              </a:rPr>
              <a:t>DefB103 can act as a ligand for Mc1R, functioning as a receptor agonist similar to alpha-MSH.</a:t>
            </a:r>
          </a:p>
          <a:p>
            <a:pPr>
              <a:lnSpc>
                <a:spcPct val="80000"/>
              </a:lnSpc>
            </a:pPr>
            <a:r>
              <a:rPr lang="en-US" sz="1000" smtClean="0">
                <a:latin typeface="Times" charset="0"/>
                <a:ea typeface="ＭＳ Ｐゴシック" charset="-128"/>
                <a:cs typeface="ＭＳ Ｐゴシック" charset="-128"/>
              </a:rPr>
              <a:t>Other mechanisms are also possible:</a:t>
            </a:r>
          </a:p>
          <a:p>
            <a:pPr>
              <a:lnSpc>
                <a:spcPct val="80000"/>
              </a:lnSpc>
            </a:pPr>
            <a:r>
              <a:rPr lang="en-US" sz="1000" smtClean="0">
                <a:latin typeface="Times" charset="0"/>
                <a:ea typeface="ＭＳ Ｐゴシック" charset="-128"/>
                <a:cs typeface="ＭＳ Ｐゴシック" charset="-128"/>
              </a:rPr>
              <a:t>Blocks Agouti from signaling</a:t>
            </a:r>
          </a:p>
          <a:p>
            <a:pPr>
              <a:lnSpc>
                <a:spcPct val="80000"/>
              </a:lnSpc>
            </a:pPr>
            <a:r>
              <a:rPr lang="en-US" sz="1000" smtClean="0">
                <a:latin typeface="Times" charset="0"/>
                <a:ea typeface="ＭＳ Ｐゴシック" charset="-128"/>
                <a:cs typeface="ＭＳ Ｐゴシック" charset="-128"/>
              </a:rPr>
              <a:t>But functioning as a receptor agonist similar to alpha-MSH (look into mouse pomc ko paper)</a:t>
            </a:r>
          </a:p>
          <a:p>
            <a:pPr>
              <a:lnSpc>
                <a:spcPct val="80000"/>
              </a:lnSpc>
            </a:pPr>
            <a:endParaRPr lang="en-US" sz="1000" smtClean="0">
              <a:latin typeface="Times" charset="0"/>
              <a:ea typeface="ＭＳ Ｐゴシック" charset="-128"/>
              <a:cs typeface="ＭＳ Ｐゴシック" charset="-128"/>
            </a:endParaRPr>
          </a:p>
          <a:p>
            <a:pPr>
              <a:lnSpc>
                <a:spcPct val="80000"/>
              </a:lnSpc>
            </a:pPr>
            <a:r>
              <a:rPr lang="en-US" sz="1000" smtClean="0">
                <a:latin typeface="Times" charset="0"/>
                <a:ea typeface="ＭＳ Ｐゴシック" charset="-128"/>
                <a:cs typeface="ＭＳ Ｐゴシック" charset="-128"/>
              </a:rPr>
              <a:t>This model can be tested by determining whether DefB103 can stimlulate cAMP production in melanocyte cells (analogous to alpha-MSH) in a melanocyte cell line.</a:t>
            </a:r>
          </a:p>
          <a:p>
            <a:pPr>
              <a:lnSpc>
                <a:spcPct val="80000"/>
              </a:lnSpc>
            </a:pPr>
            <a:r>
              <a:rPr lang="en-US" sz="1000" smtClean="0">
                <a:latin typeface="Times" charset="0"/>
                <a:ea typeface="ＭＳ Ｐゴシック" charset="-128"/>
                <a:cs typeface="ＭＳ Ｐゴシック" charset="-128"/>
              </a:rPr>
              <a:t>To measure cAMP we used a kit provided by Discoverx</a:t>
            </a:r>
          </a:p>
          <a:p>
            <a:pPr>
              <a:lnSpc>
                <a:spcPct val="80000"/>
              </a:lnSpc>
            </a:pPr>
            <a:r>
              <a:rPr lang="en-US" sz="1000" smtClean="0">
                <a:latin typeface="Times" charset="0"/>
                <a:ea typeface="ＭＳ Ｐゴシック" charset="-128"/>
                <a:cs typeface="ＭＳ Ｐゴシック" charset="-128"/>
              </a:rPr>
              <a:t>And assays were carried out on an immortalized mouse melanocyte cell line.</a:t>
            </a:r>
          </a:p>
          <a:p>
            <a:pPr>
              <a:lnSpc>
                <a:spcPct val="80000"/>
              </a:lnSpc>
            </a:pPr>
            <a:endParaRPr lang="en-US" sz="1000" smtClean="0">
              <a:latin typeface="Times" charset="0"/>
              <a:ea typeface="ＭＳ Ｐゴシック" charset="-128"/>
              <a:cs typeface="ＭＳ Ｐゴシック" charset="-128"/>
            </a:endParaRPr>
          </a:p>
          <a:p>
            <a:pPr>
              <a:lnSpc>
                <a:spcPct val="80000"/>
              </a:lnSpc>
            </a:pPr>
            <a:endParaRPr lang="en-US" sz="1000" smtClean="0">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14B9E0AF-EDDB-2140-8A18-3617DDAB6554}"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smtClean="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361A1FB-B037-C64C-A3D5-8F8A637CC17F}"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A7B76-04A1-3244-9120-7D9070665D8B}" type="slidenum">
              <a:rPr lang="en-US"/>
              <a:pPr/>
              <a:t>30</a:t>
            </a:fld>
            <a:endParaRPr lang="en-US"/>
          </a:p>
        </p:txBody>
      </p:sp>
      <p:sp>
        <p:nvSpPr>
          <p:cNvPr id="860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5AEFEE4-6F9A-4E4F-8AB1-8FB039C10D29}" type="slidenum">
              <a:rPr lang="en-US"/>
              <a:pPr/>
              <a:t>40</a:t>
            </a:fld>
            <a:endParaRPr lang="en-US"/>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39728189-75DE-574A-8451-7740D8D6730C}" type="slidenum">
              <a:rPr lang="en-US"/>
              <a:pPr/>
              <a:t>41</a:t>
            </a:fld>
            <a:endParaRPr lang="en-US"/>
          </a:p>
        </p:txBody>
      </p:sp>
      <p:sp>
        <p:nvSpPr>
          <p:cNvPr id="2765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7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08717A-F446-E34D-99E8-38154A6AD2F6}" type="slidenum">
              <a:rPr lang="en-US"/>
              <a:pPr/>
              <a:t>42</a:t>
            </a:fld>
            <a:endParaRPr lang="en-US"/>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1253B60-9B50-A04C-ACBC-4F8C6CC1F30C}" type="slidenum">
              <a:rPr lang="en-US"/>
              <a:pPr/>
              <a:t>43</a:t>
            </a:fld>
            <a:endParaRPr lang="en-US"/>
          </a:p>
        </p:txBody>
      </p:sp>
      <p:sp>
        <p:nvSpPr>
          <p:cNvPr id="3174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1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charset="0"/>
                <a:ea typeface="ＭＳ Ｐゴシック" charset="-128"/>
                <a:cs typeface="ＭＳ Ｐゴシック" charset="-128"/>
              </a:rPr>
              <a:t>The first principal component represents overall skeletal size. Here you see the principal component represented as a bar graph.  Each trait has a bar which shows the weighting for that trait.  The weighting for a particular trait is referred to as the load for that trait.  In the graphs that I will be presenting I have removed most of the traits with low loadings to give a cleaner picture of the principal component.  Although each trait has a loading for each principal component, traits which have high magnitude loads greatly influence or define the principal component.  In this case all of the traits have positive loadings of about the same magnitude and all of the skeletal systems are represented.</a:t>
            </a:r>
          </a:p>
          <a:p>
            <a:r>
              <a:rPr lang="en-US">
                <a:latin typeface="Times" charset="0"/>
                <a:ea typeface="ＭＳ Ｐゴシック" charset="-128"/>
                <a:cs typeface="ＭＳ Ｐゴシック" charset="-128"/>
              </a:rPr>
              <a:t>Overall skeletal size is significantly heritable, indicating that genes which determine body size are still segregating in this population.  We were able to identify two separate QTLs fh2295 indicated in red and fh2587 in green. While both QTLs are significantly associated with the principal component they are significant for a different suite of the individual traits, as indicated by the red and green bars below the graph.  The size of the bars indicates the significance of the association for each individual trait.  For some traits they both are significant (skull width and skull length) for others one is significant  but the other is not (cranial width and humerus length) and finally for some neither is significant (mandible span and outlet cavity).  The fact that some of these traits are not associated with these QTLS suggests that there are other QTLs, associated with size, still to be discovered in this population.  You can also imagine that these two QTLs given their differential expression could regulate some shape characteristics.</a:t>
            </a:r>
          </a:p>
          <a:p>
            <a:r>
              <a:rPr lang="en-US">
                <a:latin typeface="Times" charset="0"/>
                <a:ea typeface="ＭＳ Ｐゴシック" charset="-128"/>
                <a:cs typeface="ＭＳ Ｐゴシック" charset="-128"/>
              </a:rPr>
              <a:t>Fh2295 is closely linked to IGF-1 (insulin like growth factor 1) which has been show to be important for body size.  The region is also syntenic with a mouse gene IGFsl-1 which has been shown to regulate serum levels of IGF-1.    </a:t>
            </a:r>
          </a:p>
          <a:p>
            <a:r>
              <a:rPr lang="en-US">
                <a:latin typeface="Times" charset="0"/>
                <a:ea typeface="ＭＳ Ｐゴシック" charset="-128"/>
                <a:cs typeface="ＭＳ Ｐゴシック" charset="-128"/>
              </a:rPr>
              <a:t>Patterson has previously shown that serum levels of IGF-1 are different in the different sizes of Poodles</a:t>
            </a:r>
          </a:p>
          <a:p>
            <a:r>
              <a:rPr lang="en-US">
                <a:latin typeface="Times" charset="0"/>
                <a:ea typeface="ＭＳ Ｐゴシック" charset="-128"/>
                <a:cs typeface="ＭＳ Ｐゴシック" charset="-128"/>
              </a:rPr>
              <a:t>This is clear evidence for regulation which effects a large number of skeletal traits.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200EE37-8D88-E74A-B2BD-65C657B97DD9}" type="slidenum">
              <a:rPr lang="en-US"/>
              <a:pPr/>
              <a:t>44</a:t>
            </a:fld>
            <a:endParaRPr lang="en-US"/>
          </a:p>
        </p:txBody>
      </p:sp>
      <p:sp>
        <p:nvSpPr>
          <p:cNvPr id="33795" name="Rectangle 2"/>
          <p:cNvSpPr>
            <a:spLocks noGrp="1" noRot="1" noChangeAspect="1" noChangeArrowheads="1" noTextEdit="1"/>
          </p:cNvSpPr>
          <p:nvPr>
            <p:ph type="sldImg"/>
          </p:nvPr>
        </p:nvSpPr>
        <p:spPr>
          <a:xfrm>
            <a:off x="858838" y="685800"/>
            <a:ext cx="5143500" cy="3429000"/>
          </a:xfrm>
          <a:solidFill>
            <a:srgbClr val="FFFFFF"/>
          </a:solidFill>
          <a:ln/>
        </p:spPr>
      </p:sp>
      <p:sp>
        <p:nvSpPr>
          <p:cNvPr id="33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00CA97-0132-4C40-BC71-843AC196F2CC}"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0CA97-0132-4C40-BC71-843AC196F2CC}"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0CA97-0132-4C40-BC71-843AC196F2CC}"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0CA97-0132-4C40-BC71-843AC196F2CC}"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00CA97-0132-4C40-BC71-843AC196F2CC}"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00CA97-0132-4C40-BC71-843AC196F2CC}" type="datetimeFigureOut">
              <a:rPr lang="en-US" smtClean="0"/>
              <a:pPr/>
              <a:t>1/14/10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00CA97-0132-4C40-BC71-843AC196F2CC}" type="datetimeFigureOut">
              <a:rPr lang="en-US" smtClean="0"/>
              <a:pPr/>
              <a:t>1/14/10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00CA97-0132-4C40-BC71-843AC196F2CC}" type="datetimeFigureOut">
              <a:rPr lang="en-US" smtClean="0"/>
              <a:pPr/>
              <a:t>1/14/10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0CA97-0132-4C40-BC71-843AC196F2CC}" type="datetimeFigureOut">
              <a:rPr lang="en-US" smtClean="0"/>
              <a:pPr/>
              <a:t>1/14/10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0CA97-0132-4C40-BC71-843AC196F2CC}" type="datetimeFigureOut">
              <a:rPr lang="en-US" smtClean="0"/>
              <a:pPr/>
              <a:t>1/14/10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0CA97-0132-4C40-BC71-843AC196F2CC}" type="datetimeFigureOut">
              <a:rPr lang="en-US" smtClean="0"/>
              <a:pPr/>
              <a:t>1/14/10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52DBD-73D0-AC43-A44F-56B99ED3B2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0CA97-0132-4C40-BC71-843AC196F2CC}" type="datetimeFigureOut">
              <a:rPr lang="en-US" smtClean="0"/>
              <a:pPr/>
              <a:t>1/14/10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52DBD-73D0-AC43-A44F-56B99ED3B2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 Id="rId5"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ict"/><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Word_97_-_2004_Document1.doc"/><Relationship Id="rId1" Type="http://schemas.openxmlformats.org/officeDocument/2006/relationships/vmlDrawing" Target="../drawings/vmlDrawing3.vml"/></Relationships>
</file>

<file path=ppt/slides/_rels/slide14.xml.rels><?xml version="1.0" encoding="UTF-8" standalone="yes"?>
<Relationships xmlns="http://schemas.openxmlformats.org/package/2006/relationships"><Relationship Id="rId2" Type="http://schemas.openxmlformats.org/officeDocument/2006/relationships/image" Target="../media/image17.pict"/><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ict"/><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Word_97_-_2004_Document2.doc"/><Relationship Id="rId1" Type="http://schemas.openxmlformats.org/officeDocument/2006/relationships/vmlDrawing" Target="../drawings/vmlDrawing4.vml"/></Relationships>
</file>

<file path=ppt/slides/_rels/slide17.xml.rels><?xml version="1.0" encoding="UTF-8" standalone="yes"?>
<Relationships xmlns="http://schemas.openxmlformats.org/package/2006/relationships"><Relationship Id="rId6" Type="http://schemas.openxmlformats.org/officeDocument/2006/relationships/image" Target="../media/image25.jpeg"/><Relationship Id="rId4" Type="http://schemas.openxmlformats.org/officeDocument/2006/relationships/oleObject" Target="../embeddings/Microsoft_Word_97_-_2004_Document4.doc"/><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Microsoft_Word_97_-_2004_Document3.doc"/><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3"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3"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3"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4" Type="http://schemas.openxmlformats.org/officeDocument/2006/relationships/image" Target="../media/image42.png"/><Relationship Id="rId10" Type="http://schemas.openxmlformats.org/officeDocument/2006/relationships/image" Target="../media/image47.jpeg"/><Relationship Id="rId5" Type="http://schemas.openxmlformats.org/officeDocument/2006/relationships/image" Target="../media/image43.png"/><Relationship Id="rId7" Type="http://schemas.openxmlformats.org/officeDocument/2006/relationships/image" Target="../media/image2.jpeg"/><Relationship Id="rId11" Type="http://schemas.openxmlformats.org/officeDocument/2006/relationships/image" Target="../media/image48.jpeg"/><Relationship Id="rId12"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0.jpeg"/><Relationship Id="rId9" Type="http://schemas.openxmlformats.org/officeDocument/2006/relationships/image" Target="../media/image46.png"/><Relationship Id="rId3" Type="http://schemas.openxmlformats.org/officeDocument/2006/relationships/image" Target="../media/image41.png"/><Relationship Id="rId6" Type="http://schemas.openxmlformats.org/officeDocument/2006/relationships/image" Target="../media/image44.png"/></Relationships>
</file>

<file path=ppt/slides/_rels/slide29.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3.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4" Type="http://schemas.openxmlformats.org/officeDocument/2006/relationships/oleObject" Target="../embeddings/Microsoft_Excel_97_-_2004_Worksheet5.xls"/><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oleObject" Target="../embeddings/oleObject5.bin"/><Relationship Id="rId7" Type="http://schemas.openxmlformats.org/officeDocument/2006/relationships/image" Target="../media/image70.jpeg"/><Relationship Id="rId11" Type="http://schemas.openxmlformats.org/officeDocument/2006/relationships/image" Target="../media/image74.jpeg"/><Relationship Id="rId1" Type="http://schemas.openxmlformats.org/officeDocument/2006/relationships/vmlDrawing" Target="../drawings/vmlDrawing7.vml"/><Relationship Id="rId6" Type="http://schemas.openxmlformats.org/officeDocument/2006/relationships/image" Target="../media/image69.jpeg"/><Relationship Id="rId8" Type="http://schemas.openxmlformats.org/officeDocument/2006/relationships/image" Target="../media/image71.jpeg"/><Relationship Id="rId13" Type="http://schemas.openxmlformats.org/officeDocument/2006/relationships/image" Target="../media/image76.jpeg"/><Relationship Id="rId10" Type="http://schemas.openxmlformats.org/officeDocument/2006/relationships/image" Target="../media/image73.jpeg"/><Relationship Id="rId5" Type="http://schemas.openxmlformats.org/officeDocument/2006/relationships/image" Target="../media/image68.png"/><Relationship Id="rId12" Type="http://schemas.openxmlformats.org/officeDocument/2006/relationships/image" Target="../media/image75.jpeg"/><Relationship Id="rId2" Type="http://schemas.openxmlformats.org/officeDocument/2006/relationships/slideLayout" Target="../slideLayouts/slideLayout2.xml"/><Relationship Id="rId9" Type="http://schemas.openxmlformats.org/officeDocument/2006/relationships/image" Target="../media/image72.jpeg"/><Relationship Id="rId3"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7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image" Target="../media/image81.jpeg"/><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9.xml"/><Relationship Id="rId5" Type="http://schemas.openxmlformats.org/officeDocument/2006/relationships/oleObject" Target="../embeddings/Microsoft_Word_97_-_2004_Document6.doc"/></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oleObject" Target="../embeddings/Microsoft_Word_97_-_2004_Document7.doc"/><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oleObject" Target="../embeddings/Microsoft_Word_97_-_2004_Document8.doc"/><Relationship Id="rId1" Type="http://schemas.openxmlformats.org/officeDocument/2006/relationships/vmlDrawing" Target="../drawings/vmlDrawing10.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11.png"/><Relationship Id="rId5" Type="http://schemas.openxmlformats.org/officeDocument/2006/relationships/oleObject" Target="../embeddings/oleObject2.bin"/><Relationship Id="rId7"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10.pdf"/><Relationship Id="rId6"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3"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3"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3"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3"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4" Type="http://schemas.openxmlformats.org/officeDocument/2006/relationships/image" Target="../media/image111.jpeg"/><Relationship Id="rId4" Type="http://schemas.openxmlformats.org/officeDocument/2006/relationships/image" Target="../media/image101.jpeg"/><Relationship Id="rId7" Type="http://schemas.openxmlformats.org/officeDocument/2006/relationships/image" Target="../media/image104.jpeg"/><Relationship Id="rId11"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03.jpeg"/><Relationship Id="rId8" Type="http://schemas.openxmlformats.org/officeDocument/2006/relationships/image" Target="../media/image105.jpeg"/><Relationship Id="rId13" Type="http://schemas.openxmlformats.org/officeDocument/2006/relationships/image" Target="../media/image110.jpeg"/><Relationship Id="rId10" Type="http://schemas.openxmlformats.org/officeDocument/2006/relationships/image" Target="../media/image107.jpeg"/><Relationship Id="rId5" Type="http://schemas.openxmlformats.org/officeDocument/2006/relationships/image" Target="../media/image102.jpeg"/><Relationship Id="rId12" Type="http://schemas.openxmlformats.org/officeDocument/2006/relationships/image" Target="../media/image109.jpeg"/><Relationship Id="rId2" Type="http://schemas.openxmlformats.org/officeDocument/2006/relationships/image" Target="../media/image99.pdf"/><Relationship Id="rId9" Type="http://schemas.openxmlformats.org/officeDocument/2006/relationships/image" Target="../media/image106.jpeg"/><Relationship Id="rId3"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3"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audio" Target="../media/audio1.bin"/><Relationship Id="rId3"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image" Target="../media/image114.pdf"/><Relationship Id="rId3" Type="http://schemas.openxmlformats.org/officeDocument/2006/relationships/image" Target="../media/image11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Island%20fox:Users:wayne:Desktop:Nature%20II:Nature_Resubmitted:WayneSupMethodsTables.doc!OLE_LINK1" TargetMode="External"/><Relationship Id="rId1" Type="http://schemas.openxmlformats.org/officeDocument/2006/relationships/vmlDrawing" Target="../drawings/vmlDrawing11.vml"/></Relationships>
</file>

<file path=ppt/slides/_rels/slide6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eg"/><Relationship Id="rId3" Type="http://schemas.openxmlformats.org/officeDocument/2006/relationships/image" Target="../media/image1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2.jpeg"/><Relationship Id="rId5" Type="http://schemas.openxmlformats.org/officeDocument/2006/relationships/image" Target="../media/image124.jpeg"/></Relationships>
</file>

<file path=ppt/slides/_rels/slide6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4" Type="http://schemas.openxmlformats.org/officeDocument/2006/relationships/image" Target="../media/image128.png"/><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Microsoft_Excel_97_-_2004_Worksheet9.xls"/><Relationship Id="rId5" Type="http://schemas.openxmlformats.org/officeDocument/2006/relationships/image" Target="../media/image1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4" Type="http://schemas.openxmlformats.org/officeDocument/2006/relationships/image" Target="../media/image131.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0.jpeg"/></Relationships>
</file>

<file path=ppt/slides/_rels/slide71.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Microsoft_Excel_97_-_2004_Worksheet10.xls"/><Relationship Id="rId5" Type="http://schemas.openxmlformats.org/officeDocument/2006/relationships/image" Target="../media/image124.jpeg"/></Relationships>
</file>

<file path=ppt/slides/_rels/slide72.xml.rels><?xml version="1.0" encoding="UTF-8" standalone="yes"?>
<Relationships xmlns="http://schemas.openxmlformats.org/package/2006/relationships"><Relationship Id="rId4"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image" Target="../media/image123.jpeg"/><Relationship Id="rId3" Type="http://schemas.openxmlformats.org/officeDocument/2006/relationships/image" Target="../media/image124.jpeg"/></Relationships>
</file>

<file path=ppt/slides/_rels/slide7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4"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image" Target="../media/image135.jpeg"/><Relationship Id="rId3" Type="http://schemas.openxmlformats.org/officeDocument/2006/relationships/hyperlink" Target="http://rds.yahoo.com/_ylt=A0S0206iXdlK8NwACCOJzbkF;_ylu=X3oDMTBqMjRpazg1BHBvcwMxMARzZWMDc3IEdnRpZAM-/SIG=1hnpdhn0a/EXP=1255845666/**http://images.search.yahoo.com/images/view?back=http://images.search.yahoo.com/search/images?_adv_prop=image&amp;va=454+sequencer&amp;fr=yfp-t-701&amp;w=200&amp;h=200&amp;imgurl=www.igsb.anl.gov/images/services/hgac/454_roche_sm.jpg&amp;rurl=http://www.igsb.anl.gov/services/hgac/index.php?p=hgactechnology&amp;size=38k&amp;name=Roche+454+Sequen...&amp;p=454+sequencer&amp;oid=490c738173e7431c&amp;fr2=&amp;no=10&amp;tt=42&amp;sigr=120i044f7&amp;sigi=11mejg3vc&amp;sigb=12qrh2s78"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6" Type="http://schemas.openxmlformats.org/officeDocument/2006/relationships/image" Target="../media/image25.jpeg"/><Relationship Id="rId4" Type="http://schemas.openxmlformats.org/officeDocument/2006/relationships/oleObject" Target="../embeddings/Microsoft_Word_97_-_2004_Document12.doc"/><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oleObject" Target="../embeddings/Microsoft_Word_97_-_2004_Document11.doc"/><Relationship Id="rId5" Type="http://schemas.openxmlformats.org/officeDocument/2006/relationships/image" Target="../media/image24.png"/></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4" Type="http://schemas.openxmlformats.org/officeDocument/2006/relationships/image" Target="../media/image141.jpeg"/><Relationship Id="rId5" Type="http://schemas.openxmlformats.org/officeDocument/2006/relationships/image" Target="../media/image142.jpeg"/><Relationship Id="rId7" Type="http://schemas.openxmlformats.org/officeDocument/2006/relationships/image" Target="../media/image144.jpeg"/><Relationship Id="rId1" Type="http://schemas.openxmlformats.org/officeDocument/2006/relationships/slideLayout" Target="../slideLayouts/slideLayout7.xml"/><Relationship Id="rId2" Type="http://schemas.openxmlformats.org/officeDocument/2006/relationships/image" Target="../media/image139.jpeg"/><Relationship Id="rId3" Type="http://schemas.openxmlformats.org/officeDocument/2006/relationships/image" Target="../media/image140.jpeg"/><Relationship Id="rId6" Type="http://schemas.openxmlformats.org/officeDocument/2006/relationships/image" Target="../media/image143.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srcRect t="2599"/>
          <a:stretch>
            <a:fillRect/>
          </a:stretch>
        </p:blipFill>
        <p:spPr bwMode="auto">
          <a:xfrm>
            <a:off x="5779944" y="414210"/>
            <a:ext cx="2971511" cy="2784134"/>
          </a:xfrm>
          <a:prstGeom prst="rect">
            <a:avLst/>
          </a:prstGeom>
          <a:noFill/>
          <a:ln w="9525">
            <a:noFill/>
            <a:miter lim="800000"/>
            <a:headEnd/>
            <a:tailEnd/>
          </a:ln>
        </p:spPr>
      </p:pic>
      <p:pic>
        <p:nvPicPr>
          <p:cNvPr id="14339" name="Picture 4"/>
          <p:cNvPicPr>
            <a:picLocks noChangeAspect="1" noChangeArrowheads="1"/>
          </p:cNvPicPr>
          <p:nvPr/>
        </p:nvPicPr>
        <p:blipFill>
          <a:blip r:embed="rId4"/>
          <a:srcRect/>
          <a:stretch>
            <a:fillRect/>
          </a:stretch>
        </p:blipFill>
        <p:spPr bwMode="auto">
          <a:xfrm>
            <a:off x="3278909" y="64974"/>
            <a:ext cx="1974273" cy="3333163"/>
          </a:xfrm>
          <a:prstGeom prst="rect">
            <a:avLst/>
          </a:prstGeom>
          <a:noFill/>
          <a:ln w="9525">
            <a:noFill/>
            <a:miter lim="800000"/>
            <a:headEnd/>
            <a:tailEnd/>
          </a:ln>
        </p:spPr>
      </p:pic>
      <p:sp>
        <p:nvSpPr>
          <p:cNvPr id="14340" name="Text Box 5"/>
          <p:cNvSpPr txBox="1">
            <a:spLocks noChangeArrowheads="1"/>
          </p:cNvSpPr>
          <p:nvPr/>
        </p:nvSpPr>
        <p:spPr bwMode="auto">
          <a:xfrm>
            <a:off x="127000" y="519792"/>
            <a:ext cx="3198091" cy="1477328"/>
          </a:xfrm>
          <a:prstGeom prst="rect">
            <a:avLst/>
          </a:prstGeom>
          <a:noFill/>
          <a:ln w="9525">
            <a:noFill/>
            <a:miter lim="800000"/>
            <a:headEnd/>
            <a:tailEnd/>
          </a:ln>
        </p:spPr>
        <p:txBody>
          <a:bodyPr>
            <a:prstTxWarp prst="textNoShape">
              <a:avLst/>
            </a:prstTxWarp>
            <a:spAutoFit/>
          </a:bodyPr>
          <a:lstStyle/>
          <a:p>
            <a:r>
              <a:rPr lang="en-US" sz="3000" b="1" dirty="0" smtClean="0">
                <a:latin typeface="Comic Sans MS"/>
                <a:ea typeface="Comic Sans MS" charset="0"/>
                <a:cs typeface="Comic Sans MS"/>
              </a:rPr>
              <a:t>Engineering of the Dog and</a:t>
            </a:r>
            <a:r>
              <a:rPr lang="en-US" sz="3000" b="1" dirty="0" smtClean="0">
                <a:latin typeface="Comic Sans MS"/>
                <a:ea typeface="Comic Sans MS" charset="0"/>
                <a:cs typeface="Comic Sans MS"/>
              </a:rPr>
              <a:t> wild </a:t>
            </a:r>
            <a:r>
              <a:rPr lang="en-US" sz="3000" b="1" dirty="0" smtClean="0">
                <a:latin typeface="Comic Sans MS"/>
                <a:ea typeface="Comic Sans MS" charset="0"/>
                <a:cs typeface="Comic Sans MS"/>
              </a:rPr>
              <a:t>relatives</a:t>
            </a:r>
            <a:endParaRPr lang="en-US" sz="3000" b="1" dirty="0">
              <a:latin typeface="Comic Sans MS"/>
              <a:ea typeface="Comic Sans MS" charset="0"/>
              <a:cs typeface="Comic Sans MS"/>
            </a:endParaRPr>
          </a:p>
        </p:txBody>
      </p:sp>
      <p:pic>
        <p:nvPicPr>
          <p:cNvPr id="14341" name="Picture 7" descr="wolf1.jpg"/>
          <p:cNvPicPr>
            <a:picLocks noChangeAspect="1"/>
          </p:cNvPicPr>
          <p:nvPr/>
        </p:nvPicPr>
        <p:blipFill>
          <a:blip r:embed="rId5"/>
          <a:srcRect/>
          <a:stretch>
            <a:fillRect/>
          </a:stretch>
        </p:blipFill>
        <p:spPr bwMode="auto">
          <a:xfrm>
            <a:off x="508000" y="3568695"/>
            <a:ext cx="4173682" cy="2896213"/>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5507182" y="3568695"/>
            <a:ext cx="3054735" cy="2823933"/>
          </a:xfrm>
          <a:prstGeom prst="rect">
            <a:avLst/>
          </a:prstGeom>
        </p:spPr>
      </p:pic>
      <p:sp>
        <p:nvSpPr>
          <p:cNvPr id="8" name="TextBox 7"/>
          <p:cNvSpPr txBox="1"/>
          <p:nvPr/>
        </p:nvSpPr>
        <p:spPr>
          <a:xfrm>
            <a:off x="2561160" y="2952750"/>
            <a:ext cx="711816" cy="369332"/>
          </a:xfrm>
          <a:prstGeom prst="rect">
            <a:avLst/>
          </a:prstGeom>
          <a:noFill/>
        </p:spPr>
        <p:txBody>
          <a:bodyPr wrap="none" rtlCol="0">
            <a:spAutoFit/>
          </a:bodyPr>
          <a:lstStyle/>
          <a:p>
            <a:r>
              <a:rPr lang="en-US" dirty="0" smtClean="0"/>
              <a:t>Tasha</a:t>
            </a:r>
            <a:endParaRPr lang="en-US" dirty="0"/>
          </a:p>
        </p:txBody>
      </p:sp>
      <p:sp>
        <p:nvSpPr>
          <p:cNvPr id="9" name="TextBox 8"/>
          <p:cNvSpPr txBox="1"/>
          <p:nvPr/>
        </p:nvSpPr>
        <p:spPr>
          <a:xfrm>
            <a:off x="6679584" y="6361672"/>
            <a:ext cx="929687" cy="369332"/>
          </a:xfrm>
          <a:prstGeom prst="rect">
            <a:avLst/>
          </a:prstGeom>
          <a:noFill/>
        </p:spPr>
        <p:txBody>
          <a:bodyPr wrap="none" rtlCol="0">
            <a:spAutoFit/>
          </a:bodyPr>
          <a:lstStyle/>
          <a:p>
            <a:r>
              <a:rPr lang="en-US" dirty="0" smtClean="0"/>
              <a:t>Shadow</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264194" name="Oval 2"/>
          <p:cNvSpPr>
            <a:spLocks noChangeArrowheads="1"/>
          </p:cNvSpPr>
          <p:nvPr/>
        </p:nvSpPr>
        <p:spPr bwMode="auto">
          <a:xfrm>
            <a:off x="228600" y="0"/>
            <a:ext cx="2971800" cy="2895600"/>
          </a:xfrm>
          <a:prstGeom prst="ellipse">
            <a:avLst/>
          </a:prstGeom>
          <a:noFill/>
          <a:ln w="50800">
            <a:solidFill>
              <a:srgbClr val="FF6600"/>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195" name="Text Box 3"/>
          <p:cNvSpPr txBox="1">
            <a:spLocks noChangeArrowheads="1"/>
          </p:cNvSpPr>
          <p:nvPr/>
        </p:nvSpPr>
        <p:spPr bwMode="auto">
          <a:xfrm>
            <a:off x="1524000" y="228600"/>
            <a:ext cx="582987" cy="369332"/>
          </a:xfrm>
          <a:prstGeom prst="rect">
            <a:avLst/>
          </a:prstGeom>
          <a:noFill/>
          <a:ln w="9525">
            <a:noFill/>
            <a:miter lim="800000"/>
            <a:headEnd/>
            <a:tailEnd/>
          </a:ln>
          <a:effectLst/>
        </p:spPr>
        <p:txBody>
          <a:bodyPr wrap="none">
            <a:prstTxWarp prst="textNoShape">
              <a:avLst/>
            </a:prstTxWarp>
            <a:spAutoFit/>
          </a:bodyPr>
          <a:lstStyle/>
          <a:p>
            <a:r>
              <a:rPr lang="en-US" b="1">
                <a:latin typeface="Comic Sans MS"/>
                <a:cs typeface="Comic Sans MS"/>
              </a:rPr>
              <a:t>Cell</a:t>
            </a:r>
          </a:p>
        </p:txBody>
      </p:sp>
      <p:sp>
        <p:nvSpPr>
          <p:cNvPr id="264196" name="Oval 4"/>
          <p:cNvSpPr>
            <a:spLocks noChangeArrowheads="1"/>
          </p:cNvSpPr>
          <p:nvPr/>
        </p:nvSpPr>
        <p:spPr bwMode="auto">
          <a:xfrm>
            <a:off x="457200" y="990600"/>
            <a:ext cx="1219200" cy="1143000"/>
          </a:xfrm>
          <a:prstGeom prst="ellipse">
            <a:avLst/>
          </a:prstGeom>
          <a:solidFill>
            <a:schemeClr val="hlink"/>
          </a:solidFill>
          <a:ln w="25400">
            <a:solidFill>
              <a:schemeClr val="tx1"/>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197" name="Text Box 5"/>
          <p:cNvSpPr txBox="1">
            <a:spLocks noChangeArrowheads="1"/>
          </p:cNvSpPr>
          <p:nvPr/>
        </p:nvSpPr>
        <p:spPr bwMode="auto">
          <a:xfrm>
            <a:off x="507996" y="1524000"/>
            <a:ext cx="1371600" cy="338554"/>
          </a:xfrm>
          <a:prstGeom prst="rect">
            <a:avLst/>
          </a:prstGeom>
          <a:noFill/>
          <a:ln w="9525">
            <a:noFill/>
            <a:miter lim="800000"/>
            <a:headEnd/>
            <a:tailEnd/>
          </a:ln>
          <a:effectLst/>
        </p:spPr>
        <p:txBody>
          <a:bodyPr>
            <a:prstTxWarp prst="textNoShape">
              <a:avLst/>
            </a:prstTxWarp>
            <a:spAutoFit/>
          </a:bodyPr>
          <a:lstStyle/>
          <a:p>
            <a:r>
              <a:rPr lang="en-US" sz="800" b="1" dirty="0">
                <a:latin typeface="Comic Sans MS"/>
                <a:cs typeface="Comic Sans MS"/>
              </a:rPr>
              <a:t>  (~ 3 billion base pairs)</a:t>
            </a:r>
          </a:p>
        </p:txBody>
      </p:sp>
      <p:sp>
        <p:nvSpPr>
          <p:cNvPr id="264198" name="Text Box 6"/>
          <p:cNvSpPr txBox="1">
            <a:spLocks noChangeArrowheads="1"/>
          </p:cNvSpPr>
          <p:nvPr/>
        </p:nvSpPr>
        <p:spPr bwMode="auto">
          <a:xfrm>
            <a:off x="685800" y="1295400"/>
            <a:ext cx="873125" cy="304800"/>
          </a:xfrm>
          <a:prstGeom prst="rect">
            <a:avLst/>
          </a:prstGeom>
          <a:noFill/>
          <a:ln w="9525">
            <a:noFill/>
            <a:miter lim="800000"/>
            <a:headEnd/>
            <a:tailEnd/>
          </a:ln>
          <a:effectLst/>
        </p:spPr>
        <p:txBody>
          <a:bodyPr>
            <a:prstTxWarp prst="textNoShape">
              <a:avLst/>
            </a:prstTxWarp>
            <a:spAutoFit/>
          </a:bodyPr>
          <a:lstStyle/>
          <a:p>
            <a:r>
              <a:rPr lang="en-US" sz="1400" b="1">
                <a:latin typeface="Comic Sans MS"/>
                <a:cs typeface="Comic Sans MS"/>
              </a:rPr>
              <a:t>Nucleus</a:t>
            </a:r>
          </a:p>
        </p:txBody>
      </p:sp>
      <p:sp>
        <p:nvSpPr>
          <p:cNvPr id="264199" name="Text Box 7"/>
          <p:cNvSpPr txBox="1">
            <a:spLocks noChangeArrowheads="1"/>
          </p:cNvSpPr>
          <p:nvPr/>
        </p:nvSpPr>
        <p:spPr bwMode="auto">
          <a:xfrm>
            <a:off x="1905000" y="1219200"/>
            <a:ext cx="1326004" cy="430887"/>
          </a:xfrm>
          <a:prstGeom prst="rect">
            <a:avLst/>
          </a:prstGeom>
          <a:noFill/>
          <a:ln w="9525">
            <a:noFill/>
            <a:miter lim="800000"/>
            <a:headEnd/>
            <a:tailEnd/>
          </a:ln>
          <a:effectLst/>
        </p:spPr>
        <p:txBody>
          <a:bodyPr wrap="none">
            <a:prstTxWarp prst="textNoShape">
              <a:avLst/>
            </a:prstTxWarp>
            <a:spAutoFit/>
          </a:bodyPr>
          <a:lstStyle/>
          <a:p>
            <a:r>
              <a:rPr lang="en-US" sz="1400" b="1">
                <a:latin typeface="Comic Sans MS"/>
                <a:cs typeface="Comic Sans MS"/>
              </a:rPr>
              <a:t>Mitochondria</a:t>
            </a:r>
          </a:p>
          <a:p>
            <a:r>
              <a:rPr lang="en-US" sz="800" b="1">
                <a:latin typeface="Comic Sans MS"/>
                <a:cs typeface="Comic Sans MS"/>
              </a:rPr>
              <a:t>  (~18,000 base pairs)</a:t>
            </a:r>
          </a:p>
        </p:txBody>
      </p:sp>
      <p:sp>
        <p:nvSpPr>
          <p:cNvPr id="264200" name="Text Box 8"/>
          <p:cNvSpPr txBox="1">
            <a:spLocks noChangeArrowheads="1"/>
          </p:cNvSpPr>
          <p:nvPr/>
        </p:nvSpPr>
        <p:spPr bwMode="auto">
          <a:xfrm>
            <a:off x="3886200" y="914400"/>
            <a:ext cx="2317311" cy="1015663"/>
          </a:xfrm>
          <a:prstGeom prst="rect">
            <a:avLst/>
          </a:prstGeom>
          <a:noFill/>
          <a:ln w="9525">
            <a:noFill/>
            <a:miter lim="800000"/>
            <a:headEnd/>
            <a:tailEnd/>
          </a:ln>
          <a:effectLst/>
        </p:spPr>
        <p:txBody>
          <a:bodyPr wrap="none">
            <a:prstTxWarp prst="textNoShape">
              <a:avLst/>
            </a:prstTxWarp>
            <a:spAutoFit/>
          </a:bodyPr>
          <a:lstStyle/>
          <a:p>
            <a:pPr marL="117475" indent="-117475"/>
            <a:r>
              <a:rPr lang="en-US" sz="1200" b="1">
                <a:latin typeface="Comic Sans MS"/>
                <a:cs typeface="Comic Sans MS"/>
              </a:rPr>
              <a:t>Mitochondrial DNA (mtDNA)</a:t>
            </a:r>
          </a:p>
          <a:p>
            <a:pPr marL="117475" indent="-117475">
              <a:buFontTx/>
              <a:buChar char="•"/>
            </a:pPr>
            <a:r>
              <a:rPr lang="en-US" sz="1200">
                <a:latin typeface="Comic Sans MS"/>
                <a:cs typeface="Comic Sans MS"/>
              </a:rPr>
              <a:t>One linked array of genes</a:t>
            </a:r>
          </a:p>
          <a:p>
            <a:pPr marL="117475" indent="-117475">
              <a:buFontTx/>
              <a:buChar char="•"/>
            </a:pPr>
            <a:r>
              <a:rPr lang="en-US" sz="1200">
                <a:latin typeface="Comic Sans MS"/>
                <a:cs typeface="Comic Sans MS"/>
              </a:rPr>
              <a:t>One locus</a:t>
            </a:r>
          </a:p>
          <a:p>
            <a:pPr marL="117475" indent="-117475">
              <a:buFontTx/>
              <a:buChar char="•"/>
            </a:pPr>
            <a:r>
              <a:rPr lang="en-US" sz="1200">
                <a:latin typeface="Comic Sans MS"/>
                <a:cs typeface="Comic Sans MS"/>
              </a:rPr>
              <a:t>Control region sequence</a:t>
            </a:r>
          </a:p>
          <a:p>
            <a:pPr marL="117475" indent="-117475">
              <a:buFontTx/>
              <a:buChar char="•"/>
            </a:pPr>
            <a:r>
              <a:rPr lang="en-US" sz="1200">
                <a:latin typeface="Comic Sans MS"/>
                <a:cs typeface="Comic Sans MS"/>
              </a:rPr>
              <a:t>Maternally inherited</a:t>
            </a:r>
          </a:p>
        </p:txBody>
      </p:sp>
      <p:sp>
        <p:nvSpPr>
          <p:cNvPr id="264203" name="Oval 11"/>
          <p:cNvSpPr>
            <a:spLocks noChangeArrowheads="1"/>
          </p:cNvSpPr>
          <p:nvPr/>
        </p:nvSpPr>
        <p:spPr bwMode="auto">
          <a:xfrm rot="5580000">
            <a:off x="2247900" y="1485900"/>
            <a:ext cx="152400" cy="533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204" name="Oval 12"/>
          <p:cNvSpPr>
            <a:spLocks noChangeArrowheads="1"/>
          </p:cNvSpPr>
          <p:nvPr/>
        </p:nvSpPr>
        <p:spPr bwMode="auto">
          <a:xfrm>
            <a:off x="2743200" y="685800"/>
            <a:ext cx="152400" cy="533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205" name="Oval 13"/>
          <p:cNvSpPr>
            <a:spLocks noChangeArrowheads="1"/>
          </p:cNvSpPr>
          <p:nvPr/>
        </p:nvSpPr>
        <p:spPr bwMode="auto">
          <a:xfrm rot="2700000">
            <a:off x="2400300" y="723900"/>
            <a:ext cx="152400" cy="533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206" name="Oval 14"/>
          <p:cNvSpPr>
            <a:spLocks noChangeArrowheads="1"/>
          </p:cNvSpPr>
          <p:nvPr/>
        </p:nvSpPr>
        <p:spPr bwMode="auto">
          <a:xfrm rot="1620000">
            <a:off x="2819400" y="1600200"/>
            <a:ext cx="152400" cy="533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latin typeface="Comic Sans MS"/>
              <a:cs typeface="Comic Sans MS"/>
            </a:endParaRPr>
          </a:p>
        </p:txBody>
      </p:sp>
      <p:sp>
        <p:nvSpPr>
          <p:cNvPr id="264207" name="Line 15"/>
          <p:cNvSpPr>
            <a:spLocks noChangeShapeType="1"/>
          </p:cNvSpPr>
          <p:nvPr/>
        </p:nvSpPr>
        <p:spPr bwMode="auto">
          <a:xfrm>
            <a:off x="3124200" y="1447800"/>
            <a:ext cx="685800" cy="0"/>
          </a:xfrm>
          <a:prstGeom prst="line">
            <a:avLst/>
          </a:prstGeom>
          <a:noFill/>
          <a:ln w="25400">
            <a:solidFill>
              <a:schemeClr val="tx1"/>
            </a:solidFill>
            <a:round/>
            <a:headEnd/>
            <a:tailEnd type="triangle" w="med" len="med"/>
          </a:ln>
          <a:effectLst/>
        </p:spPr>
        <p:txBody>
          <a:bodyPr>
            <a:prstTxWarp prst="textNoShape">
              <a:avLst/>
            </a:prstTxWarp>
          </a:bodyPr>
          <a:lstStyle/>
          <a:p>
            <a:endParaRPr lang="en-US">
              <a:latin typeface="Comic Sans MS"/>
              <a:cs typeface="Comic Sans MS"/>
            </a:endParaRPr>
          </a:p>
        </p:txBody>
      </p:sp>
      <p:sp>
        <p:nvSpPr>
          <p:cNvPr id="264208" name="Text Box 16"/>
          <p:cNvSpPr txBox="1">
            <a:spLocks noChangeArrowheads="1"/>
          </p:cNvSpPr>
          <p:nvPr/>
        </p:nvSpPr>
        <p:spPr bwMode="auto">
          <a:xfrm>
            <a:off x="6477000" y="1143000"/>
            <a:ext cx="2271625" cy="646331"/>
          </a:xfrm>
          <a:prstGeom prst="rect">
            <a:avLst/>
          </a:prstGeom>
          <a:noFill/>
          <a:ln w="9525">
            <a:noFill/>
            <a:miter lim="800000"/>
            <a:headEnd/>
            <a:tailEnd/>
          </a:ln>
          <a:effectLst/>
        </p:spPr>
        <p:txBody>
          <a:bodyPr wrap="none">
            <a:prstTxWarp prst="textNoShape">
              <a:avLst/>
            </a:prstTxWarp>
            <a:spAutoFit/>
          </a:bodyPr>
          <a:lstStyle/>
          <a:p>
            <a:r>
              <a:rPr lang="en-US" sz="1200">
                <a:latin typeface="Comic Sans MS"/>
                <a:cs typeface="Comic Sans MS"/>
              </a:rPr>
              <a:t>…ATC</a:t>
            </a:r>
            <a:r>
              <a:rPr lang="en-US" sz="1200" b="1">
                <a:latin typeface="Comic Sans MS"/>
                <a:cs typeface="Comic Sans MS"/>
              </a:rPr>
              <a:t>A</a:t>
            </a:r>
            <a:r>
              <a:rPr lang="en-US" sz="1200">
                <a:latin typeface="Comic Sans MS"/>
                <a:cs typeface="Comic Sans MS"/>
              </a:rPr>
              <a:t>TCCC…     </a:t>
            </a:r>
            <a:r>
              <a:rPr lang="en-US" sz="1200" b="1">
                <a:latin typeface="Comic Sans MS"/>
                <a:cs typeface="Comic Sans MS"/>
              </a:rPr>
              <a:t>Specimen 1</a:t>
            </a:r>
          </a:p>
          <a:p>
            <a:r>
              <a:rPr lang="en-US" sz="1200" b="1">
                <a:latin typeface="Comic Sans MS"/>
                <a:cs typeface="Comic Sans MS"/>
              </a:rPr>
              <a:t>          </a:t>
            </a:r>
          </a:p>
          <a:p>
            <a:r>
              <a:rPr lang="en-US" sz="1200">
                <a:latin typeface="Comic Sans MS"/>
                <a:cs typeface="Comic Sans MS"/>
              </a:rPr>
              <a:t>…ATC</a:t>
            </a:r>
            <a:r>
              <a:rPr lang="en-US" sz="1200" b="1">
                <a:latin typeface="Comic Sans MS"/>
                <a:cs typeface="Comic Sans MS"/>
              </a:rPr>
              <a:t>T</a:t>
            </a:r>
            <a:r>
              <a:rPr lang="en-US" sz="1200">
                <a:latin typeface="Comic Sans MS"/>
                <a:cs typeface="Comic Sans MS"/>
              </a:rPr>
              <a:t>TCCC…     </a:t>
            </a:r>
            <a:r>
              <a:rPr lang="en-US" sz="1200" b="1">
                <a:latin typeface="Comic Sans MS"/>
                <a:cs typeface="Comic Sans MS"/>
              </a:rPr>
              <a:t>Specimen 2</a:t>
            </a:r>
          </a:p>
        </p:txBody>
      </p:sp>
      <p:sp>
        <p:nvSpPr>
          <p:cNvPr id="264214" name="AutoShape 22"/>
          <p:cNvSpPr>
            <a:spLocks noChangeArrowheads="1"/>
          </p:cNvSpPr>
          <p:nvPr/>
        </p:nvSpPr>
        <p:spPr bwMode="auto">
          <a:xfrm>
            <a:off x="5943600" y="1371600"/>
            <a:ext cx="609600" cy="228600"/>
          </a:xfrm>
          <a:prstGeom prst="rightArrow">
            <a:avLst>
              <a:gd name="adj1" fmla="val 50000"/>
              <a:gd name="adj2" fmla="val 66667"/>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en-US">
              <a:latin typeface="Comic Sans MS"/>
              <a:cs typeface="Comic Sans MS"/>
            </a:endParaRPr>
          </a:p>
        </p:txBody>
      </p:sp>
      <p:sp>
        <p:nvSpPr>
          <p:cNvPr id="264217" name="Text Box 25"/>
          <p:cNvSpPr txBox="1">
            <a:spLocks noChangeArrowheads="1"/>
          </p:cNvSpPr>
          <p:nvPr/>
        </p:nvSpPr>
        <p:spPr bwMode="auto">
          <a:xfrm>
            <a:off x="4632325" y="2174875"/>
            <a:ext cx="184666" cy="369332"/>
          </a:xfrm>
          <a:prstGeom prst="rect">
            <a:avLst/>
          </a:prstGeom>
          <a:noFill/>
          <a:ln w="9525">
            <a:noFill/>
            <a:miter lim="800000"/>
            <a:headEnd/>
            <a:tailEnd/>
          </a:ln>
          <a:effectLst/>
        </p:spPr>
        <p:txBody>
          <a:bodyPr wrap="none">
            <a:prstTxWarp prst="textNoShape">
              <a:avLst/>
            </a:prstTxWarp>
            <a:spAutoFit/>
          </a:bodyPr>
          <a:lstStyle/>
          <a:p>
            <a:endParaRPr lang="en-US">
              <a:latin typeface="Comic Sans MS"/>
              <a:cs typeface="Comic Sans MS"/>
            </a:endParaRPr>
          </a:p>
        </p:txBody>
      </p:sp>
      <p:sp>
        <p:nvSpPr>
          <p:cNvPr id="264218" name="Line 26"/>
          <p:cNvSpPr>
            <a:spLocks noChangeShapeType="1"/>
          </p:cNvSpPr>
          <p:nvPr/>
        </p:nvSpPr>
        <p:spPr bwMode="auto">
          <a:xfrm>
            <a:off x="7065963" y="1336675"/>
            <a:ext cx="0" cy="228600"/>
          </a:xfrm>
          <a:prstGeom prst="line">
            <a:avLst/>
          </a:prstGeom>
          <a:noFill/>
          <a:ln w="19050">
            <a:solidFill>
              <a:schemeClr val="tx1"/>
            </a:solidFill>
            <a:round/>
            <a:headEnd type="stealth" w="med" len="sm"/>
            <a:tailEnd type="stealth" w="med" len="sm"/>
          </a:ln>
          <a:effectLst/>
        </p:spPr>
        <p:txBody>
          <a:bodyPr>
            <a:prstTxWarp prst="textNoShape">
              <a:avLst/>
            </a:prstTxWarp>
          </a:bodyPr>
          <a:lstStyle/>
          <a:p>
            <a:endParaRPr lang="en-US">
              <a:latin typeface="Comic Sans MS"/>
              <a:cs typeface="Comic Sans MS"/>
            </a:endParaRPr>
          </a:p>
        </p:txBody>
      </p:sp>
      <p:sp>
        <p:nvSpPr>
          <p:cNvPr id="264231" name="Rectangle 39"/>
          <p:cNvSpPr>
            <a:spLocks noChangeArrowheads="1"/>
          </p:cNvSpPr>
          <p:nvPr/>
        </p:nvSpPr>
        <p:spPr bwMode="auto">
          <a:xfrm>
            <a:off x="3871913" y="2362200"/>
            <a:ext cx="4663957"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FFFF00"/>
                </a:solidFill>
                <a:latin typeface="Comic Sans MS"/>
                <a:cs typeface="Comic Sans MS"/>
              </a:rPr>
              <a:t>140</a:t>
            </a:r>
            <a:r>
              <a:rPr lang="en-US" sz="2800" b="1" dirty="0">
                <a:solidFill>
                  <a:schemeClr val="bg1"/>
                </a:solidFill>
                <a:latin typeface="Comic Sans MS"/>
                <a:cs typeface="Comic Sans MS"/>
              </a:rPr>
              <a:t> dogs from 67 breeds</a:t>
            </a:r>
          </a:p>
        </p:txBody>
      </p:sp>
      <p:sp>
        <p:nvSpPr>
          <p:cNvPr id="264232" name="Text Box 40"/>
          <p:cNvSpPr txBox="1">
            <a:spLocks noChangeArrowheads="1"/>
          </p:cNvSpPr>
          <p:nvPr/>
        </p:nvSpPr>
        <p:spPr bwMode="auto">
          <a:xfrm>
            <a:off x="3569564" y="2895600"/>
            <a:ext cx="5687875"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FFFF00"/>
                </a:solidFill>
                <a:latin typeface="Comic Sans MS"/>
                <a:cs typeface="Comic Sans MS"/>
              </a:rPr>
              <a:t>162</a:t>
            </a:r>
            <a:r>
              <a:rPr lang="en-US" sz="2800" b="1" dirty="0">
                <a:solidFill>
                  <a:schemeClr val="bg1"/>
                </a:solidFill>
                <a:latin typeface="Comic Sans MS"/>
                <a:cs typeface="Comic Sans MS"/>
              </a:rPr>
              <a:t> wolves from 27 populations</a:t>
            </a:r>
          </a:p>
        </p:txBody>
      </p:sp>
      <p:pic>
        <p:nvPicPr>
          <p:cNvPr id="264233" name="Picture 41" descr="peter and teddy.jpg                                            000009D7bobcat                         B68739E8:"/>
          <p:cNvPicPr>
            <a:picLocks noChangeAspect="1" noChangeArrowheads="1"/>
          </p:cNvPicPr>
          <p:nvPr/>
        </p:nvPicPr>
        <p:blipFill>
          <a:blip r:embed="rId2"/>
          <a:srcRect/>
          <a:stretch>
            <a:fillRect/>
          </a:stretch>
        </p:blipFill>
        <p:spPr bwMode="auto">
          <a:xfrm>
            <a:off x="457200" y="2971800"/>
            <a:ext cx="2928938" cy="3886200"/>
          </a:xfrm>
          <a:prstGeom prst="rect">
            <a:avLst/>
          </a:prstGeom>
          <a:noFill/>
        </p:spPr>
      </p:pic>
      <p:pic>
        <p:nvPicPr>
          <p:cNvPr id="264234" name="Picture 42" descr="CHINESE CRESTED DOG                                            00000039bobcat                         B68739E8:"/>
          <p:cNvPicPr>
            <a:picLocks noChangeAspect="1" noChangeArrowheads="1"/>
          </p:cNvPicPr>
          <p:nvPr/>
        </p:nvPicPr>
        <p:blipFill>
          <a:blip r:embed="rId3"/>
          <a:srcRect/>
          <a:stretch>
            <a:fillRect/>
          </a:stretch>
        </p:blipFill>
        <p:spPr bwMode="auto">
          <a:xfrm>
            <a:off x="7010400" y="3937000"/>
            <a:ext cx="1592263" cy="2209800"/>
          </a:xfrm>
          <a:prstGeom prst="rect">
            <a:avLst/>
          </a:prstGeom>
          <a:noFill/>
        </p:spPr>
      </p:pic>
      <p:pic>
        <p:nvPicPr>
          <p:cNvPr id="264235" name="Picture 43" descr="SHAR-PEI                                                       00000039bobcat                         B68739E8:"/>
          <p:cNvPicPr>
            <a:picLocks noChangeAspect="1" noChangeArrowheads="1"/>
          </p:cNvPicPr>
          <p:nvPr/>
        </p:nvPicPr>
        <p:blipFill>
          <a:blip r:embed="rId4"/>
          <a:srcRect/>
          <a:stretch>
            <a:fillRect/>
          </a:stretch>
        </p:blipFill>
        <p:spPr bwMode="auto">
          <a:xfrm>
            <a:off x="4114800" y="3479800"/>
            <a:ext cx="2065338" cy="2743200"/>
          </a:xfrm>
          <a:prstGeom prst="rect">
            <a:avLst/>
          </a:prstGeom>
          <a:noFill/>
        </p:spPr>
      </p:pic>
      <p:sp>
        <p:nvSpPr>
          <p:cNvPr id="264236" name="Text Box 44"/>
          <p:cNvSpPr txBox="1">
            <a:spLocks noChangeArrowheads="1"/>
          </p:cNvSpPr>
          <p:nvPr/>
        </p:nvSpPr>
        <p:spPr bwMode="auto">
          <a:xfrm>
            <a:off x="5635625" y="6375400"/>
            <a:ext cx="2531462" cy="338554"/>
          </a:xfrm>
          <a:prstGeom prst="rect">
            <a:avLst/>
          </a:prstGeom>
          <a:noFill/>
          <a:ln w="9525">
            <a:noFill/>
            <a:miter lim="800000"/>
            <a:headEnd/>
            <a:tailEnd/>
          </a:ln>
          <a:effectLst/>
        </p:spPr>
        <p:txBody>
          <a:bodyPr wrap="none">
            <a:prstTxWarp prst="textNoShape">
              <a:avLst/>
            </a:prstTxWarp>
            <a:spAutoFit/>
          </a:bodyPr>
          <a:lstStyle/>
          <a:p>
            <a:r>
              <a:rPr lang="en-US" sz="1600" dirty="0" err="1">
                <a:latin typeface="Comic Sans MS"/>
                <a:cs typeface="Comic Sans MS"/>
              </a:rPr>
              <a:t>Vilà</a:t>
            </a:r>
            <a:r>
              <a:rPr lang="en-US" sz="1600" dirty="0">
                <a:latin typeface="Comic Sans MS"/>
                <a:cs typeface="Comic Sans MS"/>
              </a:rPr>
              <a:t> et al.,</a:t>
            </a:r>
            <a:r>
              <a:rPr lang="en-US" sz="1600" dirty="0" smtClean="0">
                <a:latin typeface="Comic Sans MS"/>
                <a:cs typeface="Comic Sans MS"/>
              </a:rPr>
              <a:t> Science, 1997</a:t>
            </a:r>
            <a:endParaRPr lang="en-US" sz="1600" dirty="0">
              <a:latin typeface="Comic Sans MS"/>
              <a:cs typeface="Comic Sans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76200" y="138113"/>
            <a:ext cx="8686800" cy="1190625"/>
          </a:xfrm>
          <a:prstGeom prst="rect">
            <a:avLst/>
          </a:prstGeom>
          <a:solidFill>
            <a:srgbClr val="1822CD"/>
          </a:solidFill>
          <a:ln w="9525">
            <a:noFill/>
            <a:miter lim="800000"/>
            <a:headEnd/>
            <a:tailEnd/>
          </a:ln>
          <a:effectLst/>
        </p:spPr>
        <p:txBody>
          <a:bodyPr>
            <a:prstTxWarp prst="textNoShape">
              <a:avLst/>
            </a:prstTxWarp>
            <a:spAutoFit/>
          </a:bodyPr>
          <a:lstStyle/>
          <a:p>
            <a:pPr algn="ctr"/>
            <a:r>
              <a:rPr lang="en-US" sz="3600" b="1" dirty="0">
                <a:solidFill>
                  <a:srgbClr val="FFFF00"/>
                </a:solidFill>
                <a:latin typeface="Comic Sans MS"/>
                <a:cs typeface="Comic Sans MS"/>
              </a:rPr>
              <a:t>The sequence diversity within dogs</a:t>
            </a:r>
            <a:r>
              <a:rPr lang="en-US" sz="3600" b="1" dirty="0" smtClean="0">
                <a:solidFill>
                  <a:srgbClr val="FFFF00"/>
                </a:solidFill>
                <a:latin typeface="Comic Sans MS"/>
                <a:cs typeface="Comic Sans MS"/>
              </a:rPr>
              <a:t> is</a:t>
            </a:r>
          </a:p>
          <a:p>
            <a:pPr algn="ctr"/>
            <a:r>
              <a:rPr lang="en-US" sz="3600" b="1" dirty="0">
                <a:solidFill>
                  <a:srgbClr val="FFFF00"/>
                </a:solidFill>
                <a:latin typeface="Comic Sans MS"/>
                <a:cs typeface="Comic Sans MS"/>
              </a:rPr>
              <a:t>similar to that within wolves</a:t>
            </a:r>
            <a:endParaRPr lang="en-US" dirty="0">
              <a:latin typeface="Comic Sans MS"/>
              <a:cs typeface="Comic Sans MS"/>
            </a:endParaRPr>
          </a:p>
        </p:txBody>
      </p:sp>
      <p:sp>
        <p:nvSpPr>
          <p:cNvPr id="291843" name="Text Box 3"/>
          <p:cNvSpPr txBox="1">
            <a:spLocks noChangeArrowheads="1"/>
          </p:cNvSpPr>
          <p:nvPr/>
        </p:nvSpPr>
        <p:spPr bwMode="auto">
          <a:xfrm>
            <a:off x="288925" y="1514475"/>
            <a:ext cx="8626475" cy="946150"/>
          </a:xfrm>
          <a:prstGeom prst="rect">
            <a:avLst/>
          </a:prstGeom>
          <a:noFill/>
          <a:ln w="9525">
            <a:noFill/>
            <a:miter lim="800000"/>
            <a:headEnd/>
            <a:tailEnd/>
          </a:ln>
          <a:effectLst/>
        </p:spPr>
        <p:txBody>
          <a:bodyPr>
            <a:prstTxWarp prst="textNoShape">
              <a:avLst/>
            </a:prstTxWarp>
            <a:spAutoFit/>
          </a:bodyPr>
          <a:lstStyle/>
          <a:p>
            <a:r>
              <a:rPr lang="en-US" sz="2800" b="1">
                <a:solidFill>
                  <a:schemeClr val="bg1"/>
                </a:solidFill>
                <a:latin typeface="Times" charset="0"/>
              </a:rPr>
              <a:t>Average sequence divergence in </a:t>
            </a:r>
            <a:r>
              <a:rPr lang="en-US" sz="2800" b="1">
                <a:solidFill>
                  <a:srgbClr val="FFFF00"/>
                </a:solidFill>
                <a:latin typeface="Times" charset="0"/>
              </a:rPr>
              <a:t>dogs</a:t>
            </a:r>
            <a:r>
              <a:rPr lang="en-US" sz="2800" b="1">
                <a:solidFill>
                  <a:schemeClr val="bg1"/>
                </a:solidFill>
                <a:latin typeface="Times" charset="0"/>
              </a:rPr>
              <a:t> = </a:t>
            </a:r>
            <a:r>
              <a:rPr lang="en-US" sz="2800" b="1">
                <a:solidFill>
                  <a:srgbClr val="FFFF00"/>
                </a:solidFill>
                <a:latin typeface="Times" charset="0"/>
              </a:rPr>
              <a:t>2.06% </a:t>
            </a:r>
            <a:r>
              <a:rPr lang="en-US" sz="2800">
                <a:solidFill>
                  <a:srgbClr val="FFFF00"/>
                </a:solidFill>
                <a:latin typeface="Times" charset="0"/>
                <a:sym typeface="Symbol" charset="2"/>
              </a:rPr>
              <a:t></a:t>
            </a:r>
            <a:r>
              <a:rPr lang="en-US">
                <a:latin typeface="Times" charset="0"/>
              </a:rPr>
              <a:t> </a:t>
            </a:r>
            <a:r>
              <a:rPr lang="en-US" sz="2800" b="1">
                <a:solidFill>
                  <a:srgbClr val="FFFF00"/>
                </a:solidFill>
                <a:latin typeface="Times" charset="0"/>
              </a:rPr>
              <a:t>0.07%</a:t>
            </a:r>
          </a:p>
          <a:p>
            <a:r>
              <a:rPr lang="en-US" sz="2800" b="1">
                <a:solidFill>
                  <a:srgbClr val="FFFF00"/>
                </a:solidFill>
                <a:latin typeface="Times" charset="0"/>
              </a:rPr>
              <a:t>26</a:t>
            </a:r>
            <a:r>
              <a:rPr lang="en-US" sz="2800" b="1">
                <a:solidFill>
                  <a:schemeClr val="bg1"/>
                </a:solidFill>
                <a:latin typeface="Times" charset="0"/>
              </a:rPr>
              <a:t> haplotypes in </a:t>
            </a:r>
            <a:r>
              <a:rPr lang="en-US" sz="2800" b="1">
                <a:solidFill>
                  <a:srgbClr val="FFFF00"/>
                </a:solidFill>
                <a:latin typeface="Times" charset="0"/>
              </a:rPr>
              <a:t>140</a:t>
            </a:r>
            <a:r>
              <a:rPr lang="en-US" sz="2800" b="1">
                <a:solidFill>
                  <a:schemeClr val="bg1"/>
                </a:solidFill>
                <a:latin typeface="Times" charset="0"/>
              </a:rPr>
              <a:t> dogs from 67 breeds</a:t>
            </a:r>
          </a:p>
        </p:txBody>
      </p:sp>
      <p:sp>
        <p:nvSpPr>
          <p:cNvPr id="291844" name="Text Box 4"/>
          <p:cNvSpPr txBox="1">
            <a:spLocks noChangeArrowheads="1"/>
          </p:cNvSpPr>
          <p:nvPr/>
        </p:nvSpPr>
        <p:spPr bwMode="auto">
          <a:xfrm>
            <a:off x="292100" y="2674938"/>
            <a:ext cx="8724900" cy="946150"/>
          </a:xfrm>
          <a:prstGeom prst="rect">
            <a:avLst/>
          </a:prstGeom>
          <a:noFill/>
          <a:ln w="9525">
            <a:noFill/>
            <a:miter lim="800000"/>
            <a:headEnd/>
            <a:tailEnd/>
          </a:ln>
          <a:effectLst/>
        </p:spPr>
        <p:txBody>
          <a:bodyPr wrap="none">
            <a:prstTxWarp prst="textNoShape">
              <a:avLst/>
            </a:prstTxWarp>
            <a:spAutoFit/>
          </a:bodyPr>
          <a:lstStyle/>
          <a:p>
            <a:r>
              <a:rPr lang="en-US" sz="2800" b="1">
                <a:solidFill>
                  <a:schemeClr val="bg1"/>
                </a:solidFill>
                <a:latin typeface="Times" charset="0"/>
              </a:rPr>
              <a:t>Average sequence divergence in </a:t>
            </a:r>
            <a:r>
              <a:rPr lang="en-US" sz="2800" b="1">
                <a:solidFill>
                  <a:srgbClr val="FFFF00"/>
                </a:solidFill>
                <a:latin typeface="Times" charset="0"/>
              </a:rPr>
              <a:t>wolves</a:t>
            </a:r>
            <a:r>
              <a:rPr lang="en-US" sz="2800" b="1">
                <a:solidFill>
                  <a:schemeClr val="bg1"/>
                </a:solidFill>
                <a:latin typeface="Times" charset="0"/>
              </a:rPr>
              <a:t> = </a:t>
            </a:r>
            <a:r>
              <a:rPr lang="en-US" sz="2800" b="1">
                <a:solidFill>
                  <a:srgbClr val="FFFF00"/>
                </a:solidFill>
                <a:latin typeface="Times" charset="0"/>
              </a:rPr>
              <a:t>2. 1% </a:t>
            </a:r>
            <a:r>
              <a:rPr lang="en-US" sz="2800">
                <a:solidFill>
                  <a:srgbClr val="FFFF00"/>
                </a:solidFill>
                <a:latin typeface="Times" charset="0"/>
                <a:sym typeface="Symbol" charset="2"/>
              </a:rPr>
              <a:t></a:t>
            </a:r>
            <a:r>
              <a:rPr lang="en-US" sz="2800" b="1">
                <a:solidFill>
                  <a:srgbClr val="FFFF00"/>
                </a:solidFill>
                <a:latin typeface="Times" charset="0"/>
              </a:rPr>
              <a:t> 0.04%</a:t>
            </a:r>
            <a:endParaRPr lang="en-US" sz="2800" b="1">
              <a:solidFill>
                <a:schemeClr val="bg1"/>
              </a:solidFill>
              <a:latin typeface="Times" charset="0"/>
            </a:endParaRPr>
          </a:p>
          <a:p>
            <a:r>
              <a:rPr lang="en-US" sz="2800" b="1">
                <a:solidFill>
                  <a:srgbClr val="FFFF00"/>
                </a:solidFill>
                <a:latin typeface="Times" charset="0"/>
              </a:rPr>
              <a:t>27</a:t>
            </a:r>
            <a:r>
              <a:rPr lang="en-US" sz="2800" b="1">
                <a:solidFill>
                  <a:schemeClr val="bg1"/>
                </a:solidFill>
                <a:latin typeface="Times" charset="0"/>
              </a:rPr>
              <a:t> haplotypes in </a:t>
            </a:r>
            <a:r>
              <a:rPr lang="en-US" sz="2800" b="1">
                <a:solidFill>
                  <a:srgbClr val="FFFF00"/>
                </a:solidFill>
                <a:latin typeface="Times" charset="0"/>
              </a:rPr>
              <a:t>162</a:t>
            </a:r>
            <a:r>
              <a:rPr lang="en-US" sz="2800" b="1">
                <a:solidFill>
                  <a:schemeClr val="bg1"/>
                </a:solidFill>
                <a:latin typeface="Times" charset="0"/>
              </a:rPr>
              <a:t> wolves from 27 populations</a:t>
            </a:r>
          </a:p>
        </p:txBody>
      </p:sp>
      <p:grpSp>
        <p:nvGrpSpPr>
          <p:cNvPr id="2" name="Group 5"/>
          <p:cNvGrpSpPr>
            <a:grpSpLocks/>
          </p:cNvGrpSpPr>
          <p:nvPr/>
        </p:nvGrpSpPr>
        <p:grpSpPr bwMode="auto">
          <a:xfrm>
            <a:off x="990600" y="4191000"/>
            <a:ext cx="6718301" cy="2305050"/>
            <a:chOff x="580" y="316"/>
            <a:chExt cx="4232" cy="1452"/>
          </a:xfrm>
        </p:grpSpPr>
        <p:sp>
          <p:nvSpPr>
            <p:cNvPr id="291846" name="Rectangle 6"/>
            <p:cNvSpPr>
              <a:spLocks noChangeArrowheads="1"/>
            </p:cNvSpPr>
            <p:nvPr/>
          </p:nvSpPr>
          <p:spPr bwMode="auto">
            <a:xfrm>
              <a:off x="636" y="316"/>
              <a:ext cx="4176"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               1 2 3 4  5  67</a:t>
              </a:r>
              <a:endParaRPr lang="en-US">
                <a:latin typeface="Times" charset="0"/>
              </a:endParaRPr>
            </a:p>
          </p:txBody>
        </p:sp>
        <p:sp>
          <p:nvSpPr>
            <p:cNvPr id="291847" name="Rectangle 7"/>
            <p:cNvSpPr>
              <a:spLocks noChangeArrowheads="1"/>
            </p:cNvSpPr>
            <p:nvPr/>
          </p:nvSpPr>
          <p:spPr bwMode="auto">
            <a:xfrm>
              <a:off x="4771" y="324"/>
              <a:ext cx="0" cy="230"/>
            </a:xfrm>
            <a:prstGeom prst="rect">
              <a:avLst/>
            </a:prstGeom>
            <a:solidFill>
              <a:schemeClr val="bg1"/>
            </a:solidFill>
            <a:ln w="9525">
              <a:noFill/>
              <a:miter lim="800000"/>
              <a:headEnd/>
              <a:tailEnd/>
            </a:ln>
          </p:spPr>
          <p:txBody>
            <a:bodyPr wrap="none" lIns="0" tIns="0" rIns="0" bIns="0">
              <a:prstTxWarp prst="textNoShape">
                <a:avLst/>
              </a:prstTxWarp>
              <a:spAutoFit/>
            </a:bodyPr>
            <a:lstStyle/>
            <a:p>
              <a:endParaRPr lang="en-US">
                <a:latin typeface="Times" charset="0"/>
              </a:endParaRPr>
            </a:p>
          </p:txBody>
        </p:sp>
        <p:sp>
          <p:nvSpPr>
            <p:cNvPr id="291848" name="Rectangle 8"/>
            <p:cNvSpPr>
              <a:spLocks noChangeArrowheads="1"/>
            </p:cNvSpPr>
            <p:nvPr/>
          </p:nvSpPr>
          <p:spPr bwMode="auto">
            <a:xfrm>
              <a:off x="580" y="572"/>
              <a:ext cx="230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Dog 1		  TT</a:t>
              </a:r>
              <a:endParaRPr lang="en-US">
                <a:latin typeface="Times" charset="0"/>
              </a:endParaRPr>
            </a:p>
          </p:txBody>
        </p:sp>
        <p:sp>
          <p:nvSpPr>
            <p:cNvPr id="291849" name="Rectangle 9"/>
            <p:cNvSpPr>
              <a:spLocks noChangeArrowheads="1"/>
            </p:cNvSpPr>
            <p:nvPr/>
          </p:nvSpPr>
          <p:spPr bwMode="auto">
            <a:xfrm>
              <a:off x="2815"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50" name="Rectangle 10"/>
            <p:cNvSpPr>
              <a:spLocks noChangeArrowheads="1"/>
            </p:cNvSpPr>
            <p:nvPr/>
          </p:nvSpPr>
          <p:spPr bwMode="auto">
            <a:xfrm>
              <a:off x="2955"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t>
              </a:r>
              <a:endParaRPr lang="en-US">
                <a:latin typeface="Times" charset="0"/>
              </a:endParaRPr>
            </a:p>
          </p:txBody>
        </p:sp>
        <p:sp>
          <p:nvSpPr>
            <p:cNvPr id="291851" name="Rectangle 11"/>
            <p:cNvSpPr>
              <a:spLocks noChangeArrowheads="1"/>
            </p:cNvSpPr>
            <p:nvPr/>
          </p:nvSpPr>
          <p:spPr bwMode="auto">
            <a:xfrm>
              <a:off x="3094"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t>
              </a:r>
              <a:endParaRPr lang="en-US">
                <a:latin typeface="Times" charset="0"/>
              </a:endParaRPr>
            </a:p>
          </p:txBody>
        </p:sp>
        <p:sp>
          <p:nvSpPr>
            <p:cNvPr id="291852" name="Rectangle 12"/>
            <p:cNvSpPr>
              <a:spLocks noChangeArrowheads="1"/>
            </p:cNvSpPr>
            <p:nvPr/>
          </p:nvSpPr>
          <p:spPr bwMode="auto">
            <a:xfrm>
              <a:off x="3234"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53" name="Rectangle 13"/>
            <p:cNvSpPr>
              <a:spLocks noChangeArrowheads="1"/>
            </p:cNvSpPr>
            <p:nvPr/>
          </p:nvSpPr>
          <p:spPr bwMode="auto">
            <a:xfrm>
              <a:off x="3374"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t>
              </a:r>
              <a:endParaRPr lang="en-US">
                <a:latin typeface="Times" charset="0"/>
              </a:endParaRPr>
            </a:p>
          </p:txBody>
        </p:sp>
        <p:sp>
          <p:nvSpPr>
            <p:cNvPr id="291854" name="Rectangle 14"/>
            <p:cNvSpPr>
              <a:spLocks noChangeArrowheads="1"/>
            </p:cNvSpPr>
            <p:nvPr/>
          </p:nvSpPr>
          <p:spPr bwMode="auto">
            <a:xfrm>
              <a:off x="3513"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55" name="Rectangle 15"/>
            <p:cNvSpPr>
              <a:spLocks noChangeArrowheads="1"/>
            </p:cNvSpPr>
            <p:nvPr/>
          </p:nvSpPr>
          <p:spPr bwMode="auto">
            <a:xfrm>
              <a:off x="3653"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t>
              </a:r>
              <a:endParaRPr lang="en-US">
                <a:latin typeface="Times" charset="0"/>
              </a:endParaRPr>
            </a:p>
          </p:txBody>
        </p:sp>
        <p:sp>
          <p:nvSpPr>
            <p:cNvPr id="291856" name="Rectangle 16"/>
            <p:cNvSpPr>
              <a:spLocks noChangeArrowheads="1"/>
            </p:cNvSpPr>
            <p:nvPr/>
          </p:nvSpPr>
          <p:spPr bwMode="auto">
            <a:xfrm>
              <a:off x="3793" y="572"/>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a:t>
              </a:r>
              <a:endParaRPr lang="en-US">
                <a:latin typeface="Times" charset="0"/>
              </a:endParaRPr>
            </a:p>
          </p:txBody>
        </p:sp>
        <p:sp>
          <p:nvSpPr>
            <p:cNvPr id="291857" name="Rectangle 17"/>
            <p:cNvSpPr>
              <a:spLocks noChangeArrowheads="1"/>
            </p:cNvSpPr>
            <p:nvPr/>
          </p:nvSpPr>
          <p:spPr bwMode="auto">
            <a:xfrm>
              <a:off x="4072" y="572"/>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T</a:t>
              </a:r>
              <a:endParaRPr lang="en-US">
                <a:latin typeface="Times" charset="0"/>
              </a:endParaRPr>
            </a:p>
          </p:txBody>
        </p:sp>
        <p:sp>
          <p:nvSpPr>
            <p:cNvPr id="291858" name="Rectangle 18"/>
            <p:cNvSpPr>
              <a:spLocks noChangeArrowheads="1"/>
            </p:cNvSpPr>
            <p:nvPr/>
          </p:nvSpPr>
          <p:spPr bwMode="auto">
            <a:xfrm>
              <a:off x="4212" y="572"/>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TC</a:t>
              </a:r>
              <a:endParaRPr lang="en-US">
                <a:latin typeface="Times" charset="0"/>
              </a:endParaRPr>
            </a:p>
          </p:txBody>
        </p:sp>
        <p:sp>
          <p:nvSpPr>
            <p:cNvPr id="291859" name="Rectangle 19"/>
            <p:cNvSpPr>
              <a:spLocks noChangeArrowheads="1"/>
            </p:cNvSpPr>
            <p:nvPr/>
          </p:nvSpPr>
          <p:spPr bwMode="auto">
            <a:xfrm>
              <a:off x="4491" y="572"/>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a:t>
              </a:r>
              <a:endParaRPr lang="en-US">
                <a:latin typeface="Times" charset="0"/>
              </a:endParaRPr>
            </a:p>
          </p:txBody>
        </p:sp>
        <p:sp>
          <p:nvSpPr>
            <p:cNvPr id="291860" name="Rectangle 20"/>
            <p:cNvSpPr>
              <a:spLocks noChangeArrowheads="1"/>
            </p:cNvSpPr>
            <p:nvPr/>
          </p:nvSpPr>
          <p:spPr bwMode="auto">
            <a:xfrm>
              <a:off x="4771" y="572"/>
              <a:ext cx="0" cy="230"/>
            </a:xfrm>
            <a:prstGeom prst="rect">
              <a:avLst/>
            </a:prstGeom>
            <a:solidFill>
              <a:schemeClr val="bg1"/>
            </a:solidFill>
            <a:ln w="9525">
              <a:noFill/>
              <a:miter lim="800000"/>
              <a:headEnd/>
              <a:tailEnd/>
            </a:ln>
          </p:spPr>
          <p:txBody>
            <a:bodyPr wrap="none" lIns="0" tIns="0" rIns="0" bIns="0">
              <a:prstTxWarp prst="textNoShape">
                <a:avLst/>
              </a:prstTxWarp>
              <a:spAutoFit/>
            </a:bodyPr>
            <a:lstStyle/>
            <a:p>
              <a:endParaRPr lang="en-US">
                <a:latin typeface="Times" charset="0"/>
              </a:endParaRPr>
            </a:p>
          </p:txBody>
        </p:sp>
        <p:sp>
          <p:nvSpPr>
            <p:cNvPr id="291861" name="Rectangle 21"/>
            <p:cNvSpPr>
              <a:spLocks noChangeArrowheads="1"/>
            </p:cNvSpPr>
            <p:nvPr/>
          </p:nvSpPr>
          <p:spPr bwMode="auto">
            <a:xfrm>
              <a:off x="580" y="819"/>
              <a:ext cx="230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Dog 2         TT</a:t>
              </a:r>
            </a:p>
          </p:txBody>
        </p:sp>
        <p:sp>
          <p:nvSpPr>
            <p:cNvPr id="291862" name="Rectangle 22"/>
            <p:cNvSpPr>
              <a:spLocks noChangeArrowheads="1"/>
            </p:cNvSpPr>
            <p:nvPr/>
          </p:nvSpPr>
          <p:spPr bwMode="auto">
            <a:xfrm>
              <a:off x="2815"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63" name="Rectangle 23"/>
            <p:cNvSpPr>
              <a:spLocks noChangeArrowheads="1"/>
            </p:cNvSpPr>
            <p:nvPr/>
          </p:nvSpPr>
          <p:spPr bwMode="auto">
            <a:xfrm>
              <a:off x="2955"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t>
              </a:r>
              <a:endParaRPr lang="en-US">
                <a:latin typeface="Times" charset="0"/>
              </a:endParaRPr>
            </a:p>
          </p:txBody>
        </p:sp>
        <p:sp>
          <p:nvSpPr>
            <p:cNvPr id="291864" name="Rectangle 24"/>
            <p:cNvSpPr>
              <a:spLocks noChangeArrowheads="1"/>
            </p:cNvSpPr>
            <p:nvPr/>
          </p:nvSpPr>
          <p:spPr bwMode="auto">
            <a:xfrm>
              <a:off x="3094"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t>
              </a:r>
              <a:endParaRPr lang="en-US">
                <a:latin typeface="Times" charset="0"/>
              </a:endParaRPr>
            </a:p>
          </p:txBody>
        </p:sp>
        <p:sp>
          <p:nvSpPr>
            <p:cNvPr id="291865" name="Rectangle 25"/>
            <p:cNvSpPr>
              <a:spLocks noChangeArrowheads="1"/>
            </p:cNvSpPr>
            <p:nvPr/>
          </p:nvSpPr>
          <p:spPr bwMode="auto">
            <a:xfrm>
              <a:off x="3234"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66" name="Rectangle 26"/>
            <p:cNvSpPr>
              <a:spLocks noChangeArrowheads="1"/>
            </p:cNvSpPr>
            <p:nvPr/>
          </p:nvSpPr>
          <p:spPr bwMode="auto">
            <a:xfrm>
              <a:off x="3374"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67" name="Rectangle 27"/>
            <p:cNvSpPr>
              <a:spLocks noChangeArrowheads="1"/>
            </p:cNvSpPr>
            <p:nvPr/>
          </p:nvSpPr>
          <p:spPr bwMode="auto">
            <a:xfrm>
              <a:off x="3513"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68" name="Rectangle 28"/>
            <p:cNvSpPr>
              <a:spLocks noChangeArrowheads="1"/>
            </p:cNvSpPr>
            <p:nvPr/>
          </p:nvSpPr>
          <p:spPr bwMode="auto">
            <a:xfrm>
              <a:off x="3653"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t>
              </a:r>
              <a:endParaRPr lang="en-US">
                <a:latin typeface="Times" charset="0"/>
              </a:endParaRPr>
            </a:p>
          </p:txBody>
        </p:sp>
        <p:sp>
          <p:nvSpPr>
            <p:cNvPr id="291869" name="Rectangle 29"/>
            <p:cNvSpPr>
              <a:spLocks noChangeArrowheads="1"/>
            </p:cNvSpPr>
            <p:nvPr/>
          </p:nvSpPr>
          <p:spPr bwMode="auto">
            <a:xfrm>
              <a:off x="3793" y="819"/>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a:t>
              </a:r>
              <a:endParaRPr lang="en-US">
                <a:latin typeface="Times" charset="0"/>
              </a:endParaRPr>
            </a:p>
          </p:txBody>
        </p:sp>
        <p:sp>
          <p:nvSpPr>
            <p:cNvPr id="291870" name="Rectangle 30"/>
            <p:cNvSpPr>
              <a:spLocks noChangeArrowheads="1"/>
            </p:cNvSpPr>
            <p:nvPr/>
          </p:nvSpPr>
          <p:spPr bwMode="auto">
            <a:xfrm>
              <a:off x="4072" y="819"/>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71" name="Rectangle 31"/>
            <p:cNvSpPr>
              <a:spLocks noChangeArrowheads="1"/>
            </p:cNvSpPr>
            <p:nvPr/>
          </p:nvSpPr>
          <p:spPr bwMode="auto">
            <a:xfrm>
              <a:off x="4212" y="819"/>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TC</a:t>
              </a:r>
              <a:endParaRPr lang="en-US">
                <a:latin typeface="Times" charset="0"/>
              </a:endParaRPr>
            </a:p>
          </p:txBody>
        </p:sp>
        <p:sp>
          <p:nvSpPr>
            <p:cNvPr id="291872" name="Rectangle 32"/>
            <p:cNvSpPr>
              <a:spLocks noChangeArrowheads="1"/>
            </p:cNvSpPr>
            <p:nvPr/>
          </p:nvSpPr>
          <p:spPr bwMode="auto">
            <a:xfrm>
              <a:off x="4491" y="819"/>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a:t>
              </a:r>
              <a:endParaRPr lang="en-US">
                <a:latin typeface="Times" charset="0"/>
              </a:endParaRPr>
            </a:p>
          </p:txBody>
        </p:sp>
        <p:sp>
          <p:nvSpPr>
            <p:cNvPr id="291873" name="Rectangle 33"/>
            <p:cNvSpPr>
              <a:spLocks noChangeArrowheads="1"/>
            </p:cNvSpPr>
            <p:nvPr/>
          </p:nvSpPr>
          <p:spPr bwMode="auto">
            <a:xfrm>
              <a:off x="4771" y="819"/>
              <a:ext cx="0" cy="230"/>
            </a:xfrm>
            <a:prstGeom prst="rect">
              <a:avLst/>
            </a:prstGeom>
            <a:solidFill>
              <a:schemeClr val="bg1"/>
            </a:solidFill>
            <a:ln w="9525">
              <a:noFill/>
              <a:miter lim="800000"/>
              <a:headEnd/>
              <a:tailEnd/>
            </a:ln>
          </p:spPr>
          <p:txBody>
            <a:bodyPr wrap="none" lIns="0" tIns="0" rIns="0" bIns="0">
              <a:prstTxWarp prst="textNoShape">
                <a:avLst/>
              </a:prstTxWarp>
              <a:spAutoFit/>
            </a:bodyPr>
            <a:lstStyle/>
            <a:p>
              <a:endParaRPr lang="en-US">
                <a:latin typeface="Times" charset="0"/>
              </a:endParaRPr>
            </a:p>
          </p:txBody>
        </p:sp>
        <p:sp>
          <p:nvSpPr>
            <p:cNvPr id="291874" name="Rectangle 34"/>
            <p:cNvSpPr>
              <a:spLocks noChangeArrowheads="1"/>
            </p:cNvSpPr>
            <p:nvPr/>
          </p:nvSpPr>
          <p:spPr bwMode="auto">
            <a:xfrm>
              <a:off x="580" y="1064"/>
              <a:ext cx="230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Gray Wolf 1   TT</a:t>
              </a:r>
              <a:endParaRPr lang="en-US">
                <a:latin typeface="Times" charset="0"/>
              </a:endParaRPr>
            </a:p>
          </p:txBody>
        </p:sp>
        <p:sp>
          <p:nvSpPr>
            <p:cNvPr id="291875" name="Rectangle 35"/>
            <p:cNvSpPr>
              <a:spLocks noChangeArrowheads="1"/>
            </p:cNvSpPr>
            <p:nvPr/>
          </p:nvSpPr>
          <p:spPr bwMode="auto">
            <a:xfrm>
              <a:off x="2815"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T</a:t>
              </a:r>
              <a:endParaRPr lang="en-US">
                <a:latin typeface="Times" charset="0"/>
              </a:endParaRPr>
            </a:p>
          </p:txBody>
        </p:sp>
        <p:sp>
          <p:nvSpPr>
            <p:cNvPr id="291876" name="Rectangle 36"/>
            <p:cNvSpPr>
              <a:spLocks noChangeArrowheads="1"/>
            </p:cNvSpPr>
            <p:nvPr/>
          </p:nvSpPr>
          <p:spPr bwMode="auto">
            <a:xfrm>
              <a:off x="2955"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t>
              </a:r>
              <a:endParaRPr lang="en-US">
                <a:latin typeface="Times" charset="0"/>
              </a:endParaRPr>
            </a:p>
          </p:txBody>
        </p:sp>
        <p:sp>
          <p:nvSpPr>
            <p:cNvPr id="291877" name="Rectangle 37"/>
            <p:cNvSpPr>
              <a:spLocks noChangeArrowheads="1"/>
            </p:cNvSpPr>
            <p:nvPr/>
          </p:nvSpPr>
          <p:spPr bwMode="auto">
            <a:xfrm>
              <a:off x="3094"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t>
              </a:r>
              <a:endParaRPr lang="en-US">
                <a:latin typeface="Times" charset="0"/>
              </a:endParaRPr>
            </a:p>
          </p:txBody>
        </p:sp>
        <p:sp>
          <p:nvSpPr>
            <p:cNvPr id="291878" name="Rectangle 38"/>
            <p:cNvSpPr>
              <a:spLocks noChangeArrowheads="1"/>
            </p:cNvSpPr>
            <p:nvPr/>
          </p:nvSpPr>
          <p:spPr bwMode="auto">
            <a:xfrm>
              <a:off x="3234"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79" name="Rectangle 39"/>
            <p:cNvSpPr>
              <a:spLocks noChangeArrowheads="1"/>
            </p:cNvSpPr>
            <p:nvPr/>
          </p:nvSpPr>
          <p:spPr bwMode="auto">
            <a:xfrm>
              <a:off x="3374"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80" name="Rectangle 40"/>
            <p:cNvSpPr>
              <a:spLocks noChangeArrowheads="1"/>
            </p:cNvSpPr>
            <p:nvPr/>
          </p:nvSpPr>
          <p:spPr bwMode="auto">
            <a:xfrm>
              <a:off x="3513"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81" name="Rectangle 41"/>
            <p:cNvSpPr>
              <a:spLocks noChangeArrowheads="1"/>
            </p:cNvSpPr>
            <p:nvPr/>
          </p:nvSpPr>
          <p:spPr bwMode="auto">
            <a:xfrm>
              <a:off x="3653"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t>
              </a:r>
              <a:endParaRPr lang="en-US">
                <a:latin typeface="Times" charset="0"/>
              </a:endParaRPr>
            </a:p>
          </p:txBody>
        </p:sp>
        <p:sp>
          <p:nvSpPr>
            <p:cNvPr id="291882" name="Rectangle 42"/>
            <p:cNvSpPr>
              <a:spLocks noChangeArrowheads="1"/>
            </p:cNvSpPr>
            <p:nvPr/>
          </p:nvSpPr>
          <p:spPr bwMode="auto">
            <a:xfrm>
              <a:off x="3793" y="1064"/>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a:t>
              </a:r>
              <a:endParaRPr lang="en-US">
                <a:latin typeface="Times" charset="0"/>
              </a:endParaRPr>
            </a:p>
          </p:txBody>
        </p:sp>
        <p:sp>
          <p:nvSpPr>
            <p:cNvPr id="291883" name="Rectangle 43"/>
            <p:cNvSpPr>
              <a:spLocks noChangeArrowheads="1"/>
            </p:cNvSpPr>
            <p:nvPr/>
          </p:nvSpPr>
          <p:spPr bwMode="auto">
            <a:xfrm>
              <a:off x="4072" y="1064"/>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T</a:t>
              </a:r>
              <a:endParaRPr lang="en-US">
                <a:latin typeface="Times" charset="0"/>
              </a:endParaRPr>
            </a:p>
          </p:txBody>
        </p:sp>
        <p:sp>
          <p:nvSpPr>
            <p:cNvPr id="291884" name="Rectangle 44"/>
            <p:cNvSpPr>
              <a:spLocks noChangeArrowheads="1"/>
            </p:cNvSpPr>
            <p:nvPr/>
          </p:nvSpPr>
          <p:spPr bwMode="auto">
            <a:xfrm>
              <a:off x="4212" y="1064"/>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TC</a:t>
              </a:r>
              <a:endParaRPr lang="en-US">
                <a:latin typeface="Times" charset="0"/>
              </a:endParaRPr>
            </a:p>
          </p:txBody>
        </p:sp>
        <p:sp>
          <p:nvSpPr>
            <p:cNvPr id="291885" name="Rectangle 45"/>
            <p:cNvSpPr>
              <a:spLocks noChangeArrowheads="1"/>
            </p:cNvSpPr>
            <p:nvPr/>
          </p:nvSpPr>
          <p:spPr bwMode="auto">
            <a:xfrm>
              <a:off x="4491" y="1064"/>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CT</a:t>
              </a:r>
              <a:endParaRPr lang="en-US">
                <a:latin typeface="Times" charset="0"/>
              </a:endParaRPr>
            </a:p>
          </p:txBody>
        </p:sp>
        <p:sp>
          <p:nvSpPr>
            <p:cNvPr id="291886" name="Rectangle 46"/>
            <p:cNvSpPr>
              <a:spLocks noChangeArrowheads="1"/>
            </p:cNvSpPr>
            <p:nvPr/>
          </p:nvSpPr>
          <p:spPr bwMode="auto">
            <a:xfrm>
              <a:off x="4771" y="1064"/>
              <a:ext cx="0" cy="230"/>
            </a:xfrm>
            <a:prstGeom prst="rect">
              <a:avLst/>
            </a:prstGeom>
            <a:solidFill>
              <a:schemeClr val="bg1"/>
            </a:solidFill>
            <a:ln w="9525">
              <a:noFill/>
              <a:miter lim="800000"/>
              <a:headEnd/>
              <a:tailEnd/>
            </a:ln>
          </p:spPr>
          <p:txBody>
            <a:bodyPr wrap="none" lIns="0" tIns="0" rIns="0" bIns="0">
              <a:prstTxWarp prst="textNoShape">
                <a:avLst/>
              </a:prstTxWarp>
              <a:spAutoFit/>
            </a:bodyPr>
            <a:lstStyle/>
            <a:p>
              <a:endParaRPr lang="en-US">
                <a:latin typeface="Times" charset="0"/>
              </a:endParaRPr>
            </a:p>
          </p:txBody>
        </p:sp>
        <p:sp>
          <p:nvSpPr>
            <p:cNvPr id="291887" name="Rectangle 47"/>
            <p:cNvSpPr>
              <a:spLocks noChangeArrowheads="1"/>
            </p:cNvSpPr>
            <p:nvPr/>
          </p:nvSpPr>
          <p:spPr bwMode="auto">
            <a:xfrm>
              <a:off x="580" y="1311"/>
              <a:ext cx="230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Gray Wolf 2   TT</a:t>
              </a:r>
            </a:p>
          </p:txBody>
        </p:sp>
        <p:sp>
          <p:nvSpPr>
            <p:cNvPr id="291888" name="Rectangle 48"/>
            <p:cNvSpPr>
              <a:spLocks noChangeArrowheads="1"/>
            </p:cNvSpPr>
            <p:nvPr/>
          </p:nvSpPr>
          <p:spPr bwMode="auto">
            <a:xfrm>
              <a:off x="2815"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T</a:t>
              </a:r>
              <a:endParaRPr lang="en-US">
                <a:latin typeface="Times" charset="0"/>
              </a:endParaRPr>
            </a:p>
          </p:txBody>
        </p:sp>
        <p:sp>
          <p:nvSpPr>
            <p:cNvPr id="291889" name="Rectangle 49"/>
            <p:cNvSpPr>
              <a:spLocks noChangeArrowheads="1"/>
            </p:cNvSpPr>
            <p:nvPr/>
          </p:nvSpPr>
          <p:spPr bwMode="auto">
            <a:xfrm>
              <a:off x="2955"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t>
              </a:r>
              <a:endParaRPr lang="en-US">
                <a:latin typeface="Times" charset="0"/>
              </a:endParaRPr>
            </a:p>
          </p:txBody>
        </p:sp>
        <p:sp>
          <p:nvSpPr>
            <p:cNvPr id="291890" name="Rectangle 50"/>
            <p:cNvSpPr>
              <a:spLocks noChangeArrowheads="1"/>
            </p:cNvSpPr>
            <p:nvPr/>
          </p:nvSpPr>
          <p:spPr bwMode="auto">
            <a:xfrm>
              <a:off x="3094"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t>
              </a:r>
              <a:endParaRPr lang="en-US">
                <a:latin typeface="Times" charset="0"/>
              </a:endParaRPr>
            </a:p>
          </p:txBody>
        </p:sp>
        <p:sp>
          <p:nvSpPr>
            <p:cNvPr id="291891" name="Rectangle 51"/>
            <p:cNvSpPr>
              <a:spLocks noChangeArrowheads="1"/>
            </p:cNvSpPr>
            <p:nvPr/>
          </p:nvSpPr>
          <p:spPr bwMode="auto">
            <a:xfrm>
              <a:off x="3234"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92" name="Rectangle 52"/>
            <p:cNvSpPr>
              <a:spLocks noChangeArrowheads="1"/>
            </p:cNvSpPr>
            <p:nvPr/>
          </p:nvSpPr>
          <p:spPr bwMode="auto">
            <a:xfrm>
              <a:off x="3374"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A</a:t>
              </a:r>
              <a:endParaRPr lang="en-US">
                <a:latin typeface="Times" charset="0"/>
              </a:endParaRPr>
            </a:p>
          </p:txBody>
        </p:sp>
        <p:sp>
          <p:nvSpPr>
            <p:cNvPr id="291893" name="Rectangle 53"/>
            <p:cNvSpPr>
              <a:spLocks noChangeArrowheads="1"/>
            </p:cNvSpPr>
            <p:nvPr/>
          </p:nvSpPr>
          <p:spPr bwMode="auto">
            <a:xfrm>
              <a:off x="3513"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a:t>
              </a:r>
              <a:endParaRPr lang="en-US">
                <a:latin typeface="Times" charset="0"/>
              </a:endParaRPr>
            </a:p>
          </p:txBody>
        </p:sp>
        <p:sp>
          <p:nvSpPr>
            <p:cNvPr id="291894" name="Rectangle 54"/>
            <p:cNvSpPr>
              <a:spLocks noChangeArrowheads="1"/>
            </p:cNvSpPr>
            <p:nvPr/>
          </p:nvSpPr>
          <p:spPr bwMode="auto">
            <a:xfrm>
              <a:off x="3653"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G</a:t>
              </a:r>
              <a:endParaRPr lang="en-US">
                <a:latin typeface="Times" charset="0"/>
              </a:endParaRPr>
            </a:p>
          </p:txBody>
        </p:sp>
        <p:sp>
          <p:nvSpPr>
            <p:cNvPr id="291895" name="Rectangle 55"/>
            <p:cNvSpPr>
              <a:spLocks noChangeArrowheads="1"/>
            </p:cNvSpPr>
            <p:nvPr/>
          </p:nvSpPr>
          <p:spPr bwMode="auto">
            <a:xfrm>
              <a:off x="3793" y="1311"/>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GA</a:t>
              </a:r>
              <a:endParaRPr lang="en-US">
                <a:latin typeface="Times" charset="0"/>
              </a:endParaRPr>
            </a:p>
          </p:txBody>
        </p:sp>
        <p:sp>
          <p:nvSpPr>
            <p:cNvPr id="291896" name="Rectangle 56"/>
            <p:cNvSpPr>
              <a:spLocks noChangeArrowheads="1"/>
            </p:cNvSpPr>
            <p:nvPr/>
          </p:nvSpPr>
          <p:spPr bwMode="auto">
            <a:xfrm>
              <a:off x="4072" y="1311"/>
              <a:ext cx="144"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T</a:t>
              </a:r>
              <a:endParaRPr lang="en-US">
                <a:latin typeface="Times" charset="0"/>
              </a:endParaRPr>
            </a:p>
          </p:txBody>
        </p:sp>
        <p:sp>
          <p:nvSpPr>
            <p:cNvPr id="291897" name="Rectangle 57"/>
            <p:cNvSpPr>
              <a:spLocks noChangeArrowheads="1"/>
            </p:cNvSpPr>
            <p:nvPr/>
          </p:nvSpPr>
          <p:spPr bwMode="auto">
            <a:xfrm>
              <a:off x="4212" y="1311"/>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a:solidFill>
                    <a:srgbClr val="000000"/>
                  </a:solidFill>
                  <a:latin typeface="Courier" charset="0"/>
                </a:rPr>
                <a:t>TC</a:t>
              </a:r>
              <a:endParaRPr lang="en-US">
                <a:latin typeface="Times" charset="0"/>
              </a:endParaRPr>
            </a:p>
          </p:txBody>
        </p:sp>
        <p:sp>
          <p:nvSpPr>
            <p:cNvPr id="291898" name="Rectangle 58"/>
            <p:cNvSpPr>
              <a:spLocks noChangeArrowheads="1"/>
            </p:cNvSpPr>
            <p:nvPr/>
          </p:nvSpPr>
          <p:spPr bwMode="auto">
            <a:xfrm>
              <a:off x="4491" y="1311"/>
              <a:ext cx="288" cy="288"/>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3000" b="1">
                  <a:solidFill>
                    <a:srgbClr val="000000"/>
                  </a:solidFill>
                  <a:latin typeface="Courier" charset="0"/>
                </a:rPr>
                <a:t>CA</a:t>
              </a:r>
              <a:endParaRPr lang="en-US">
                <a:latin typeface="Times" charset="0"/>
              </a:endParaRPr>
            </a:p>
          </p:txBody>
        </p:sp>
        <p:sp>
          <p:nvSpPr>
            <p:cNvPr id="291899" name="Line 59"/>
            <p:cNvSpPr>
              <a:spLocks noChangeShapeType="1"/>
            </p:cNvSpPr>
            <p:nvPr/>
          </p:nvSpPr>
          <p:spPr bwMode="auto">
            <a:xfrm flipV="1">
              <a:off x="2888"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1900" name="Line 60"/>
            <p:cNvSpPr>
              <a:spLocks noChangeShapeType="1"/>
            </p:cNvSpPr>
            <p:nvPr/>
          </p:nvSpPr>
          <p:spPr bwMode="auto">
            <a:xfrm flipV="1">
              <a:off x="3176"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1901" name="Line 61"/>
            <p:cNvSpPr>
              <a:spLocks noChangeShapeType="1"/>
            </p:cNvSpPr>
            <p:nvPr/>
          </p:nvSpPr>
          <p:spPr bwMode="auto">
            <a:xfrm flipV="1">
              <a:off x="3464"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1902" name="Line 62"/>
            <p:cNvSpPr>
              <a:spLocks noChangeShapeType="1"/>
            </p:cNvSpPr>
            <p:nvPr/>
          </p:nvSpPr>
          <p:spPr bwMode="auto">
            <a:xfrm flipV="1">
              <a:off x="3736"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1903" name="Line 63"/>
            <p:cNvSpPr>
              <a:spLocks noChangeShapeType="1"/>
            </p:cNvSpPr>
            <p:nvPr/>
          </p:nvSpPr>
          <p:spPr bwMode="auto">
            <a:xfrm flipV="1">
              <a:off x="4168"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1904" name="Line 64"/>
            <p:cNvSpPr>
              <a:spLocks noChangeShapeType="1"/>
            </p:cNvSpPr>
            <p:nvPr/>
          </p:nvSpPr>
          <p:spPr bwMode="auto">
            <a:xfrm flipV="1">
              <a:off x="4704" y="1560"/>
              <a:ext cx="0" cy="208"/>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295938"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93800" y="156633"/>
            <a:ext cx="7035800" cy="6483350"/>
          </a:xfrm>
          <a:prstGeom prst="rect">
            <a:avLst/>
          </a:prstGeom>
          <a:noFill/>
          <a:ln w="9525">
            <a:noFill/>
            <a:miter lim="800000"/>
            <a:headEnd/>
            <a:tailEnd/>
          </a:ln>
          <a:effectLst/>
        </p:spPr>
      </p:pic>
      <p:sp>
        <p:nvSpPr>
          <p:cNvPr id="295939" name="Text Box 3"/>
          <p:cNvSpPr txBox="1">
            <a:spLocks noChangeArrowheads="1"/>
          </p:cNvSpPr>
          <p:nvPr/>
        </p:nvSpPr>
        <p:spPr bwMode="auto">
          <a:xfrm>
            <a:off x="304800" y="381000"/>
            <a:ext cx="184150" cy="457200"/>
          </a:xfrm>
          <a:prstGeom prst="rect">
            <a:avLst/>
          </a:prstGeom>
          <a:noFill/>
          <a:ln w="9525">
            <a:noFill/>
            <a:miter lim="800000"/>
            <a:headEnd/>
            <a:tailEnd/>
          </a:ln>
          <a:effectLst/>
        </p:spPr>
        <p:txBody>
          <a:bodyPr wrap="none">
            <a:prstTxWarp prst="textNoShape">
              <a:avLst/>
            </a:prstTxWarp>
            <a:spAutoFit/>
          </a:bodyPr>
          <a:lstStyle/>
          <a:p>
            <a:endParaRPr lang="en-US">
              <a:latin typeface="Times" charset="0"/>
            </a:endParaRPr>
          </a:p>
        </p:txBody>
      </p:sp>
      <p:sp>
        <p:nvSpPr>
          <p:cNvPr id="295940" name="Text Box 4"/>
          <p:cNvSpPr txBox="1">
            <a:spLocks noChangeArrowheads="1"/>
          </p:cNvSpPr>
          <p:nvPr/>
        </p:nvSpPr>
        <p:spPr bwMode="auto">
          <a:xfrm>
            <a:off x="488950" y="255588"/>
            <a:ext cx="3972983" cy="954107"/>
          </a:xfrm>
          <a:prstGeom prst="rect">
            <a:avLst/>
          </a:prstGeom>
          <a:noFill/>
          <a:ln w="9525">
            <a:noFill/>
            <a:miter lim="800000"/>
            <a:headEnd/>
            <a:tailEnd/>
          </a:ln>
          <a:effectLst/>
        </p:spPr>
        <p:txBody>
          <a:bodyPr wrap="square">
            <a:prstTxWarp prst="textNoShape">
              <a:avLst/>
            </a:prstTxWarp>
            <a:spAutoFit/>
          </a:bodyPr>
          <a:lstStyle/>
          <a:p>
            <a:r>
              <a:rPr lang="en-US" sz="2800" b="1" dirty="0">
                <a:solidFill>
                  <a:srgbClr val="FFFF00"/>
                </a:solidFill>
                <a:latin typeface="Comic Sans MS"/>
                <a:cs typeface="Comic Sans MS"/>
              </a:rPr>
              <a:t>The ancestor of the dog is the wolf</a:t>
            </a:r>
          </a:p>
        </p:txBody>
      </p:sp>
      <p:sp>
        <p:nvSpPr>
          <p:cNvPr id="295941" name="Text Box 5"/>
          <p:cNvSpPr txBox="1">
            <a:spLocks noChangeArrowheads="1"/>
          </p:cNvSpPr>
          <p:nvPr/>
        </p:nvSpPr>
        <p:spPr bwMode="auto">
          <a:xfrm>
            <a:off x="365125" y="4911709"/>
            <a:ext cx="2892425" cy="457200"/>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charset="0"/>
              </a:rPr>
              <a:t>261bp control region</a:t>
            </a:r>
            <a:endParaRPr lang="en-US" dirty="0">
              <a:latin typeface="Times" charset="0"/>
            </a:endParaRPr>
          </a:p>
        </p:txBody>
      </p:sp>
      <p:pic>
        <p:nvPicPr>
          <p:cNvPr id="7" name="Picture 6"/>
          <p:cNvPicPr>
            <a:picLocks noChangeAspect="1"/>
          </p:cNvPicPr>
          <p:nvPr/>
        </p:nvPicPr>
        <p:blipFill>
          <a:blip r:embed="rId4"/>
          <a:stretch>
            <a:fillRect/>
          </a:stretch>
        </p:blipFill>
        <p:spPr>
          <a:xfrm>
            <a:off x="702733" y="1209695"/>
            <a:ext cx="2554817" cy="327092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graphicFrame>
        <p:nvGraphicFramePr>
          <p:cNvPr id="296962" name="Object 2"/>
          <p:cNvGraphicFramePr>
            <a:graphicFrameLocks noChangeAspect="1"/>
          </p:cNvGraphicFramePr>
          <p:nvPr/>
        </p:nvGraphicFramePr>
        <p:xfrm>
          <a:off x="635000" y="725488"/>
          <a:ext cx="7747000" cy="6132512"/>
        </p:xfrm>
        <a:graphic>
          <a:graphicData uri="http://schemas.openxmlformats.org/presentationml/2006/ole">
            <p:oleObj spid="_x0000_s38914" name="Document" r:id="rId3" imgW="5583767" imgH="5037667" progId="Word.Document.8">
              <p:embed/>
            </p:oleObj>
          </a:graphicData>
        </a:graphic>
      </p:graphicFrame>
      <p:sp>
        <p:nvSpPr>
          <p:cNvPr id="296963" name="Text Box 3"/>
          <p:cNvSpPr txBox="1">
            <a:spLocks noChangeArrowheads="1"/>
          </p:cNvSpPr>
          <p:nvPr/>
        </p:nvSpPr>
        <p:spPr bwMode="auto">
          <a:xfrm>
            <a:off x="101600" y="76200"/>
            <a:ext cx="8986838" cy="488950"/>
          </a:xfrm>
          <a:prstGeom prst="rect">
            <a:avLst/>
          </a:prstGeom>
          <a:noFill/>
          <a:ln w="9525">
            <a:noFill/>
            <a:miter lim="800000"/>
            <a:headEnd/>
            <a:tailEnd/>
          </a:ln>
          <a:effectLst/>
        </p:spPr>
        <p:txBody>
          <a:bodyPr wrap="none">
            <a:prstTxWarp prst="textNoShape">
              <a:avLst/>
            </a:prstTxWarp>
            <a:spAutoFit/>
          </a:bodyPr>
          <a:lstStyle/>
          <a:p>
            <a:r>
              <a:rPr lang="en-US" sz="2600" b="1">
                <a:solidFill>
                  <a:srgbClr val="FFEA18"/>
                </a:solidFill>
                <a:latin typeface="Times" charset="0"/>
              </a:rPr>
              <a:t>Dogs breeds were founded by multiple matralines or interbred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297986"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93800" y="146050"/>
            <a:ext cx="6578600" cy="6483350"/>
          </a:xfrm>
          <a:prstGeom prst="rect">
            <a:avLst/>
          </a:prstGeom>
          <a:noFill/>
          <a:ln w="9525">
            <a:noFill/>
            <a:miter lim="800000"/>
            <a:headEnd/>
            <a:tailEnd/>
          </a:ln>
          <a:effectLst/>
        </p:spPr>
      </p:pic>
      <p:sp>
        <p:nvSpPr>
          <p:cNvPr id="297987" name="Text Box 3"/>
          <p:cNvSpPr txBox="1">
            <a:spLocks noChangeArrowheads="1"/>
          </p:cNvSpPr>
          <p:nvPr/>
        </p:nvSpPr>
        <p:spPr bwMode="auto">
          <a:xfrm>
            <a:off x="304800" y="381000"/>
            <a:ext cx="184150" cy="457200"/>
          </a:xfrm>
          <a:prstGeom prst="rect">
            <a:avLst/>
          </a:prstGeom>
          <a:noFill/>
          <a:ln w="9525">
            <a:noFill/>
            <a:miter lim="800000"/>
            <a:headEnd/>
            <a:tailEnd/>
          </a:ln>
          <a:effectLst/>
        </p:spPr>
        <p:txBody>
          <a:bodyPr wrap="none">
            <a:prstTxWarp prst="textNoShape">
              <a:avLst/>
            </a:prstTxWarp>
            <a:spAutoFit/>
          </a:bodyPr>
          <a:lstStyle/>
          <a:p>
            <a:endParaRPr lang="en-US">
              <a:latin typeface="Times" charset="0"/>
            </a:endParaRPr>
          </a:p>
        </p:txBody>
      </p:sp>
      <p:sp>
        <p:nvSpPr>
          <p:cNvPr id="297988" name="Text Box 4"/>
          <p:cNvSpPr txBox="1">
            <a:spLocks noChangeArrowheads="1"/>
          </p:cNvSpPr>
          <p:nvPr/>
        </p:nvSpPr>
        <p:spPr bwMode="auto">
          <a:xfrm>
            <a:off x="228600" y="152400"/>
            <a:ext cx="3676650" cy="1815882"/>
          </a:xfrm>
          <a:prstGeom prst="rect">
            <a:avLst/>
          </a:prstGeom>
          <a:noFill/>
          <a:ln w="9525">
            <a:noFill/>
            <a:miter lim="800000"/>
            <a:headEnd/>
            <a:tailEnd/>
          </a:ln>
          <a:effectLst/>
        </p:spPr>
        <p:txBody>
          <a:bodyPr wrap="square">
            <a:prstTxWarp prst="textNoShape">
              <a:avLst/>
            </a:prstTxWarp>
            <a:spAutoFit/>
          </a:bodyPr>
          <a:lstStyle/>
          <a:p>
            <a:r>
              <a:rPr lang="en-US" sz="2800" b="1" dirty="0">
                <a:solidFill>
                  <a:srgbClr val="FFFF00"/>
                </a:solidFill>
                <a:latin typeface="Comic Sans MS"/>
                <a:cs typeface="Comic Sans MS"/>
              </a:rPr>
              <a:t>The majority of dog sequences has a single common origin </a:t>
            </a:r>
          </a:p>
        </p:txBody>
      </p:sp>
      <p:sp>
        <p:nvSpPr>
          <p:cNvPr id="297989" name="Line 5"/>
          <p:cNvSpPr>
            <a:spLocks noChangeShapeType="1"/>
          </p:cNvSpPr>
          <p:nvPr/>
        </p:nvSpPr>
        <p:spPr bwMode="auto">
          <a:xfrm flipH="1">
            <a:off x="1600200" y="1447800"/>
            <a:ext cx="3505200" cy="1143000"/>
          </a:xfrm>
          <a:prstGeom prst="line">
            <a:avLst/>
          </a:prstGeom>
          <a:noFill/>
          <a:ln w="38100">
            <a:solidFill>
              <a:srgbClr val="ED181E"/>
            </a:solidFill>
            <a:round/>
            <a:headEnd type="triangle" w="med" len="med"/>
            <a:tailEnd/>
          </a:ln>
          <a:effectLst/>
        </p:spPr>
        <p:txBody>
          <a:bodyPr wrap="none" anchor="ctr">
            <a:prstTxWarp prst="textNoShape">
              <a:avLst/>
            </a:prstTxWarp>
          </a:bodyPr>
          <a:lstStyle/>
          <a:p>
            <a:endParaRPr lang="en-US"/>
          </a:p>
        </p:txBody>
      </p:sp>
      <p:sp>
        <p:nvSpPr>
          <p:cNvPr id="297990" name="Text Box 6"/>
          <p:cNvSpPr txBox="1">
            <a:spLocks noChangeArrowheads="1"/>
          </p:cNvSpPr>
          <p:nvPr/>
        </p:nvSpPr>
        <p:spPr bwMode="auto">
          <a:xfrm>
            <a:off x="457200" y="2743200"/>
            <a:ext cx="2759075" cy="1477328"/>
          </a:xfrm>
          <a:prstGeom prst="rect">
            <a:avLst/>
          </a:prstGeom>
          <a:noFill/>
          <a:ln w="9525">
            <a:noFill/>
            <a:miter lim="800000"/>
            <a:headEnd/>
            <a:tailEnd/>
          </a:ln>
          <a:effectLst/>
        </p:spPr>
        <p:txBody>
          <a:bodyPr>
            <a:prstTxWarp prst="textNoShape">
              <a:avLst/>
            </a:prstTxWarp>
            <a:spAutoFit/>
          </a:bodyPr>
          <a:lstStyle/>
          <a:p>
            <a:r>
              <a:rPr lang="en-US" b="1" dirty="0">
                <a:solidFill>
                  <a:schemeClr val="bg1"/>
                </a:solidFill>
                <a:latin typeface="Comic Sans MS"/>
                <a:cs typeface="Comic Sans MS"/>
              </a:rPr>
              <a:t>Clade I contained only dog sequences and was the most diverse suggesting an ancient common origin</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299010"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93800" y="146050"/>
            <a:ext cx="6578600" cy="6483350"/>
          </a:xfrm>
          <a:prstGeom prst="rect">
            <a:avLst/>
          </a:prstGeom>
          <a:noFill/>
          <a:ln w="9525">
            <a:noFill/>
            <a:miter lim="800000"/>
            <a:headEnd/>
            <a:tailEnd/>
          </a:ln>
          <a:effectLst/>
        </p:spPr>
      </p:pic>
      <p:sp>
        <p:nvSpPr>
          <p:cNvPr id="299011" name="Text Box 3"/>
          <p:cNvSpPr txBox="1">
            <a:spLocks noChangeArrowheads="1"/>
          </p:cNvSpPr>
          <p:nvPr/>
        </p:nvSpPr>
        <p:spPr bwMode="auto">
          <a:xfrm>
            <a:off x="304800" y="381000"/>
            <a:ext cx="184150" cy="457200"/>
          </a:xfrm>
          <a:prstGeom prst="rect">
            <a:avLst/>
          </a:prstGeom>
          <a:noFill/>
          <a:ln w="9525">
            <a:noFill/>
            <a:miter lim="800000"/>
            <a:headEnd/>
            <a:tailEnd/>
          </a:ln>
          <a:effectLst/>
        </p:spPr>
        <p:txBody>
          <a:bodyPr wrap="none">
            <a:prstTxWarp prst="textNoShape">
              <a:avLst/>
            </a:prstTxWarp>
            <a:spAutoFit/>
          </a:bodyPr>
          <a:lstStyle/>
          <a:p>
            <a:endParaRPr lang="en-US">
              <a:latin typeface="Times" charset="0"/>
            </a:endParaRPr>
          </a:p>
        </p:txBody>
      </p:sp>
      <p:sp>
        <p:nvSpPr>
          <p:cNvPr id="299012" name="Text Box 4"/>
          <p:cNvSpPr txBox="1">
            <a:spLocks noChangeArrowheads="1"/>
          </p:cNvSpPr>
          <p:nvPr/>
        </p:nvSpPr>
        <p:spPr bwMode="auto">
          <a:xfrm>
            <a:off x="228600" y="152400"/>
            <a:ext cx="4602242" cy="1384995"/>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FFFF00"/>
                </a:solidFill>
                <a:latin typeface="Comic Sans MS"/>
                <a:cs typeface="Comic Sans MS"/>
              </a:rPr>
              <a:t>FOUR ORIGIN OR </a:t>
            </a:r>
          </a:p>
          <a:p>
            <a:r>
              <a:rPr lang="en-US" sz="2800" b="1" dirty="0">
                <a:solidFill>
                  <a:srgbClr val="FFFF00"/>
                </a:solidFill>
                <a:latin typeface="Comic Sans MS"/>
                <a:cs typeface="Comic Sans MS"/>
              </a:rPr>
              <a:t>INTERBREEINDING</a:t>
            </a:r>
          </a:p>
          <a:p>
            <a:r>
              <a:rPr lang="en-US" sz="2800" b="1" dirty="0">
                <a:solidFill>
                  <a:srgbClr val="FFFF00"/>
                </a:solidFill>
                <a:latin typeface="Comic Sans MS"/>
                <a:cs typeface="Comic Sans MS"/>
              </a:rPr>
              <a:t>EVENTS FROM WOLVES </a:t>
            </a:r>
          </a:p>
        </p:txBody>
      </p:sp>
      <p:sp>
        <p:nvSpPr>
          <p:cNvPr id="299013" name="Line 5"/>
          <p:cNvSpPr>
            <a:spLocks noChangeShapeType="1"/>
          </p:cNvSpPr>
          <p:nvPr/>
        </p:nvSpPr>
        <p:spPr bwMode="auto">
          <a:xfrm flipH="1">
            <a:off x="990600" y="2514600"/>
            <a:ext cx="3886200" cy="152400"/>
          </a:xfrm>
          <a:prstGeom prst="line">
            <a:avLst/>
          </a:prstGeom>
          <a:noFill/>
          <a:ln w="38100">
            <a:solidFill>
              <a:srgbClr val="ED181E"/>
            </a:solidFill>
            <a:round/>
            <a:headEnd type="triangle" w="med" len="med"/>
            <a:tailEnd/>
          </a:ln>
          <a:effectLst/>
        </p:spPr>
        <p:txBody>
          <a:bodyPr wrap="none" anchor="ctr">
            <a:prstTxWarp prst="textNoShape">
              <a:avLst/>
            </a:prstTxWarp>
          </a:bodyPr>
          <a:lstStyle/>
          <a:p>
            <a:endParaRPr lang="en-US"/>
          </a:p>
        </p:txBody>
      </p:sp>
      <p:sp>
        <p:nvSpPr>
          <p:cNvPr id="299014" name="Text Box 6"/>
          <p:cNvSpPr txBox="1">
            <a:spLocks noChangeArrowheads="1"/>
          </p:cNvSpPr>
          <p:nvPr/>
        </p:nvSpPr>
        <p:spPr bwMode="auto">
          <a:xfrm>
            <a:off x="457200" y="2743200"/>
            <a:ext cx="2759075" cy="1552575"/>
          </a:xfrm>
          <a:prstGeom prst="rect">
            <a:avLst/>
          </a:prstGeom>
          <a:noFill/>
          <a:ln w="9525">
            <a:noFill/>
            <a:miter lim="800000"/>
            <a:headEnd/>
            <a:tailEnd/>
          </a:ln>
          <a:effectLst/>
        </p:spPr>
        <p:txBody>
          <a:bodyPr>
            <a:prstTxWarp prst="textNoShape">
              <a:avLst/>
            </a:prstTxWarp>
            <a:spAutoFit/>
          </a:bodyPr>
          <a:lstStyle/>
          <a:p>
            <a:r>
              <a:rPr lang="en-US" b="1">
                <a:solidFill>
                  <a:schemeClr val="bg1"/>
                </a:solidFill>
                <a:effectLst>
                  <a:outerShdw blurRad="38100" dist="38100" dir="2700000" algn="tl">
                    <a:srgbClr val="000000"/>
                  </a:outerShdw>
                </a:effectLst>
                <a:latin typeface="Arial" charset="0"/>
              </a:rPr>
              <a:t>Elkhound and Jämthund- Independent origin?</a:t>
            </a:r>
            <a:endParaRPr lang="en-US"/>
          </a:p>
        </p:txBody>
      </p:sp>
      <p:sp>
        <p:nvSpPr>
          <p:cNvPr id="299015" name="Line 7"/>
          <p:cNvSpPr>
            <a:spLocks noChangeShapeType="1"/>
          </p:cNvSpPr>
          <p:nvPr/>
        </p:nvSpPr>
        <p:spPr bwMode="auto">
          <a:xfrm flipV="1">
            <a:off x="4191000" y="5486400"/>
            <a:ext cx="2286000" cy="533400"/>
          </a:xfrm>
          <a:prstGeom prst="line">
            <a:avLst/>
          </a:prstGeom>
          <a:noFill/>
          <a:ln w="38100">
            <a:solidFill>
              <a:srgbClr val="ED181E"/>
            </a:solidFill>
            <a:round/>
            <a:headEnd type="triangle" w="med" len="med"/>
            <a:tailEnd/>
          </a:ln>
          <a:effectLst/>
        </p:spPr>
        <p:txBody>
          <a:bodyPr wrap="none" anchor="ctr">
            <a:prstTxWarp prst="textNoShape">
              <a:avLst/>
            </a:prstTxWarp>
          </a:bodyPr>
          <a:lstStyle/>
          <a:p>
            <a:endParaRPr lang="en-US"/>
          </a:p>
        </p:txBody>
      </p:sp>
      <p:sp>
        <p:nvSpPr>
          <p:cNvPr id="299016" name="Text Box 8"/>
          <p:cNvSpPr txBox="1">
            <a:spLocks noChangeArrowheads="1"/>
          </p:cNvSpPr>
          <p:nvPr/>
        </p:nvSpPr>
        <p:spPr bwMode="auto">
          <a:xfrm>
            <a:off x="6446309" y="5018610"/>
            <a:ext cx="2759075" cy="1187450"/>
          </a:xfrm>
          <a:prstGeom prst="rect">
            <a:avLst/>
          </a:prstGeom>
          <a:noFill/>
          <a:ln w="9525">
            <a:noFill/>
            <a:miter lim="800000"/>
            <a:headEnd/>
            <a:tailEnd/>
          </a:ln>
          <a:effectLst/>
        </p:spPr>
        <p:txBody>
          <a:bodyPr>
            <a:prstTxWarp prst="textNoShape">
              <a:avLst/>
            </a:prstTxWarp>
            <a:spAutoFit/>
          </a:bodyPr>
          <a:lstStyle/>
          <a:p>
            <a:r>
              <a:rPr lang="en-US" b="1" dirty="0">
                <a:solidFill>
                  <a:schemeClr val="bg1"/>
                </a:solidFill>
                <a:effectLst>
                  <a:outerShdw blurRad="38100" dist="38100" dir="2700000" algn="tl">
                    <a:srgbClr val="000000"/>
                  </a:outerShdw>
                </a:effectLst>
                <a:latin typeface="Arial" charset="0"/>
              </a:rPr>
              <a:t>Recent interbreeding event?</a:t>
            </a:r>
            <a:endParaRPr lang="en-US" dirty="0"/>
          </a:p>
        </p:txBody>
      </p:sp>
      <p:sp>
        <p:nvSpPr>
          <p:cNvPr id="299017" name="Line 9"/>
          <p:cNvSpPr>
            <a:spLocks noChangeShapeType="1"/>
          </p:cNvSpPr>
          <p:nvPr/>
        </p:nvSpPr>
        <p:spPr bwMode="auto">
          <a:xfrm>
            <a:off x="3213100" y="1739900"/>
            <a:ext cx="1384300" cy="0"/>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
        <p:nvSpPr>
          <p:cNvPr id="299018" name="Text Box 10"/>
          <p:cNvSpPr txBox="1">
            <a:spLocks noChangeArrowheads="1"/>
          </p:cNvSpPr>
          <p:nvPr/>
        </p:nvSpPr>
        <p:spPr bwMode="auto">
          <a:xfrm>
            <a:off x="631825" y="2376488"/>
            <a:ext cx="361950" cy="519112"/>
          </a:xfrm>
          <a:prstGeom prst="rect">
            <a:avLst/>
          </a:prstGeom>
          <a:noFill/>
          <a:ln w="9525">
            <a:noFill/>
            <a:miter lim="800000"/>
            <a:headEnd/>
            <a:tailEnd/>
          </a:ln>
          <a:effectLst/>
        </p:spPr>
        <p:txBody>
          <a:bodyPr wrap="none">
            <a:prstTxWarp prst="textNoShape">
              <a:avLst/>
            </a:prstTxWarp>
            <a:spAutoFit/>
          </a:bodyPr>
          <a:lstStyle/>
          <a:p>
            <a:r>
              <a:rPr lang="en-US" sz="2800" b="1">
                <a:solidFill>
                  <a:srgbClr val="ED181E"/>
                </a:solidFill>
                <a:latin typeface="Times" charset="0"/>
              </a:rPr>
              <a:t>2</a:t>
            </a:r>
            <a:endParaRPr lang="en-US">
              <a:solidFill>
                <a:srgbClr val="ED181E"/>
              </a:solidFill>
              <a:latin typeface="Times" charset="0"/>
            </a:endParaRPr>
          </a:p>
        </p:txBody>
      </p:sp>
      <p:sp>
        <p:nvSpPr>
          <p:cNvPr id="299019" name="Text Box 11"/>
          <p:cNvSpPr txBox="1">
            <a:spLocks noChangeArrowheads="1"/>
          </p:cNvSpPr>
          <p:nvPr/>
        </p:nvSpPr>
        <p:spPr bwMode="auto">
          <a:xfrm>
            <a:off x="2879725" y="1449388"/>
            <a:ext cx="361950" cy="519112"/>
          </a:xfrm>
          <a:prstGeom prst="rect">
            <a:avLst/>
          </a:prstGeom>
          <a:noFill/>
          <a:ln w="9525">
            <a:noFill/>
            <a:miter lim="800000"/>
            <a:headEnd/>
            <a:tailEnd/>
          </a:ln>
          <a:effectLst/>
        </p:spPr>
        <p:txBody>
          <a:bodyPr wrap="none">
            <a:prstTxWarp prst="textNoShape">
              <a:avLst/>
            </a:prstTxWarp>
            <a:spAutoFit/>
          </a:bodyPr>
          <a:lstStyle/>
          <a:p>
            <a:r>
              <a:rPr lang="en-US" sz="2800" b="1">
                <a:solidFill>
                  <a:srgbClr val="ED181E"/>
                </a:solidFill>
                <a:latin typeface="Times" charset="0"/>
              </a:rPr>
              <a:t>1</a:t>
            </a:r>
            <a:endParaRPr lang="en-US">
              <a:solidFill>
                <a:srgbClr val="ED181E"/>
              </a:solidFill>
              <a:latin typeface="Times" charset="0"/>
            </a:endParaRPr>
          </a:p>
        </p:txBody>
      </p:sp>
      <p:sp>
        <p:nvSpPr>
          <p:cNvPr id="299020" name="Text Box 12"/>
          <p:cNvSpPr txBox="1">
            <a:spLocks noChangeArrowheads="1"/>
          </p:cNvSpPr>
          <p:nvPr/>
        </p:nvSpPr>
        <p:spPr bwMode="auto">
          <a:xfrm>
            <a:off x="6105525" y="5475288"/>
            <a:ext cx="361950" cy="519112"/>
          </a:xfrm>
          <a:prstGeom prst="rect">
            <a:avLst/>
          </a:prstGeom>
          <a:noFill/>
          <a:ln w="9525">
            <a:noFill/>
            <a:miter lim="800000"/>
            <a:headEnd/>
            <a:tailEnd/>
          </a:ln>
          <a:effectLst/>
        </p:spPr>
        <p:txBody>
          <a:bodyPr wrap="none">
            <a:prstTxWarp prst="textNoShape">
              <a:avLst/>
            </a:prstTxWarp>
            <a:spAutoFit/>
          </a:bodyPr>
          <a:lstStyle/>
          <a:p>
            <a:r>
              <a:rPr lang="en-US" sz="2800" b="1">
                <a:solidFill>
                  <a:srgbClr val="ED181E"/>
                </a:solidFill>
                <a:latin typeface="Times" charset="0"/>
              </a:rPr>
              <a:t>4</a:t>
            </a:r>
            <a:endParaRPr lang="en-US">
              <a:solidFill>
                <a:srgbClr val="ED181E"/>
              </a:solidFill>
              <a:latin typeface="Times" charset="0"/>
            </a:endParaRPr>
          </a:p>
        </p:txBody>
      </p:sp>
      <p:sp>
        <p:nvSpPr>
          <p:cNvPr id="299021" name="Text Box 13"/>
          <p:cNvSpPr txBox="1">
            <a:spLocks noChangeArrowheads="1"/>
          </p:cNvSpPr>
          <p:nvPr/>
        </p:nvSpPr>
        <p:spPr bwMode="auto">
          <a:xfrm>
            <a:off x="3121025" y="2579688"/>
            <a:ext cx="361950" cy="519112"/>
          </a:xfrm>
          <a:prstGeom prst="rect">
            <a:avLst/>
          </a:prstGeom>
          <a:noFill/>
          <a:ln w="9525">
            <a:noFill/>
            <a:miter lim="800000"/>
            <a:headEnd/>
            <a:tailEnd/>
          </a:ln>
          <a:effectLst/>
        </p:spPr>
        <p:txBody>
          <a:bodyPr wrap="none">
            <a:prstTxWarp prst="textNoShape">
              <a:avLst/>
            </a:prstTxWarp>
            <a:spAutoFit/>
          </a:bodyPr>
          <a:lstStyle/>
          <a:p>
            <a:r>
              <a:rPr lang="en-US" sz="2800" b="1">
                <a:solidFill>
                  <a:srgbClr val="ED181E"/>
                </a:solidFill>
                <a:latin typeface="Times" charset="0"/>
              </a:rPr>
              <a:t>3</a:t>
            </a:r>
            <a:endParaRPr lang="en-US">
              <a:solidFill>
                <a:srgbClr val="ED181E"/>
              </a:solidFill>
              <a:latin typeface="Times" charset="0"/>
            </a:endParaRPr>
          </a:p>
        </p:txBody>
      </p:sp>
      <p:sp>
        <p:nvSpPr>
          <p:cNvPr id="299022" name="Line 14"/>
          <p:cNvSpPr>
            <a:spLocks noChangeShapeType="1"/>
          </p:cNvSpPr>
          <p:nvPr/>
        </p:nvSpPr>
        <p:spPr bwMode="auto">
          <a:xfrm>
            <a:off x="3467100" y="2819400"/>
            <a:ext cx="1803400" cy="12700"/>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graphicFrame>
        <p:nvGraphicFramePr>
          <p:cNvPr id="300034" name="Object 2"/>
          <p:cNvGraphicFramePr>
            <a:graphicFrameLocks noChangeAspect="1"/>
          </p:cNvGraphicFramePr>
          <p:nvPr/>
        </p:nvGraphicFramePr>
        <p:xfrm>
          <a:off x="1219200" y="476250"/>
          <a:ext cx="6858000" cy="6038850"/>
        </p:xfrm>
        <a:graphic>
          <a:graphicData uri="http://schemas.openxmlformats.org/presentationml/2006/ole">
            <p:oleObj spid="_x0000_s41986" name="Document" r:id="rId3" imgW="4991100" imgH="4394200" progId="Word.Document.8">
              <p:embed/>
            </p:oleObj>
          </a:graphicData>
        </a:graphic>
      </p:graphicFrame>
      <p:sp>
        <p:nvSpPr>
          <p:cNvPr id="300035" name="Text Box 3"/>
          <p:cNvSpPr txBox="1">
            <a:spLocks noChangeArrowheads="1"/>
          </p:cNvSpPr>
          <p:nvPr/>
        </p:nvSpPr>
        <p:spPr bwMode="auto">
          <a:xfrm>
            <a:off x="228600" y="3429000"/>
            <a:ext cx="3044825" cy="457200"/>
          </a:xfrm>
          <a:prstGeom prst="rect">
            <a:avLst/>
          </a:prstGeom>
          <a:noFill/>
          <a:ln w="9525">
            <a:noFill/>
            <a:miter lim="800000"/>
            <a:headEnd/>
            <a:tailEnd/>
          </a:ln>
          <a:effectLst/>
        </p:spPr>
        <p:txBody>
          <a:bodyPr wrap="none">
            <a:prstTxWarp prst="textNoShape">
              <a:avLst/>
            </a:prstTxWarp>
            <a:spAutoFit/>
          </a:bodyPr>
          <a:lstStyle/>
          <a:p>
            <a:r>
              <a:rPr lang="en-US" b="1" dirty="0">
                <a:solidFill>
                  <a:srgbClr val="FFFF00"/>
                </a:solidFill>
                <a:latin typeface="Times" charset="0"/>
              </a:rPr>
              <a:t>1030bp control region</a:t>
            </a:r>
            <a:endParaRPr lang="en-US" dirty="0">
              <a:solidFill>
                <a:srgbClr val="FFFF00"/>
              </a:solidFill>
              <a:latin typeface="Times" charset="0"/>
            </a:endParaRPr>
          </a:p>
        </p:txBody>
      </p:sp>
      <p:sp>
        <p:nvSpPr>
          <p:cNvPr id="300036" name="Text Box 4"/>
          <p:cNvSpPr txBox="1">
            <a:spLocks noChangeArrowheads="1"/>
          </p:cNvSpPr>
          <p:nvPr/>
        </p:nvSpPr>
        <p:spPr bwMode="auto">
          <a:xfrm>
            <a:off x="0" y="708025"/>
            <a:ext cx="3825875" cy="1754327"/>
          </a:xfrm>
          <a:prstGeom prst="rect">
            <a:avLst/>
          </a:prstGeom>
          <a:noFill/>
          <a:ln w="9525">
            <a:noFill/>
            <a:miter lim="800000"/>
            <a:headEnd/>
            <a:tailEnd/>
          </a:ln>
          <a:effectLst/>
        </p:spPr>
        <p:txBody>
          <a:bodyPr>
            <a:prstTxWarp prst="textNoShape">
              <a:avLst/>
            </a:prstTxWarp>
            <a:spAutoFit/>
          </a:bodyPr>
          <a:lstStyle/>
          <a:p>
            <a:r>
              <a:rPr lang="en-US" b="1" dirty="0">
                <a:solidFill>
                  <a:schemeClr val="bg1"/>
                </a:solidFill>
                <a:latin typeface="Times" charset="0"/>
              </a:rPr>
              <a:t>Wolf/coyote divergence = </a:t>
            </a:r>
          </a:p>
          <a:p>
            <a:r>
              <a:rPr lang="en-US" b="1" dirty="0">
                <a:solidFill>
                  <a:schemeClr val="bg1"/>
                </a:solidFill>
                <a:latin typeface="Times" charset="0"/>
              </a:rPr>
              <a:t>1 </a:t>
            </a:r>
            <a:r>
              <a:rPr lang="en-US" b="1" dirty="0" err="1">
                <a:solidFill>
                  <a:schemeClr val="bg1"/>
                </a:solidFill>
                <a:latin typeface="Times" charset="0"/>
              </a:rPr>
              <a:t>mybp</a:t>
            </a:r>
            <a:r>
              <a:rPr lang="en-US" b="1" dirty="0">
                <a:solidFill>
                  <a:schemeClr val="bg1"/>
                </a:solidFill>
                <a:latin typeface="Times" charset="0"/>
              </a:rPr>
              <a:t>,  7.5% sequence divergence.</a:t>
            </a:r>
          </a:p>
          <a:p>
            <a:endParaRPr lang="en-US" b="1" dirty="0">
              <a:solidFill>
                <a:schemeClr val="bg1"/>
              </a:solidFill>
              <a:latin typeface="Times" charset="0"/>
            </a:endParaRPr>
          </a:p>
          <a:p>
            <a:r>
              <a:rPr lang="en-US" b="1" dirty="0">
                <a:solidFill>
                  <a:schemeClr val="bg1"/>
                </a:solidFill>
                <a:latin typeface="Times" charset="0"/>
              </a:rPr>
              <a:t>Max divergence in dog clade I = 1.0% hence origin of sequence</a:t>
            </a:r>
            <a:r>
              <a:rPr lang="en-US" b="1" dirty="0" smtClean="0">
                <a:solidFill>
                  <a:schemeClr val="bg1"/>
                </a:solidFill>
                <a:latin typeface="Times" charset="0"/>
              </a:rPr>
              <a:t> ~ 10- 100Kya</a:t>
            </a:r>
            <a:endParaRPr lang="en-US" dirty="0">
              <a:latin typeface="Times" charset="0"/>
            </a:endParaRPr>
          </a:p>
        </p:txBody>
      </p:sp>
      <p:sp>
        <p:nvSpPr>
          <p:cNvPr id="300037" name="Text Box 5"/>
          <p:cNvSpPr txBox="1">
            <a:spLocks noChangeArrowheads="1"/>
          </p:cNvSpPr>
          <p:nvPr/>
        </p:nvSpPr>
        <p:spPr bwMode="auto">
          <a:xfrm>
            <a:off x="34925" y="26988"/>
            <a:ext cx="5192572"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FFFF00"/>
                </a:solidFill>
                <a:latin typeface="Comic Sans MS"/>
                <a:cs typeface="Comic Sans MS"/>
              </a:rPr>
              <a:t>The Timing of Domestication</a:t>
            </a:r>
          </a:p>
        </p:txBody>
      </p:sp>
      <p:sp>
        <p:nvSpPr>
          <p:cNvPr id="6" name="TextBox 5"/>
          <p:cNvSpPr txBox="1"/>
          <p:nvPr/>
        </p:nvSpPr>
        <p:spPr>
          <a:xfrm>
            <a:off x="34925" y="2462352"/>
            <a:ext cx="3105124" cy="646331"/>
          </a:xfrm>
          <a:prstGeom prst="rect">
            <a:avLst/>
          </a:prstGeom>
          <a:noFill/>
        </p:spPr>
        <p:txBody>
          <a:bodyPr wrap="none" rtlCol="0">
            <a:spAutoFit/>
          </a:bodyPr>
          <a:lstStyle/>
          <a:p>
            <a:r>
              <a:rPr lang="en-US" dirty="0" smtClean="0"/>
              <a:t>Vila et al., Science, 1997</a:t>
            </a:r>
          </a:p>
          <a:p>
            <a:r>
              <a:rPr lang="en-US" dirty="0" err="1" smtClean="0"/>
              <a:t>Savolainen</a:t>
            </a:r>
            <a:r>
              <a:rPr lang="en-US" dirty="0" smtClean="0"/>
              <a:t> et al., Science, 2002</a:t>
            </a:r>
            <a:endParaRPr lang="en-US" dirty="0"/>
          </a:p>
        </p:txBody>
      </p:sp>
      <p:cxnSp>
        <p:nvCxnSpPr>
          <p:cNvPr id="8" name="Straight Arrow Connector 7"/>
          <p:cNvCxnSpPr/>
          <p:nvPr/>
        </p:nvCxnSpPr>
        <p:spPr>
          <a:xfrm rot="16200000" flipH="1">
            <a:off x="437092" y="2748491"/>
            <a:ext cx="3896783" cy="10456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14370" name="Object 2"/>
          <p:cNvGraphicFramePr>
            <a:graphicFrameLocks noChangeAspect="1"/>
          </p:cNvGraphicFramePr>
          <p:nvPr/>
        </p:nvGraphicFramePr>
        <p:xfrm>
          <a:off x="127000" y="2908300"/>
          <a:ext cx="4140200" cy="3949700"/>
        </p:xfrm>
        <a:graphic>
          <a:graphicData uri="http://schemas.openxmlformats.org/presentationml/2006/ole">
            <p:oleObj spid="_x0000_s121858" name="Document" r:id="rId3" imgW="0" imgH="0" progId="Word.Document.8">
              <p:embed/>
            </p:oleObj>
          </a:graphicData>
        </a:graphic>
      </p:graphicFrame>
      <p:graphicFrame>
        <p:nvGraphicFramePr>
          <p:cNvPr id="314371" name="Object 3"/>
          <p:cNvGraphicFramePr>
            <a:graphicFrameLocks noChangeAspect="1"/>
          </p:cNvGraphicFramePr>
          <p:nvPr/>
        </p:nvGraphicFramePr>
        <p:xfrm>
          <a:off x="4724400" y="2913063"/>
          <a:ext cx="3962400" cy="3944937"/>
        </p:xfrm>
        <a:graphic>
          <a:graphicData uri="http://schemas.openxmlformats.org/presentationml/2006/ole">
            <p:oleObj spid="_x0000_s121859" name="Document" r:id="rId4" imgW="2908300" imgH="2895600" progId="Word.Document.8">
              <p:embed/>
            </p:oleObj>
          </a:graphicData>
        </a:graphic>
      </p:graphicFrame>
      <p:pic>
        <p:nvPicPr>
          <p:cNvPr id="314373" name="Picture 5" descr="mqmapgend-2                                                    000589E1Macintosh HD                   B746AFEA:"/>
          <p:cNvPicPr>
            <a:picLocks noChangeAspect="1" noChangeArrowheads="1"/>
          </p:cNvPicPr>
          <p:nvPr/>
        </p:nvPicPr>
        <p:blipFill>
          <a:blip r:embed="rId5"/>
          <a:srcRect l="18356" t="15747" b="9628"/>
          <a:stretch>
            <a:fillRect/>
          </a:stretch>
        </p:blipFill>
        <p:spPr bwMode="auto">
          <a:xfrm>
            <a:off x="508000" y="419100"/>
            <a:ext cx="3389313" cy="2362200"/>
          </a:xfrm>
          <a:prstGeom prst="rect">
            <a:avLst/>
          </a:prstGeom>
          <a:noFill/>
        </p:spPr>
      </p:pic>
      <p:pic>
        <p:nvPicPr>
          <p:cNvPr id="314374" name="Picture 6" descr="earlydog_zoom.jpg                                              000589E1Macintosh HD                   B746AFEA:"/>
          <p:cNvPicPr>
            <a:picLocks noChangeAspect="1" noChangeArrowheads="1"/>
          </p:cNvPicPr>
          <p:nvPr/>
        </p:nvPicPr>
        <p:blipFill>
          <a:blip r:embed="rId6"/>
          <a:srcRect/>
          <a:stretch>
            <a:fillRect/>
          </a:stretch>
        </p:blipFill>
        <p:spPr bwMode="auto">
          <a:xfrm>
            <a:off x="4419600" y="0"/>
            <a:ext cx="4267200" cy="3048000"/>
          </a:xfrm>
          <a:prstGeom prst="rect">
            <a:avLst/>
          </a:prstGeom>
          <a:noFill/>
          <a:ln w="9525">
            <a:noFill/>
            <a:miter lim="800000"/>
            <a:headEnd/>
            <a:tailEnd/>
          </a:ln>
        </p:spPr>
      </p:pic>
      <p:sp>
        <p:nvSpPr>
          <p:cNvPr id="314372" name="Text Box 4"/>
          <p:cNvSpPr txBox="1">
            <a:spLocks noChangeArrowheads="1"/>
          </p:cNvSpPr>
          <p:nvPr/>
        </p:nvSpPr>
        <p:spPr bwMode="auto">
          <a:xfrm>
            <a:off x="177800" y="76200"/>
            <a:ext cx="3236784" cy="338554"/>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600" b="1" dirty="0">
                <a:latin typeface="Times" charset="0"/>
              </a:rPr>
              <a:t>The Oldest dogs:</a:t>
            </a:r>
            <a:r>
              <a:rPr lang="en-US" sz="1600" b="1" dirty="0" smtClean="0">
                <a:latin typeface="Times" charset="0"/>
              </a:rPr>
              <a:t> 15-31K years ago</a:t>
            </a:r>
            <a:endParaRPr lang="en-US" sz="1600" b="1" dirty="0">
              <a:latin typeface="Times" charset="0"/>
            </a:endParaRPr>
          </a:p>
        </p:txBody>
      </p:sp>
      <p:sp>
        <p:nvSpPr>
          <p:cNvPr id="314375" name="Text Box 7"/>
          <p:cNvSpPr txBox="1">
            <a:spLocks noChangeArrowheads="1"/>
          </p:cNvSpPr>
          <p:nvPr/>
        </p:nvSpPr>
        <p:spPr bwMode="auto">
          <a:xfrm>
            <a:off x="5534025" y="3203575"/>
            <a:ext cx="1217613" cy="457200"/>
          </a:xfrm>
          <a:prstGeom prst="rect">
            <a:avLst/>
          </a:prstGeom>
          <a:noFill/>
          <a:ln w="9525">
            <a:noFill/>
            <a:miter lim="800000"/>
            <a:headEnd/>
            <a:tailEnd/>
          </a:ln>
          <a:effectLst/>
        </p:spPr>
        <p:txBody>
          <a:bodyPr wrap="none">
            <a:prstTxWarp prst="textNoShape">
              <a:avLst/>
            </a:prstTxWarp>
            <a:spAutoFit/>
          </a:bodyPr>
          <a:lstStyle/>
          <a:p>
            <a:r>
              <a:rPr lang="en-US" b="1">
                <a:solidFill>
                  <a:srgbClr val="ED181E"/>
                </a:solidFill>
              </a:rPr>
              <a:t>Huskies</a:t>
            </a:r>
          </a:p>
        </p:txBody>
      </p:sp>
      <p:sp>
        <p:nvSpPr>
          <p:cNvPr id="314376" name="Text Box 8"/>
          <p:cNvSpPr txBox="1">
            <a:spLocks noChangeArrowheads="1"/>
          </p:cNvSpPr>
          <p:nvPr/>
        </p:nvSpPr>
        <p:spPr bwMode="auto">
          <a:xfrm>
            <a:off x="5889625" y="5375275"/>
            <a:ext cx="1131888" cy="457200"/>
          </a:xfrm>
          <a:prstGeom prst="rect">
            <a:avLst/>
          </a:prstGeom>
          <a:noFill/>
          <a:ln w="9525">
            <a:noFill/>
            <a:miter lim="800000"/>
            <a:headEnd/>
            <a:tailEnd/>
          </a:ln>
          <a:effectLst/>
        </p:spPr>
        <p:txBody>
          <a:bodyPr wrap="none">
            <a:prstTxWarp prst="textNoShape">
              <a:avLst/>
            </a:prstTxWarp>
            <a:spAutoFit/>
          </a:bodyPr>
          <a:lstStyle/>
          <a:p>
            <a:r>
              <a:rPr lang="en-US" b="1">
                <a:solidFill>
                  <a:srgbClr val="ED181E"/>
                </a:solidFill>
              </a:rPr>
              <a:t>Wolves</a:t>
            </a:r>
          </a:p>
        </p:txBody>
      </p:sp>
      <p:sp>
        <p:nvSpPr>
          <p:cNvPr id="314377" name="Rectangle 9"/>
          <p:cNvSpPr>
            <a:spLocks noChangeArrowheads="1"/>
          </p:cNvSpPr>
          <p:nvPr/>
        </p:nvSpPr>
        <p:spPr bwMode="auto">
          <a:xfrm>
            <a:off x="7302500" y="4064000"/>
            <a:ext cx="317500" cy="622300"/>
          </a:xfrm>
          <a:prstGeom prst="rect">
            <a:avLst/>
          </a:prstGeom>
          <a:noFill/>
          <a:ln w="9525">
            <a:solidFill>
              <a:srgbClr val="ED181E"/>
            </a:solidFill>
            <a:miter lim="800000"/>
            <a:headEnd/>
            <a:tailEnd/>
          </a:ln>
          <a:effectLst/>
        </p:spPr>
        <p:txBody>
          <a:bodyPr wrap="none" anchor="ctr">
            <a:prstTxWarp prst="textNoShape">
              <a:avLst/>
            </a:prstTxWarp>
          </a:bodyPr>
          <a:lstStyle/>
          <a:p>
            <a:pPr algn="ctr"/>
            <a:endParaRPr lang="en-US"/>
          </a:p>
        </p:txBody>
      </p:sp>
      <p:sp>
        <p:nvSpPr>
          <p:cNvPr id="314378" name="Text Box 10"/>
          <p:cNvSpPr txBox="1">
            <a:spLocks noChangeArrowheads="1"/>
          </p:cNvSpPr>
          <p:nvPr/>
        </p:nvSpPr>
        <p:spPr bwMode="auto">
          <a:xfrm>
            <a:off x="6943725" y="3405188"/>
            <a:ext cx="1601788" cy="3968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ED181E"/>
                </a:solidFill>
              </a:rPr>
              <a:t>Russian dogs</a:t>
            </a:r>
          </a:p>
        </p:txBody>
      </p:sp>
      <p:sp>
        <p:nvSpPr>
          <p:cNvPr id="314379" name="Line 11"/>
          <p:cNvSpPr>
            <a:spLocks noChangeShapeType="1"/>
          </p:cNvSpPr>
          <p:nvPr/>
        </p:nvSpPr>
        <p:spPr bwMode="auto">
          <a:xfrm flipH="1">
            <a:off x="7404100" y="3797300"/>
            <a:ext cx="76200" cy="2413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314380" name="Text Box 12"/>
          <p:cNvSpPr txBox="1">
            <a:spLocks noChangeArrowheads="1"/>
          </p:cNvSpPr>
          <p:nvPr/>
        </p:nvSpPr>
        <p:spPr bwMode="auto">
          <a:xfrm>
            <a:off x="7718425" y="3786188"/>
            <a:ext cx="1255713" cy="396875"/>
          </a:xfrm>
          <a:prstGeom prst="rect">
            <a:avLst/>
          </a:prstGeom>
          <a:noFill/>
          <a:ln w="9525">
            <a:noFill/>
            <a:miter lim="800000"/>
            <a:headEnd/>
            <a:tailEnd/>
          </a:ln>
          <a:effectLst/>
        </p:spPr>
        <p:txBody>
          <a:bodyPr>
            <a:prstTxWarp prst="textNoShape">
              <a:avLst/>
            </a:prstTxWarp>
            <a:spAutoFit/>
          </a:bodyPr>
          <a:lstStyle/>
          <a:p>
            <a:r>
              <a:rPr lang="en-US" sz="2000" b="1">
                <a:solidFill>
                  <a:srgbClr val="ED181E"/>
                </a:solidFill>
              </a:rPr>
              <a:t>Gt. Danes</a:t>
            </a:r>
          </a:p>
        </p:txBody>
      </p:sp>
      <p:sp>
        <p:nvSpPr>
          <p:cNvPr id="314381" name="Line 13"/>
          <p:cNvSpPr>
            <a:spLocks noChangeShapeType="1"/>
          </p:cNvSpPr>
          <p:nvPr/>
        </p:nvSpPr>
        <p:spPr bwMode="auto">
          <a:xfrm flipH="1">
            <a:off x="7810500" y="4114800"/>
            <a:ext cx="368300" cy="889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srcRect l="4198" r="28925" b="41629"/>
          <a:stretch>
            <a:fillRect/>
          </a:stretch>
        </p:blipFill>
        <p:spPr bwMode="auto">
          <a:xfrm>
            <a:off x="0" y="1973263"/>
            <a:ext cx="9144000" cy="3360737"/>
          </a:xfrm>
          <a:prstGeom prst="rect">
            <a:avLst/>
          </a:prstGeom>
          <a:noFill/>
          <a:ln w="9525">
            <a:noFill/>
            <a:miter lim="800000"/>
            <a:headEnd/>
            <a:tailEnd/>
          </a:ln>
          <a:effectLst/>
        </p:spPr>
      </p:pic>
      <p:sp>
        <p:nvSpPr>
          <p:cNvPr id="302083" name="Text Box 3"/>
          <p:cNvSpPr txBox="1">
            <a:spLocks noChangeArrowheads="1"/>
          </p:cNvSpPr>
          <p:nvPr/>
        </p:nvSpPr>
        <p:spPr bwMode="auto">
          <a:xfrm>
            <a:off x="1254125" y="5394325"/>
            <a:ext cx="1252491"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Comic Sans MS"/>
                <a:cs typeface="Comic Sans MS"/>
              </a:rPr>
              <a:t>East Asia</a:t>
            </a:r>
          </a:p>
        </p:txBody>
      </p:sp>
      <p:sp>
        <p:nvSpPr>
          <p:cNvPr id="302084" name="Text Box 4"/>
          <p:cNvSpPr txBox="1">
            <a:spLocks noChangeArrowheads="1"/>
          </p:cNvSpPr>
          <p:nvPr/>
        </p:nvSpPr>
        <p:spPr bwMode="auto">
          <a:xfrm>
            <a:off x="6705600" y="5334000"/>
            <a:ext cx="1910612"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Comic Sans MS"/>
                <a:cs typeface="Comic Sans MS"/>
              </a:rPr>
              <a:t>Southwest Asia</a:t>
            </a:r>
          </a:p>
        </p:txBody>
      </p:sp>
      <p:sp>
        <p:nvSpPr>
          <p:cNvPr id="302085" name="Text Box 5"/>
          <p:cNvSpPr txBox="1">
            <a:spLocks noChangeArrowheads="1"/>
          </p:cNvSpPr>
          <p:nvPr/>
        </p:nvSpPr>
        <p:spPr bwMode="auto">
          <a:xfrm>
            <a:off x="4191000" y="5410200"/>
            <a:ext cx="933632"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Comic Sans MS"/>
                <a:cs typeface="Comic Sans MS"/>
              </a:rPr>
              <a:t>Europe</a:t>
            </a:r>
          </a:p>
        </p:txBody>
      </p:sp>
      <p:sp>
        <p:nvSpPr>
          <p:cNvPr id="302086" name="Text Box 6"/>
          <p:cNvSpPr txBox="1">
            <a:spLocks noChangeArrowheads="1"/>
          </p:cNvSpPr>
          <p:nvPr/>
        </p:nvSpPr>
        <p:spPr bwMode="auto">
          <a:xfrm>
            <a:off x="266700" y="6083300"/>
            <a:ext cx="3867841" cy="369332"/>
          </a:xfrm>
          <a:prstGeom prst="rect">
            <a:avLst/>
          </a:prstGeom>
          <a:noFill/>
          <a:ln w="9525">
            <a:noFill/>
            <a:miter lim="800000"/>
            <a:headEnd/>
            <a:tailEnd/>
          </a:ln>
          <a:effectLst/>
        </p:spPr>
        <p:txBody>
          <a:bodyPr wrap="none">
            <a:prstTxWarp prst="textNoShape">
              <a:avLst/>
            </a:prstTxWarp>
            <a:spAutoFit/>
          </a:bodyPr>
          <a:lstStyle/>
          <a:p>
            <a:r>
              <a:rPr lang="en-US" b="1" dirty="0" err="1">
                <a:solidFill>
                  <a:srgbClr val="FFFF00"/>
                </a:solidFill>
                <a:latin typeface="Comic Sans MS"/>
                <a:cs typeface="Comic Sans MS"/>
              </a:rPr>
              <a:t>Savolainen</a:t>
            </a:r>
            <a:r>
              <a:rPr lang="en-US" b="1" dirty="0">
                <a:solidFill>
                  <a:srgbClr val="FFFF00"/>
                </a:solidFill>
                <a:latin typeface="Comic Sans MS"/>
                <a:cs typeface="Comic Sans MS"/>
              </a:rPr>
              <a:t> et al.,</a:t>
            </a:r>
            <a:r>
              <a:rPr lang="en-US" b="1" dirty="0" smtClean="0">
                <a:solidFill>
                  <a:srgbClr val="FFFF00"/>
                </a:solidFill>
                <a:latin typeface="Comic Sans MS"/>
                <a:cs typeface="Comic Sans MS"/>
              </a:rPr>
              <a:t> Science, 2002</a:t>
            </a:r>
            <a:endParaRPr lang="en-US" b="1" dirty="0">
              <a:solidFill>
                <a:srgbClr val="FFFF00"/>
              </a:solidFill>
              <a:latin typeface="Comic Sans MS"/>
              <a:cs typeface="Comic Sans MS"/>
            </a:endParaRPr>
          </a:p>
        </p:txBody>
      </p:sp>
      <p:sp>
        <p:nvSpPr>
          <p:cNvPr id="302087" name="Text Box 7"/>
          <p:cNvSpPr txBox="1">
            <a:spLocks noChangeArrowheads="1"/>
          </p:cNvSpPr>
          <p:nvPr/>
        </p:nvSpPr>
        <p:spPr bwMode="auto">
          <a:xfrm>
            <a:off x="250825" y="565150"/>
            <a:ext cx="7828736" cy="923330"/>
          </a:xfrm>
          <a:prstGeom prst="rect">
            <a:avLst/>
          </a:prstGeom>
          <a:noFill/>
          <a:ln w="9525">
            <a:noFill/>
            <a:miter lim="800000"/>
            <a:headEnd/>
            <a:tailEnd/>
          </a:ln>
          <a:effectLst/>
        </p:spPr>
        <p:txBody>
          <a:bodyPr wrap="none">
            <a:prstTxWarp prst="textNoShape">
              <a:avLst/>
            </a:prstTxWarp>
            <a:spAutoFit/>
          </a:bodyPr>
          <a:lstStyle/>
          <a:p>
            <a:pPr marL="457200" indent="-457200">
              <a:buFont typeface="Times" charset="0"/>
              <a:buNone/>
            </a:pPr>
            <a:r>
              <a:rPr lang="en-US" b="1" dirty="0">
                <a:solidFill>
                  <a:schemeClr val="bg1"/>
                </a:solidFill>
                <a:latin typeface="Comic Sans MS"/>
                <a:cs typeface="Comic Sans MS"/>
              </a:rPr>
              <a:t>1. High diversity in East Asia suggests an origin there.</a:t>
            </a:r>
          </a:p>
          <a:p>
            <a:pPr marL="457200" indent="-457200">
              <a:buFont typeface="Times" charset="0"/>
              <a:buChar char="•"/>
            </a:pPr>
            <a:endParaRPr lang="en-US" b="1" dirty="0">
              <a:solidFill>
                <a:schemeClr val="bg1"/>
              </a:solidFill>
              <a:latin typeface="Comic Sans MS"/>
              <a:cs typeface="Comic Sans MS"/>
            </a:endParaRPr>
          </a:p>
          <a:p>
            <a:pPr marL="457200" indent="-457200">
              <a:buFont typeface="Times" charset="0"/>
              <a:buNone/>
            </a:pPr>
            <a:r>
              <a:rPr lang="en-US" b="1" dirty="0">
                <a:solidFill>
                  <a:schemeClr val="bg1"/>
                </a:solidFill>
                <a:latin typeface="Comic Sans MS"/>
                <a:cs typeface="Comic Sans MS"/>
              </a:rPr>
              <a:t>2. Founding by multiple </a:t>
            </a:r>
            <a:r>
              <a:rPr lang="en-US" b="1" dirty="0" err="1">
                <a:solidFill>
                  <a:schemeClr val="bg1"/>
                </a:solidFill>
                <a:latin typeface="Comic Sans MS"/>
                <a:cs typeface="Comic Sans MS"/>
              </a:rPr>
              <a:t>matralines</a:t>
            </a:r>
            <a:r>
              <a:rPr lang="en-US" b="1" dirty="0">
                <a:solidFill>
                  <a:schemeClr val="bg1"/>
                </a:solidFill>
                <a:latin typeface="Comic Sans MS"/>
                <a:cs typeface="Comic Sans MS"/>
              </a:rPr>
              <a:t> is consistent </a:t>
            </a:r>
            <a:r>
              <a:rPr lang="en-US" b="1" dirty="0" err="1">
                <a:solidFill>
                  <a:schemeClr val="bg1"/>
                </a:solidFill>
                <a:latin typeface="Comic Sans MS"/>
                <a:cs typeface="Comic Sans MS"/>
              </a:rPr>
              <a:t>w</a:t>
            </a:r>
            <a:r>
              <a:rPr lang="en-US" b="1" dirty="0">
                <a:solidFill>
                  <a:schemeClr val="bg1"/>
                </a:solidFill>
                <a:latin typeface="Comic Sans MS"/>
                <a:cs typeface="Comic Sans MS"/>
              </a:rPr>
              <a:t>/ origin 15 to 40k</a:t>
            </a:r>
          </a:p>
        </p:txBody>
      </p:sp>
      <p:sp>
        <p:nvSpPr>
          <p:cNvPr id="302088" name="Text Box 8"/>
          <p:cNvSpPr txBox="1">
            <a:spLocks noChangeArrowheads="1"/>
          </p:cNvSpPr>
          <p:nvPr/>
        </p:nvSpPr>
        <p:spPr bwMode="auto">
          <a:xfrm>
            <a:off x="2346325" y="0"/>
            <a:ext cx="3956131" cy="584776"/>
          </a:xfrm>
          <a:prstGeom prst="rect">
            <a:avLst/>
          </a:prstGeom>
          <a:noFill/>
          <a:ln w="9525">
            <a:noFill/>
            <a:miter lim="800000"/>
            <a:headEnd/>
            <a:tailEnd/>
          </a:ln>
          <a:effectLst/>
        </p:spPr>
        <p:txBody>
          <a:bodyPr wrap="none">
            <a:prstTxWarp prst="textNoShape">
              <a:avLst/>
            </a:prstTxWarp>
            <a:spAutoFit/>
          </a:bodyPr>
          <a:lstStyle/>
          <a:p>
            <a:r>
              <a:rPr lang="en-US" sz="3200" b="1">
                <a:solidFill>
                  <a:srgbClr val="FFEA18"/>
                </a:solidFill>
                <a:latin typeface="Comic Sans MS"/>
                <a:cs typeface="Comic Sans MS"/>
              </a:rPr>
              <a:t>Origin in East Asia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1026" descr="breed diversity                                                0001EDB0PAKA                           B4757019:"/>
          <p:cNvPicPr>
            <a:picLocks noChangeAspect="1" noChangeArrowheads="1"/>
          </p:cNvPicPr>
          <p:nvPr/>
        </p:nvPicPr>
        <p:blipFill>
          <a:blip r:embed="rId2">
            <a:alphaModFix/>
            <a:lum bright="8000"/>
          </a:blip>
          <a:srcRect/>
          <a:stretch>
            <a:fillRect/>
          </a:stretch>
        </p:blipFill>
        <p:spPr bwMode="auto">
          <a:xfrm>
            <a:off x="1449212" y="200026"/>
            <a:ext cx="6244166" cy="6456363"/>
          </a:xfrm>
          <a:prstGeom prst="rect">
            <a:avLst/>
          </a:prstGeom>
          <a:noFill/>
        </p:spPr>
      </p:pic>
      <p:sp>
        <p:nvSpPr>
          <p:cNvPr id="3" name="TextBox 2"/>
          <p:cNvSpPr txBox="1"/>
          <p:nvPr/>
        </p:nvSpPr>
        <p:spPr>
          <a:xfrm>
            <a:off x="285750" y="200026"/>
            <a:ext cx="3015569" cy="584776"/>
          </a:xfrm>
          <a:prstGeom prst="rect">
            <a:avLst/>
          </a:prstGeom>
          <a:noFill/>
        </p:spPr>
        <p:txBody>
          <a:bodyPr wrap="none" rtlCol="0">
            <a:spAutoFit/>
          </a:bodyPr>
          <a:lstStyle/>
          <a:p>
            <a:r>
              <a:rPr lang="en-US" sz="3200" dirty="0" smtClean="0">
                <a:latin typeface="Comic Sans MS"/>
                <a:cs typeface="Comic Sans MS"/>
              </a:rPr>
              <a:t>Diversification </a:t>
            </a:r>
            <a:endParaRPr lang="en-US" sz="3200" dirty="0">
              <a:latin typeface="Comic Sans MS"/>
              <a:cs typeface="Comic Sans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920269" y="-300790"/>
            <a:ext cx="7772977" cy="1143541"/>
          </a:xfrm>
        </p:spPr>
        <p:txBody>
          <a:bodyPr/>
          <a:lstStyle/>
          <a:p>
            <a:r>
              <a:rPr lang="en-US" sz="3200" b="1" dirty="0">
                <a:solidFill>
                  <a:srgbClr val="FFEA18"/>
                </a:solidFill>
                <a:effectLst>
                  <a:outerShdw blurRad="38100" dist="38100" dir="2700000" algn="tl">
                    <a:srgbClr val="000000"/>
                  </a:outerShdw>
                </a:effectLst>
                <a:latin typeface="Comic Sans MS"/>
                <a:cs typeface="Comic Sans MS"/>
              </a:rPr>
              <a:t>TALK OUTLINE</a:t>
            </a:r>
            <a:endParaRPr lang="en-US" sz="3200" b="1" dirty="0">
              <a:solidFill>
                <a:schemeClr val="bg1"/>
              </a:solidFill>
              <a:effectLst>
                <a:outerShdw blurRad="38100" dist="38100" dir="2700000" algn="tl">
                  <a:srgbClr val="000000"/>
                </a:outerShdw>
              </a:effectLst>
              <a:latin typeface="Comic Sans MS"/>
              <a:cs typeface="Comic Sans MS"/>
            </a:endParaRPr>
          </a:p>
        </p:txBody>
      </p:sp>
      <p:sp>
        <p:nvSpPr>
          <p:cNvPr id="16387" name="Text Box 3"/>
          <p:cNvSpPr txBox="1">
            <a:spLocks noChangeArrowheads="1"/>
          </p:cNvSpPr>
          <p:nvPr/>
        </p:nvSpPr>
        <p:spPr bwMode="auto">
          <a:xfrm>
            <a:off x="469035" y="366228"/>
            <a:ext cx="8441170" cy="3046988"/>
          </a:xfrm>
          <a:prstGeom prst="rect">
            <a:avLst/>
          </a:prstGeom>
          <a:noFill/>
          <a:ln w="9525">
            <a:noFill/>
            <a:miter lim="800000"/>
            <a:headEnd/>
            <a:tailEnd/>
          </a:ln>
        </p:spPr>
        <p:txBody>
          <a:bodyPr>
            <a:prstTxWarp prst="textNoShape">
              <a:avLst/>
            </a:prstTxWarp>
            <a:spAutoFit/>
          </a:bodyPr>
          <a:lstStyle/>
          <a:p>
            <a:r>
              <a:rPr lang="en-US" sz="2400" b="1" u="sng" dirty="0">
                <a:latin typeface="Comic Sans MS"/>
                <a:cs typeface="Comic Sans MS"/>
              </a:rPr>
              <a:t>1) Introduction</a:t>
            </a:r>
            <a:endParaRPr lang="en-US" sz="2400" b="1" dirty="0">
              <a:solidFill>
                <a:schemeClr val="bg1"/>
              </a:solidFill>
              <a:latin typeface="Comic Sans MS"/>
              <a:cs typeface="Comic Sans MS"/>
            </a:endParaRPr>
          </a:p>
          <a:p>
            <a:r>
              <a:rPr lang="en-US" sz="2400" b="1" dirty="0">
                <a:solidFill>
                  <a:schemeClr val="bg1"/>
                </a:solidFill>
                <a:latin typeface="Comic Sans MS"/>
                <a:cs typeface="Comic Sans MS"/>
              </a:rPr>
              <a:t>	</a:t>
            </a:r>
            <a:r>
              <a:rPr lang="en-US" sz="2400" b="1" dirty="0">
                <a:solidFill>
                  <a:schemeClr val="accent2"/>
                </a:solidFill>
                <a:latin typeface="Comic Sans MS"/>
                <a:cs typeface="Comic Sans MS"/>
              </a:rPr>
              <a:t>a)</a:t>
            </a:r>
            <a:r>
              <a:rPr lang="en-US" sz="2400" b="1" dirty="0" smtClean="0">
                <a:solidFill>
                  <a:schemeClr val="accent2"/>
                </a:solidFill>
                <a:latin typeface="Comic Sans MS"/>
                <a:cs typeface="Comic Sans MS"/>
              </a:rPr>
              <a:t> Evolutionary framework</a:t>
            </a:r>
          </a:p>
          <a:p>
            <a:r>
              <a:rPr lang="en-US" sz="2400" b="1" dirty="0" smtClean="0">
                <a:solidFill>
                  <a:schemeClr val="accent2"/>
                </a:solidFill>
                <a:latin typeface="Comic Sans MS"/>
                <a:cs typeface="Comic Sans MS"/>
              </a:rPr>
              <a:t>	</a:t>
            </a:r>
            <a:r>
              <a:rPr lang="en-US" sz="2400" b="1" dirty="0" err="1" smtClean="0">
                <a:solidFill>
                  <a:schemeClr val="accent2"/>
                </a:solidFill>
                <a:latin typeface="Comic Sans MS"/>
                <a:cs typeface="Comic Sans MS"/>
              </a:rPr>
              <a:t>b</a:t>
            </a:r>
            <a:r>
              <a:rPr lang="en-US" sz="2400" b="1" dirty="0" smtClean="0">
                <a:solidFill>
                  <a:schemeClr val="accent2"/>
                </a:solidFill>
                <a:latin typeface="Comic Sans MS"/>
                <a:cs typeface="Comic Sans MS"/>
              </a:rPr>
              <a:t>) Origin and diversification</a:t>
            </a:r>
          </a:p>
          <a:p>
            <a:r>
              <a:rPr lang="en-US" sz="2400" b="1" dirty="0" smtClean="0">
                <a:solidFill>
                  <a:schemeClr val="accent2"/>
                </a:solidFill>
                <a:latin typeface="Comic Sans MS"/>
                <a:cs typeface="Comic Sans MS"/>
              </a:rPr>
              <a:t>	</a:t>
            </a:r>
            <a:r>
              <a:rPr lang="en-US" sz="2400" b="1" dirty="0" err="1" smtClean="0">
                <a:solidFill>
                  <a:schemeClr val="accent2"/>
                </a:solidFill>
                <a:latin typeface="Comic Sans MS"/>
                <a:cs typeface="Comic Sans MS"/>
              </a:rPr>
              <a:t>c</a:t>
            </a:r>
            <a:r>
              <a:rPr lang="en-US" sz="2400" b="1" dirty="0" smtClean="0">
                <a:solidFill>
                  <a:schemeClr val="accent2"/>
                </a:solidFill>
                <a:latin typeface="Comic Sans MS"/>
                <a:cs typeface="Comic Sans MS"/>
              </a:rPr>
              <a:t>) The dog as a model species</a:t>
            </a:r>
          </a:p>
          <a:p>
            <a:r>
              <a:rPr lang="en-US" sz="2400" b="1" dirty="0" smtClean="0">
                <a:solidFill>
                  <a:schemeClr val="accent2"/>
                </a:solidFill>
                <a:latin typeface="Comic Sans MS"/>
                <a:cs typeface="Comic Sans MS"/>
              </a:rPr>
              <a:t>	</a:t>
            </a:r>
            <a:r>
              <a:rPr lang="en-US" sz="2400" b="1" dirty="0" err="1" smtClean="0">
                <a:solidFill>
                  <a:schemeClr val="accent2"/>
                </a:solidFill>
                <a:latin typeface="Comic Sans MS"/>
                <a:cs typeface="Comic Sans MS"/>
              </a:rPr>
              <a:t>d</a:t>
            </a:r>
            <a:r>
              <a:rPr lang="en-US" sz="2400" b="1" dirty="0" smtClean="0">
                <a:solidFill>
                  <a:schemeClr val="accent2"/>
                </a:solidFill>
                <a:latin typeface="Comic Sans MS"/>
                <a:cs typeface="Comic Sans MS"/>
              </a:rPr>
              <a:t>) The canine genome</a:t>
            </a:r>
            <a:r>
              <a:rPr lang="en-US" sz="2400" b="1" dirty="0" smtClean="0">
                <a:solidFill>
                  <a:schemeClr val="accent2"/>
                </a:solidFill>
                <a:latin typeface="Comic Sans MS"/>
                <a:cs typeface="Comic Sans MS"/>
              </a:rPr>
              <a:t> and </a:t>
            </a:r>
            <a:r>
              <a:rPr lang="en-US" sz="2400" b="1" dirty="0" err="1" smtClean="0">
                <a:solidFill>
                  <a:schemeClr val="accent2"/>
                </a:solidFill>
                <a:latin typeface="Comic Sans MS"/>
                <a:cs typeface="Comic Sans MS"/>
              </a:rPr>
              <a:t>canmap</a:t>
            </a:r>
            <a:r>
              <a:rPr lang="en-US" sz="2400" b="1" dirty="0" smtClean="0">
                <a:solidFill>
                  <a:schemeClr val="accent2"/>
                </a:solidFill>
                <a:latin typeface="Comic Sans MS"/>
                <a:cs typeface="Comic Sans MS"/>
              </a:rPr>
              <a:t> projects</a:t>
            </a:r>
          </a:p>
          <a:p>
            <a:endParaRPr lang="en-US" sz="2400" b="1" dirty="0" smtClean="0">
              <a:solidFill>
                <a:schemeClr val="accent2"/>
              </a:solidFill>
              <a:latin typeface="Comic Sans MS"/>
              <a:cs typeface="Comic Sans MS"/>
            </a:endParaRPr>
          </a:p>
          <a:p>
            <a:endParaRPr lang="en-US" sz="2400" b="1" dirty="0" smtClean="0">
              <a:solidFill>
                <a:schemeClr val="bg1"/>
              </a:solidFill>
              <a:latin typeface="Comic Sans MS"/>
              <a:cs typeface="Comic Sans MS"/>
            </a:endParaRPr>
          </a:p>
          <a:p>
            <a:pPr>
              <a:lnSpc>
                <a:spcPct val="80000"/>
              </a:lnSpc>
            </a:pPr>
            <a:endParaRPr lang="en-US" sz="2400" b="1" dirty="0">
              <a:solidFill>
                <a:schemeClr val="bg1"/>
              </a:solidFill>
              <a:latin typeface="Comic Sans MS"/>
              <a:cs typeface="Comic Sans MS"/>
            </a:endParaRPr>
          </a:p>
        </p:txBody>
      </p:sp>
      <p:sp>
        <p:nvSpPr>
          <p:cNvPr id="16388" name="TextBox 3"/>
          <p:cNvSpPr txBox="1">
            <a:spLocks noChangeArrowheads="1"/>
          </p:cNvSpPr>
          <p:nvPr/>
        </p:nvSpPr>
        <p:spPr bwMode="auto">
          <a:xfrm>
            <a:off x="369455" y="1520390"/>
            <a:ext cx="184666" cy="369332"/>
          </a:xfrm>
          <a:prstGeom prst="rect">
            <a:avLst/>
          </a:prstGeom>
          <a:noFill/>
          <a:ln w="9525">
            <a:noFill/>
            <a:miter lim="800000"/>
            <a:headEnd/>
            <a:tailEnd/>
          </a:ln>
        </p:spPr>
        <p:txBody>
          <a:bodyPr wrap="none">
            <a:prstTxWarp prst="textNoShape">
              <a:avLst/>
            </a:prstTxWarp>
            <a:spAutoFit/>
          </a:bodyPr>
          <a:lstStyle/>
          <a:p>
            <a:endParaRPr lang="en-US">
              <a:latin typeface="Comic Sans MS"/>
              <a:cs typeface="Comic Sans MS"/>
            </a:endParaRPr>
          </a:p>
        </p:txBody>
      </p:sp>
      <p:sp>
        <p:nvSpPr>
          <p:cNvPr id="7" name="Rectangle 6"/>
          <p:cNvSpPr>
            <a:spLocks noChangeArrowheads="1"/>
          </p:cNvSpPr>
          <p:nvPr/>
        </p:nvSpPr>
        <p:spPr bwMode="auto">
          <a:xfrm>
            <a:off x="462593" y="2299826"/>
            <a:ext cx="7660320" cy="3046988"/>
          </a:xfrm>
          <a:prstGeom prst="rect">
            <a:avLst/>
          </a:prstGeom>
          <a:noFill/>
          <a:ln w="9525">
            <a:noFill/>
            <a:miter lim="800000"/>
            <a:headEnd/>
            <a:tailEnd/>
          </a:ln>
        </p:spPr>
        <p:txBody>
          <a:bodyPr wrap="square">
            <a:prstTxWarp prst="textNoShape">
              <a:avLst/>
            </a:prstTxWarp>
            <a:spAutoFit/>
          </a:bodyPr>
          <a:lstStyle/>
          <a:p>
            <a:r>
              <a:rPr lang="en-US" sz="2400" b="1" u="sng" dirty="0">
                <a:latin typeface="Comic Sans MS"/>
                <a:cs typeface="Comic Sans MS"/>
              </a:rPr>
              <a:t>2)</a:t>
            </a:r>
            <a:r>
              <a:rPr lang="en-US" sz="2400" b="1" u="sng" dirty="0" smtClean="0">
                <a:latin typeface="Comic Sans MS"/>
                <a:cs typeface="Comic Sans MS"/>
              </a:rPr>
              <a:t> How to build</a:t>
            </a:r>
            <a:r>
              <a:rPr lang="en-US" sz="2400" b="1" u="sng" dirty="0" smtClean="0">
                <a:latin typeface="Comic Sans MS"/>
                <a:cs typeface="Comic Sans MS"/>
              </a:rPr>
              <a:t> </a:t>
            </a:r>
            <a:r>
              <a:rPr lang="en-US" sz="2400" b="1" u="sng" dirty="0" smtClean="0">
                <a:latin typeface="Comic Sans MS"/>
                <a:cs typeface="Comic Sans MS"/>
              </a:rPr>
              <a:t>and reverse engineer </a:t>
            </a:r>
            <a:r>
              <a:rPr lang="en-US" sz="2400" b="1" u="sng" dirty="0" smtClean="0">
                <a:latin typeface="Comic Sans MS"/>
                <a:cs typeface="Comic Sans MS"/>
              </a:rPr>
              <a:t>a dog</a:t>
            </a:r>
          </a:p>
          <a:p>
            <a:r>
              <a:rPr lang="en-US" sz="2400" b="1" dirty="0" smtClean="0">
                <a:solidFill>
                  <a:schemeClr val="bg1"/>
                </a:solidFill>
                <a:latin typeface="Comic Sans MS"/>
                <a:cs typeface="Comic Sans MS"/>
              </a:rPr>
              <a:t>	</a:t>
            </a:r>
            <a:r>
              <a:rPr lang="en-US" sz="2400" b="1" dirty="0" smtClean="0">
                <a:solidFill>
                  <a:srgbClr val="3333CC"/>
                </a:solidFill>
                <a:latin typeface="Comic Sans MS"/>
                <a:cs typeface="Comic Sans MS"/>
              </a:rPr>
              <a:t>a)</a:t>
            </a:r>
            <a:r>
              <a:rPr lang="en-US" sz="2400" b="1" dirty="0" smtClean="0">
                <a:solidFill>
                  <a:srgbClr val="3333CC"/>
                </a:solidFill>
                <a:latin typeface="Comic Sans MS"/>
                <a:cs typeface="Comic Sans MS"/>
              </a:rPr>
              <a:t> Three ways to build a dog</a:t>
            </a:r>
          </a:p>
          <a:p>
            <a:r>
              <a:rPr lang="en-US" sz="2400" b="1" dirty="0" smtClean="0">
                <a:solidFill>
                  <a:schemeClr val="bg1"/>
                </a:solidFill>
                <a:latin typeface="Comic Sans MS"/>
                <a:cs typeface="Comic Sans MS"/>
              </a:rPr>
              <a:t>	</a:t>
            </a:r>
            <a:r>
              <a:rPr lang="en-US" sz="2400" b="1" dirty="0" err="1" smtClean="0">
                <a:solidFill>
                  <a:srgbClr val="3333CC"/>
                </a:solidFill>
                <a:latin typeface="Comic Sans MS"/>
                <a:cs typeface="Comic Sans MS"/>
              </a:rPr>
              <a:t>b</a:t>
            </a:r>
            <a:r>
              <a:rPr lang="en-US" sz="2400" b="1" dirty="0" smtClean="0">
                <a:solidFill>
                  <a:srgbClr val="3333CC"/>
                </a:solidFill>
                <a:latin typeface="Comic Sans MS"/>
                <a:cs typeface="Comic Sans MS"/>
              </a:rPr>
              <a:t>) </a:t>
            </a:r>
            <a:r>
              <a:rPr lang="en-US" sz="2400" b="1" dirty="0" smtClean="0">
                <a:solidFill>
                  <a:srgbClr val="3333CC"/>
                </a:solidFill>
                <a:latin typeface="Comic Sans MS"/>
                <a:cs typeface="Comic Sans MS"/>
              </a:rPr>
              <a:t>Association and selective sweep mapping</a:t>
            </a:r>
          </a:p>
          <a:p>
            <a:r>
              <a:rPr lang="en-US" sz="2400" b="1" dirty="0" smtClean="0">
                <a:solidFill>
                  <a:srgbClr val="3333CC"/>
                </a:solidFill>
                <a:latin typeface="Comic Sans MS"/>
                <a:cs typeface="Comic Sans MS"/>
              </a:rPr>
              <a:t>	</a:t>
            </a:r>
            <a:r>
              <a:rPr lang="en-US" sz="2400" b="1" dirty="0" err="1" smtClean="0">
                <a:solidFill>
                  <a:srgbClr val="3333CC"/>
                </a:solidFill>
                <a:latin typeface="Comic Sans MS"/>
                <a:cs typeface="Comic Sans MS"/>
              </a:rPr>
              <a:t>c</a:t>
            </a:r>
            <a:r>
              <a:rPr lang="en-US" sz="2400" b="1" dirty="0" smtClean="0">
                <a:solidFill>
                  <a:srgbClr val="3333CC"/>
                </a:solidFill>
                <a:latin typeface="Comic Sans MS"/>
                <a:cs typeface="Comic Sans MS"/>
              </a:rPr>
              <a:t>) </a:t>
            </a:r>
            <a:r>
              <a:rPr lang="en-US" sz="2400" b="1" dirty="0" smtClean="0">
                <a:solidFill>
                  <a:srgbClr val="3333CC"/>
                </a:solidFill>
                <a:latin typeface="Comic Sans MS"/>
                <a:cs typeface="Comic Sans MS"/>
              </a:rPr>
              <a:t>IGF1,the body size gene</a:t>
            </a:r>
          </a:p>
          <a:p>
            <a:r>
              <a:rPr lang="en-US" sz="2400" b="1" dirty="0" smtClean="0">
                <a:solidFill>
                  <a:srgbClr val="3333CC"/>
                </a:solidFill>
                <a:latin typeface="Comic Sans MS"/>
                <a:cs typeface="Comic Sans MS"/>
              </a:rPr>
              <a:t>	</a:t>
            </a:r>
            <a:r>
              <a:rPr lang="en-US" sz="2400" b="1" dirty="0" err="1" smtClean="0">
                <a:solidFill>
                  <a:srgbClr val="3333CC"/>
                </a:solidFill>
                <a:latin typeface="Comic Sans MS"/>
                <a:cs typeface="Comic Sans MS"/>
              </a:rPr>
              <a:t>d</a:t>
            </a:r>
            <a:r>
              <a:rPr lang="en-US" sz="2400" b="1" dirty="0" smtClean="0">
                <a:solidFill>
                  <a:srgbClr val="3333CC"/>
                </a:solidFill>
                <a:latin typeface="Comic Sans MS"/>
                <a:cs typeface="Comic Sans MS"/>
              </a:rPr>
              <a:t>) Legs and fur</a:t>
            </a:r>
          </a:p>
          <a:p>
            <a:r>
              <a:rPr lang="en-US" sz="2400" b="1" dirty="0" smtClean="0">
                <a:solidFill>
                  <a:srgbClr val="3333CC"/>
                </a:solidFill>
                <a:latin typeface="Comic Sans MS"/>
                <a:cs typeface="Comic Sans MS"/>
              </a:rPr>
              <a:t>	</a:t>
            </a:r>
            <a:r>
              <a:rPr lang="en-US" sz="2400" b="1" dirty="0" err="1" smtClean="0">
                <a:solidFill>
                  <a:srgbClr val="3333CC"/>
                </a:solidFill>
                <a:latin typeface="Comic Sans MS"/>
                <a:cs typeface="Comic Sans MS"/>
              </a:rPr>
              <a:t>e</a:t>
            </a:r>
            <a:r>
              <a:rPr lang="en-US" sz="2400" b="1" dirty="0" smtClean="0">
                <a:solidFill>
                  <a:srgbClr val="3333CC"/>
                </a:solidFill>
                <a:latin typeface="Comic Sans MS"/>
                <a:cs typeface="Comic Sans MS"/>
              </a:rPr>
              <a:t>) </a:t>
            </a:r>
            <a:r>
              <a:rPr lang="en-US" sz="2400" b="1" dirty="0" smtClean="0">
                <a:solidFill>
                  <a:srgbClr val="3333CC"/>
                </a:solidFill>
                <a:latin typeface="Comic Sans MS"/>
                <a:cs typeface="Comic Sans MS"/>
              </a:rPr>
              <a:t>The number of genes</a:t>
            </a:r>
          </a:p>
          <a:p>
            <a:r>
              <a:rPr lang="en-US" sz="2400" b="1" dirty="0" smtClean="0">
                <a:solidFill>
                  <a:srgbClr val="3333CC"/>
                </a:solidFill>
                <a:latin typeface="Comic Sans MS"/>
                <a:cs typeface="Comic Sans MS"/>
              </a:rPr>
              <a:t>	</a:t>
            </a:r>
            <a:r>
              <a:rPr lang="en-US" sz="2400" b="1" dirty="0" err="1" smtClean="0">
                <a:solidFill>
                  <a:srgbClr val="3333CC"/>
                </a:solidFill>
                <a:latin typeface="Comic Sans MS"/>
                <a:cs typeface="Comic Sans MS"/>
              </a:rPr>
              <a:t>f</a:t>
            </a:r>
            <a:r>
              <a:rPr lang="en-US" sz="2400" b="1" dirty="0" smtClean="0">
                <a:solidFill>
                  <a:srgbClr val="3333CC"/>
                </a:solidFill>
                <a:latin typeface="Comic Sans MS"/>
                <a:cs typeface="Comic Sans MS"/>
              </a:rPr>
              <a:t>) Evolving </a:t>
            </a:r>
            <a:r>
              <a:rPr lang="en-US" sz="2400" b="1" dirty="0" smtClean="0">
                <a:solidFill>
                  <a:srgbClr val="3333CC"/>
                </a:solidFill>
                <a:latin typeface="Comic Sans MS"/>
                <a:cs typeface="Comic Sans MS"/>
              </a:rPr>
              <a:t>the dog	</a:t>
            </a:r>
          </a:p>
          <a:p>
            <a:endParaRPr lang="en-US" sz="2400" b="1" u="sng" dirty="0">
              <a:solidFill>
                <a:srgbClr val="3333CC"/>
              </a:solidFill>
              <a:latin typeface="Comic Sans MS"/>
              <a:cs typeface="Comic Sans MS"/>
            </a:endParaRPr>
          </a:p>
        </p:txBody>
      </p:sp>
      <p:sp>
        <p:nvSpPr>
          <p:cNvPr id="10" name="Rectangle 9"/>
          <p:cNvSpPr>
            <a:spLocks noChangeArrowheads="1"/>
          </p:cNvSpPr>
          <p:nvPr/>
        </p:nvSpPr>
        <p:spPr bwMode="auto">
          <a:xfrm>
            <a:off x="469035" y="4889604"/>
            <a:ext cx="8081818" cy="1200328"/>
          </a:xfrm>
          <a:prstGeom prst="rect">
            <a:avLst/>
          </a:prstGeom>
          <a:noFill/>
          <a:ln w="9525">
            <a:noFill/>
            <a:miter lim="800000"/>
            <a:headEnd/>
            <a:tailEnd/>
          </a:ln>
        </p:spPr>
        <p:txBody>
          <a:bodyPr wrap="square">
            <a:prstTxWarp prst="textNoShape">
              <a:avLst/>
            </a:prstTxWarp>
            <a:spAutoFit/>
          </a:bodyPr>
          <a:lstStyle/>
          <a:p>
            <a:r>
              <a:rPr lang="en-US" sz="2400" b="1" u="sng" dirty="0" smtClean="0">
                <a:latin typeface="Comic Sans MS"/>
                <a:cs typeface="Comic Sans MS"/>
              </a:rPr>
              <a:t>3) Engineering</a:t>
            </a:r>
            <a:r>
              <a:rPr lang="en-US" sz="2400" b="1" u="sng" dirty="0" smtClean="0">
                <a:latin typeface="Comic Sans MS"/>
                <a:cs typeface="Comic Sans MS"/>
              </a:rPr>
              <a:t> of the </a:t>
            </a:r>
            <a:r>
              <a:rPr lang="en-US" sz="2400" b="1" u="sng" dirty="0" smtClean="0">
                <a:latin typeface="Comic Sans MS"/>
                <a:cs typeface="Comic Sans MS"/>
              </a:rPr>
              <a:t>wild</a:t>
            </a:r>
          </a:p>
          <a:p>
            <a:r>
              <a:rPr lang="en-US" sz="2400" b="1" dirty="0">
                <a:solidFill>
                  <a:schemeClr val="bg1"/>
                </a:solidFill>
                <a:latin typeface="Comic Sans MS"/>
                <a:cs typeface="Comic Sans MS"/>
              </a:rPr>
              <a:t>	</a:t>
            </a:r>
            <a:r>
              <a:rPr lang="en-US" sz="2400" b="1" dirty="0">
                <a:solidFill>
                  <a:srgbClr val="008000"/>
                </a:solidFill>
                <a:latin typeface="Comic Sans MS"/>
                <a:cs typeface="Comic Sans MS"/>
              </a:rPr>
              <a:t>a)</a:t>
            </a:r>
            <a:r>
              <a:rPr lang="en-US" sz="2400" b="1" dirty="0" smtClean="0">
                <a:solidFill>
                  <a:srgbClr val="008000"/>
                </a:solidFill>
                <a:latin typeface="Comic Sans MS"/>
                <a:cs typeface="Comic Sans MS"/>
              </a:rPr>
              <a:t> Black and gray coat colors</a:t>
            </a:r>
            <a:r>
              <a:rPr lang="en-US" sz="2400" b="1" dirty="0" smtClean="0">
                <a:solidFill>
                  <a:srgbClr val="008000"/>
                </a:solidFill>
                <a:latin typeface="Comic Sans MS"/>
                <a:cs typeface="Comic Sans MS"/>
              </a:rPr>
              <a:t> of wolves</a:t>
            </a:r>
            <a:endParaRPr lang="en-US" sz="2400" b="1" dirty="0" smtClean="0">
              <a:solidFill>
                <a:srgbClr val="008000"/>
              </a:solidFill>
              <a:latin typeface="Comic Sans MS"/>
              <a:cs typeface="Comic Sans MS"/>
            </a:endParaRPr>
          </a:p>
          <a:p>
            <a:endParaRPr lang="en-US" sz="2400" b="1" dirty="0">
              <a:solidFill>
                <a:srgbClr val="008000"/>
              </a:solidFill>
              <a:latin typeface="Comic Sans MS"/>
              <a:cs typeface="Comic Sans MS"/>
            </a:endParaRPr>
          </a:p>
        </p:txBody>
      </p:sp>
      <p:sp>
        <p:nvSpPr>
          <p:cNvPr id="11" name="Rectangle 10"/>
          <p:cNvSpPr>
            <a:spLocks noChangeArrowheads="1"/>
          </p:cNvSpPr>
          <p:nvPr/>
        </p:nvSpPr>
        <p:spPr bwMode="auto">
          <a:xfrm>
            <a:off x="462593" y="5653447"/>
            <a:ext cx="8447612" cy="1200328"/>
          </a:xfrm>
          <a:prstGeom prst="rect">
            <a:avLst/>
          </a:prstGeom>
          <a:noFill/>
          <a:ln w="9525">
            <a:noFill/>
            <a:miter lim="800000"/>
            <a:headEnd/>
            <a:tailEnd/>
          </a:ln>
        </p:spPr>
        <p:txBody>
          <a:bodyPr wrap="square">
            <a:prstTxWarp prst="textNoShape">
              <a:avLst/>
            </a:prstTxWarp>
            <a:spAutoFit/>
          </a:bodyPr>
          <a:lstStyle/>
          <a:p>
            <a:r>
              <a:rPr lang="en-US" sz="2400" b="1" u="sng" dirty="0" smtClean="0">
                <a:latin typeface="Comic Sans MS"/>
                <a:cs typeface="Comic Sans MS"/>
              </a:rPr>
              <a:t>4) The future</a:t>
            </a:r>
          </a:p>
          <a:p>
            <a:r>
              <a:rPr lang="en-US" sz="2400" b="1" dirty="0">
                <a:solidFill>
                  <a:schemeClr val="bg1"/>
                </a:solidFill>
                <a:latin typeface="Comic Sans MS"/>
                <a:cs typeface="Comic Sans MS"/>
              </a:rPr>
              <a:t>	</a:t>
            </a:r>
            <a:r>
              <a:rPr lang="en-US" sz="2400" b="1" dirty="0">
                <a:latin typeface="Comic Sans MS"/>
                <a:cs typeface="Comic Sans MS"/>
              </a:rPr>
              <a:t>a)</a:t>
            </a:r>
            <a:r>
              <a:rPr lang="en-US" sz="2400" b="1" dirty="0" smtClean="0">
                <a:latin typeface="Comic Sans MS"/>
                <a:cs typeface="Comic Sans MS"/>
              </a:rPr>
              <a:t> </a:t>
            </a:r>
            <a:r>
              <a:rPr lang="en-US" sz="2400" b="1" dirty="0" err="1" smtClean="0">
                <a:latin typeface="Comic Sans MS"/>
                <a:cs typeface="Comic Sans MS"/>
              </a:rPr>
              <a:t>Exome</a:t>
            </a:r>
            <a:r>
              <a:rPr lang="en-US" sz="2400" b="1" dirty="0" smtClean="0">
                <a:latin typeface="Comic Sans MS"/>
                <a:cs typeface="Comic Sans MS"/>
              </a:rPr>
              <a:t> capture and </a:t>
            </a:r>
            <a:r>
              <a:rPr lang="en-US" sz="2400" b="1" dirty="0" smtClean="0">
                <a:latin typeface="Comic Sans MS"/>
                <a:cs typeface="Comic Sans MS"/>
              </a:rPr>
              <a:t>complete genome sequencing</a:t>
            </a:r>
          </a:p>
          <a:p>
            <a:endParaRPr lang="en-US" sz="2400" b="1" dirty="0">
              <a:solidFill>
                <a:srgbClr val="3333CC"/>
              </a:solidFill>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dog profiles                                                   0001EDB0PAKA                           B4757019:"/>
          <p:cNvPicPr>
            <a:picLocks noChangeAspect="1" noChangeArrowheads="1"/>
          </p:cNvPicPr>
          <p:nvPr/>
        </p:nvPicPr>
        <p:blipFill>
          <a:blip r:embed="rId2"/>
          <a:srcRect/>
          <a:stretch>
            <a:fillRect/>
          </a:stretch>
        </p:blipFill>
        <p:spPr bwMode="auto">
          <a:xfrm>
            <a:off x="619477" y="148166"/>
            <a:ext cx="4391378" cy="6858000"/>
          </a:xfrm>
          <a:prstGeom prst="rect">
            <a:avLst/>
          </a:prstGeom>
          <a:noFill/>
        </p:spPr>
      </p:pic>
      <p:pic>
        <p:nvPicPr>
          <p:cNvPr id="3" name="Picture 2"/>
          <p:cNvPicPr>
            <a:picLocks noChangeAspect="1"/>
          </p:cNvPicPr>
          <p:nvPr/>
        </p:nvPicPr>
        <p:blipFill>
          <a:blip r:embed="rId3"/>
          <a:stretch>
            <a:fillRect/>
          </a:stretch>
        </p:blipFill>
        <p:spPr>
          <a:xfrm>
            <a:off x="5487106" y="148166"/>
            <a:ext cx="2434167" cy="2181013"/>
          </a:xfrm>
          <a:prstGeom prst="rect">
            <a:avLst/>
          </a:prstGeom>
        </p:spPr>
      </p:pic>
      <p:pic>
        <p:nvPicPr>
          <p:cNvPr id="4" name="Picture 3"/>
          <p:cNvPicPr>
            <a:picLocks noChangeAspect="1"/>
          </p:cNvPicPr>
          <p:nvPr/>
        </p:nvPicPr>
        <p:blipFill>
          <a:blip r:embed="rId4"/>
          <a:stretch>
            <a:fillRect/>
          </a:stretch>
        </p:blipFill>
        <p:spPr>
          <a:xfrm>
            <a:off x="5243688" y="2329179"/>
            <a:ext cx="2905478" cy="3058015"/>
          </a:xfrm>
          <a:prstGeom prst="rect">
            <a:avLst/>
          </a:prstGeom>
        </p:spPr>
      </p:pic>
      <p:pic>
        <p:nvPicPr>
          <p:cNvPr id="5" name="Picture 4"/>
          <p:cNvPicPr>
            <a:picLocks noChangeAspect="1"/>
          </p:cNvPicPr>
          <p:nvPr/>
        </p:nvPicPr>
        <p:blipFill>
          <a:blip r:embed="rId5"/>
          <a:stretch>
            <a:fillRect/>
          </a:stretch>
        </p:blipFill>
        <p:spPr>
          <a:xfrm>
            <a:off x="5487106" y="4412123"/>
            <a:ext cx="2544940" cy="22551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1026" descr="isometric series                                               00001D33Trapper                        ABA78158:"/>
          <p:cNvPicPr>
            <a:picLocks noChangeAspect="1" noChangeArrowheads="1"/>
          </p:cNvPicPr>
          <p:nvPr/>
        </p:nvPicPr>
        <p:blipFill>
          <a:blip r:embed="rId2"/>
          <a:srcRect b="9319"/>
          <a:stretch>
            <a:fillRect/>
          </a:stretch>
        </p:blipFill>
        <p:spPr bwMode="auto">
          <a:xfrm>
            <a:off x="4679448" y="666520"/>
            <a:ext cx="3965223" cy="5614485"/>
          </a:xfrm>
          <a:prstGeom prst="rect">
            <a:avLst/>
          </a:prstGeom>
          <a:noFill/>
        </p:spPr>
      </p:pic>
      <p:pic>
        <p:nvPicPr>
          <p:cNvPr id="69635" name="Picture 1027" descr="dog ontogeny                                                   00001D33Trapper                        ABA78158:"/>
          <p:cNvPicPr>
            <a:picLocks noChangeAspect="1" noChangeArrowheads="1"/>
          </p:cNvPicPr>
          <p:nvPr/>
        </p:nvPicPr>
        <p:blipFill>
          <a:blip r:embed="rId3"/>
          <a:srcRect b="6468"/>
          <a:stretch>
            <a:fillRect/>
          </a:stretch>
        </p:blipFill>
        <p:spPr bwMode="auto">
          <a:xfrm>
            <a:off x="407309" y="666520"/>
            <a:ext cx="3986389" cy="5614485"/>
          </a:xfrm>
          <a:prstGeom prst="rect">
            <a:avLst/>
          </a:prstGeom>
          <a:noFill/>
        </p:spPr>
      </p:pic>
      <p:sp>
        <p:nvSpPr>
          <p:cNvPr id="69636" name="Text Box 1028"/>
          <p:cNvSpPr txBox="1">
            <a:spLocks noChangeArrowheads="1"/>
          </p:cNvSpPr>
          <p:nvPr/>
        </p:nvSpPr>
        <p:spPr bwMode="auto">
          <a:xfrm>
            <a:off x="1155701" y="228600"/>
            <a:ext cx="2582595"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Helvetica" charset="0"/>
              </a:rPr>
              <a:t>ISOMETRIC GROWTH</a:t>
            </a:r>
            <a:endParaRPr lang="en-US"/>
          </a:p>
        </p:txBody>
      </p:sp>
      <p:sp>
        <p:nvSpPr>
          <p:cNvPr id="69637" name="Rectangle 1029"/>
          <p:cNvSpPr>
            <a:spLocks noChangeArrowheads="1"/>
          </p:cNvSpPr>
          <p:nvPr/>
        </p:nvSpPr>
        <p:spPr bwMode="auto">
          <a:xfrm>
            <a:off x="5215467" y="228600"/>
            <a:ext cx="2813202"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Helvetica" charset="0"/>
              </a:rPr>
              <a:t>ALLOMETRIC GROWTH</a:t>
            </a:r>
          </a:p>
        </p:txBody>
      </p:sp>
      <p:sp>
        <p:nvSpPr>
          <p:cNvPr id="6" name="TextBox 5"/>
          <p:cNvSpPr txBox="1"/>
          <p:nvPr/>
        </p:nvSpPr>
        <p:spPr>
          <a:xfrm>
            <a:off x="5812506" y="228600"/>
            <a:ext cx="2520041" cy="369332"/>
          </a:xfrm>
          <a:prstGeom prst="rect">
            <a:avLst/>
          </a:prstGeom>
          <a:noFill/>
        </p:spPr>
        <p:txBody>
          <a:bodyPr wrap="none" rtlCol="0">
            <a:spAutoFit/>
          </a:bodyPr>
          <a:lstStyle/>
          <a:p>
            <a:r>
              <a:rPr lang="en-US" dirty="0" smtClean="0">
                <a:latin typeface="Comic Sans MS"/>
                <a:cs typeface="Comic Sans MS"/>
              </a:rPr>
              <a:t>Proportionate Growth</a:t>
            </a:r>
            <a:endParaRPr lang="en-US" dirty="0">
              <a:latin typeface="Comic Sans MS"/>
              <a:cs typeface="Comic Sans MS"/>
            </a:endParaRPr>
          </a:p>
        </p:txBody>
      </p:sp>
      <p:sp>
        <p:nvSpPr>
          <p:cNvPr id="7" name="TextBox 6"/>
          <p:cNvSpPr txBox="1"/>
          <p:nvPr/>
        </p:nvSpPr>
        <p:spPr>
          <a:xfrm>
            <a:off x="1155701" y="228600"/>
            <a:ext cx="2168269" cy="369332"/>
          </a:xfrm>
          <a:prstGeom prst="rect">
            <a:avLst/>
          </a:prstGeom>
          <a:noFill/>
        </p:spPr>
        <p:txBody>
          <a:bodyPr wrap="none" rtlCol="0">
            <a:spAutoFit/>
          </a:bodyPr>
          <a:lstStyle/>
          <a:p>
            <a:r>
              <a:rPr lang="en-US" dirty="0" err="1" smtClean="0">
                <a:latin typeface="Comic Sans MS"/>
                <a:cs typeface="Comic Sans MS"/>
              </a:rPr>
              <a:t>Allometric</a:t>
            </a:r>
            <a:r>
              <a:rPr lang="en-US" dirty="0" smtClean="0">
                <a:latin typeface="Comic Sans MS"/>
                <a:cs typeface="Comic Sans MS"/>
              </a:rPr>
              <a:t> Growth</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kitten/puppy                                                   0001EDB0PAKA                           B4757019:"/>
          <p:cNvPicPr>
            <a:picLocks noChangeAspect="1" noChangeArrowheads="1"/>
          </p:cNvPicPr>
          <p:nvPr/>
        </p:nvPicPr>
        <p:blipFill>
          <a:blip r:embed="rId2"/>
          <a:srcRect/>
          <a:stretch>
            <a:fillRect/>
          </a:stretch>
        </p:blipFill>
        <p:spPr bwMode="auto">
          <a:xfrm>
            <a:off x="1448858" y="0"/>
            <a:ext cx="5636684" cy="6858000"/>
          </a:xfrm>
          <a:prstGeom prst="rect">
            <a:avLst/>
          </a:prstGeom>
          <a:noFill/>
        </p:spPr>
      </p:pic>
      <p:sp>
        <p:nvSpPr>
          <p:cNvPr id="14339" name="AutoShape 3"/>
          <p:cNvSpPr>
            <a:spLocks noChangeArrowheads="1"/>
          </p:cNvSpPr>
          <p:nvPr/>
        </p:nvSpPr>
        <p:spPr bwMode="auto">
          <a:xfrm>
            <a:off x="4193119" y="1371600"/>
            <a:ext cx="745067"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33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340" name="AutoShape 4"/>
          <p:cNvSpPr>
            <a:spLocks noChangeArrowheads="1"/>
          </p:cNvSpPr>
          <p:nvPr/>
        </p:nvSpPr>
        <p:spPr bwMode="auto">
          <a:xfrm>
            <a:off x="4008973" y="4495800"/>
            <a:ext cx="745067"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633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5" name="TextBox 4"/>
          <p:cNvSpPr txBox="1"/>
          <p:nvPr/>
        </p:nvSpPr>
        <p:spPr>
          <a:xfrm>
            <a:off x="6614583" y="6223000"/>
            <a:ext cx="2393466" cy="369332"/>
          </a:xfrm>
          <a:prstGeom prst="rect">
            <a:avLst/>
          </a:prstGeom>
          <a:noFill/>
        </p:spPr>
        <p:txBody>
          <a:bodyPr wrap="none" rtlCol="0">
            <a:spAutoFit/>
          </a:bodyPr>
          <a:lstStyle/>
          <a:p>
            <a:r>
              <a:rPr lang="en-US" dirty="0" smtClean="0"/>
              <a:t>Wayne, Evolution, 1986</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7" name="Picture 3" descr="chimp                                                          00006394bobcat                         B68739E8:"/>
          <p:cNvPicPr>
            <a:picLocks noChangeAspect="1" noChangeArrowheads="1"/>
          </p:cNvPicPr>
          <p:nvPr/>
        </p:nvPicPr>
        <p:blipFill>
          <a:blip r:embed="rId2"/>
          <a:srcRect/>
          <a:stretch>
            <a:fillRect/>
          </a:stretch>
        </p:blipFill>
        <p:spPr bwMode="auto">
          <a:xfrm>
            <a:off x="764823" y="0"/>
            <a:ext cx="2829277" cy="6858000"/>
          </a:xfrm>
          <a:prstGeom prst="rect">
            <a:avLst/>
          </a:prstGeom>
          <a:noFill/>
        </p:spPr>
      </p:pic>
      <p:pic>
        <p:nvPicPr>
          <p:cNvPr id="3" name="Picture 2"/>
          <p:cNvPicPr>
            <a:picLocks noChangeAspect="1"/>
          </p:cNvPicPr>
          <p:nvPr/>
        </p:nvPicPr>
        <p:blipFill>
          <a:blip r:embed="rId3"/>
          <a:stretch>
            <a:fillRect/>
          </a:stretch>
        </p:blipFill>
        <p:spPr>
          <a:xfrm>
            <a:off x="4110972" y="1524000"/>
            <a:ext cx="4626628" cy="4216400"/>
          </a:xfrm>
          <a:prstGeom prst="rect">
            <a:avLst/>
          </a:prstGeom>
        </p:spPr>
      </p:pic>
      <p:sp>
        <p:nvSpPr>
          <p:cNvPr id="4" name="TextBox 3"/>
          <p:cNvSpPr txBox="1"/>
          <p:nvPr/>
        </p:nvSpPr>
        <p:spPr>
          <a:xfrm>
            <a:off x="4546600" y="406400"/>
            <a:ext cx="4181453" cy="523220"/>
          </a:xfrm>
          <a:prstGeom prst="rect">
            <a:avLst/>
          </a:prstGeom>
          <a:noFill/>
        </p:spPr>
        <p:txBody>
          <a:bodyPr wrap="none" rtlCol="0">
            <a:spAutoFit/>
          </a:bodyPr>
          <a:lstStyle/>
          <a:p>
            <a:r>
              <a:rPr lang="en-US" sz="2800" dirty="0" err="1" smtClean="0">
                <a:latin typeface="Comic Sans MS"/>
                <a:cs typeface="Comic Sans MS"/>
              </a:rPr>
              <a:t>Neoteny</a:t>
            </a:r>
            <a:r>
              <a:rPr lang="en-US" sz="2800" dirty="0" smtClean="0">
                <a:latin typeface="Comic Sans MS"/>
                <a:cs typeface="Comic Sans MS"/>
              </a:rPr>
              <a:t> (</a:t>
            </a:r>
            <a:r>
              <a:rPr lang="en-US" sz="2800" dirty="0" err="1" smtClean="0">
                <a:latin typeface="Comic Sans MS"/>
                <a:cs typeface="Comic Sans MS"/>
              </a:rPr>
              <a:t>juvenilization</a:t>
            </a:r>
            <a:r>
              <a:rPr lang="en-US" sz="2800" dirty="0" smtClean="0">
                <a:latin typeface="Comic Sans MS"/>
                <a:cs typeface="Comic Sans MS"/>
              </a:rPr>
              <a:t>)</a:t>
            </a:r>
            <a:endParaRPr lang="en-US" sz="2800" dirty="0">
              <a:latin typeface="Comic Sans MS"/>
              <a:cs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685800" y="0"/>
            <a:ext cx="7772400" cy="1143000"/>
          </a:xfrm>
        </p:spPr>
        <p:txBody>
          <a:bodyPr/>
          <a:lstStyle/>
          <a:p>
            <a:r>
              <a:rPr lang="en-US" b="1" dirty="0">
                <a:solidFill>
                  <a:srgbClr val="FFFF00"/>
                </a:solidFill>
                <a:effectLst>
                  <a:outerShdw blurRad="38100" dist="38100" dir="2700000" algn="tl">
                    <a:srgbClr val="000000"/>
                  </a:outerShdw>
                </a:effectLst>
                <a:latin typeface="Comic Sans MS"/>
                <a:cs typeface="Comic Sans MS"/>
              </a:rPr>
              <a:t>CONCLUSIONS</a:t>
            </a:r>
            <a:endParaRPr lang="en-US" b="1" dirty="0">
              <a:solidFill>
                <a:schemeClr val="bg1"/>
              </a:solidFill>
              <a:effectLst>
                <a:outerShdw blurRad="38100" dist="38100" dir="2700000" algn="tl">
                  <a:srgbClr val="000000"/>
                </a:outerShdw>
              </a:effectLst>
              <a:latin typeface="Comic Sans MS"/>
              <a:cs typeface="Comic Sans MS"/>
            </a:endParaRPr>
          </a:p>
        </p:txBody>
      </p:sp>
      <p:sp>
        <p:nvSpPr>
          <p:cNvPr id="303107" name="Text Box 3"/>
          <p:cNvSpPr txBox="1">
            <a:spLocks noChangeArrowheads="1"/>
          </p:cNvSpPr>
          <p:nvPr/>
        </p:nvSpPr>
        <p:spPr bwMode="auto">
          <a:xfrm>
            <a:off x="228600" y="1295400"/>
            <a:ext cx="8686800" cy="5632310"/>
          </a:xfrm>
          <a:prstGeom prst="rect">
            <a:avLst/>
          </a:prstGeom>
          <a:noFill/>
          <a:ln w="9525">
            <a:noFill/>
            <a:miter lim="800000"/>
            <a:headEnd/>
            <a:tailEnd/>
          </a:ln>
          <a:effectLst/>
        </p:spPr>
        <p:txBody>
          <a:bodyPr>
            <a:prstTxWarp prst="textNoShape">
              <a:avLst/>
            </a:prstTxWarp>
            <a:spAutoFit/>
          </a:bodyPr>
          <a:lstStyle/>
          <a:p>
            <a:pPr marL="457200" indent="-457200">
              <a:buFont typeface="Times" charset="0"/>
              <a:buNone/>
            </a:pPr>
            <a:r>
              <a:rPr lang="en-US" sz="2400" b="1" dirty="0">
                <a:solidFill>
                  <a:schemeClr val="bg1"/>
                </a:solidFill>
                <a:effectLst>
                  <a:outerShdw blurRad="38100" dist="38100" dir="2700000" algn="tl">
                    <a:srgbClr val="000000"/>
                  </a:outerShdw>
                </a:effectLst>
                <a:latin typeface="Comic Sans MS"/>
                <a:cs typeface="Comic Sans MS"/>
              </a:rPr>
              <a:t>1) The dog has high mitochondrial DNA sequence diversity suggesting a diverse origin from multiple wolf </a:t>
            </a:r>
            <a:r>
              <a:rPr lang="en-US" sz="2400" b="1" dirty="0" err="1">
                <a:solidFill>
                  <a:schemeClr val="bg1"/>
                </a:solidFill>
                <a:effectLst>
                  <a:outerShdw blurRad="38100" dist="38100" dir="2700000" algn="tl">
                    <a:srgbClr val="000000"/>
                  </a:outerShdw>
                </a:effectLst>
                <a:latin typeface="Comic Sans MS"/>
                <a:cs typeface="Comic Sans MS"/>
              </a:rPr>
              <a:t>matralines</a:t>
            </a:r>
            <a:r>
              <a:rPr lang="en-US" sz="2400" b="1" dirty="0">
                <a:solidFill>
                  <a:schemeClr val="bg1"/>
                </a:solidFill>
                <a:effectLst>
                  <a:outerShdw blurRad="38100" dist="38100" dir="2700000" algn="tl">
                    <a:srgbClr val="000000"/>
                  </a:outerShdw>
                </a:effectLst>
                <a:latin typeface="Comic Sans MS"/>
                <a:cs typeface="Comic Sans MS"/>
              </a:rPr>
              <a:t> from a wide region.</a:t>
            </a: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r>
              <a:rPr lang="en-US" sz="2400" b="1" dirty="0">
                <a:solidFill>
                  <a:schemeClr val="bg1"/>
                </a:solidFill>
                <a:effectLst>
                  <a:outerShdw blurRad="38100" dist="38100" dir="2700000" algn="tl">
                    <a:srgbClr val="000000"/>
                  </a:outerShdw>
                </a:effectLst>
                <a:latin typeface="Comic Sans MS"/>
                <a:cs typeface="Comic Sans MS"/>
              </a:rPr>
              <a:t>2)</a:t>
            </a:r>
            <a:r>
              <a:rPr lang="en-US" sz="2400" b="1" dirty="0" smtClean="0">
                <a:solidFill>
                  <a:schemeClr val="bg1"/>
                </a:solidFill>
                <a:effectLst>
                  <a:outerShdw blurRad="38100" dist="38100" dir="2700000" algn="tl">
                    <a:srgbClr val="000000"/>
                  </a:outerShdw>
                </a:effectLst>
                <a:latin typeface="Comic Sans MS"/>
                <a:cs typeface="Comic Sans MS"/>
              </a:rPr>
              <a:t> However, the </a:t>
            </a:r>
            <a:r>
              <a:rPr lang="en-US" sz="2400" b="1" dirty="0" smtClean="0">
                <a:solidFill>
                  <a:schemeClr val="bg1"/>
                </a:solidFill>
                <a:effectLst>
                  <a:outerShdw blurRad="38100" dist="38100" dir="2700000" algn="tl">
                    <a:srgbClr val="000000"/>
                  </a:outerShdw>
                </a:effectLst>
                <a:latin typeface="Comic Sans MS"/>
                <a:cs typeface="Comic Sans MS"/>
              </a:rPr>
              <a:t>higher </a:t>
            </a:r>
            <a:r>
              <a:rPr lang="en-US" sz="2400" b="1" dirty="0" smtClean="0">
                <a:solidFill>
                  <a:schemeClr val="bg1"/>
                </a:solidFill>
                <a:effectLst>
                  <a:outerShdw blurRad="38100" dist="38100" dir="2700000" algn="tl">
                    <a:srgbClr val="000000"/>
                  </a:outerShdw>
                </a:effectLst>
                <a:latin typeface="Comic Sans MS"/>
                <a:cs typeface="Comic Sans MS"/>
              </a:rPr>
              <a:t>diversity of dog</a:t>
            </a:r>
            <a:r>
              <a:rPr lang="en-US" sz="2400" b="1" dirty="0" smtClean="0">
                <a:solidFill>
                  <a:schemeClr val="bg1"/>
                </a:solidFill>
                <a:effectLst>
                  <a:outerShdw blurRad="38100" dist="38100" dir="2700000" algn="tl">
                    <a:srgbClr val="000000"/>
                  </a:outerShdw>
                </a:effectLst>
                <a:latin typeface="Comic Sans MS"/>
                <a:cs typeface="Comic Sans MS"/>
              </a:rPr>
              <a:t> mtDNA </a:t>
            </a:r>
            <a:r>
              <a:rPr lang="en-US" sz="2400" b="1" dirty="0" smtClean="0">
                <a:solidFill>
                  <a:schemeClr val="bg1"/>
                </a:solidFill>
                <a:effectLst>
                  <a:outerShdw blurRad="38100" dist="38100" dir="2700000" algn="tl">
                    <a:srgbClr val="000000"/>
                  </a:outerShdw>
                </a:effectLst>
                <a:latin typeface="Comic Sans MS"/>
                <a:cs typeface="Comic Sans MS"/>
              </a:rPr>
              <a:t>in east Asia suggest that dogs may have had a long history </a:t>
            </a:r>
            <a:r>
              <a:rPr lang="en-US" sz="2400" b="1" dirty="0" smtClean="0">
                <a:solidFill>
                  <a:schemeClr val="bg1"/>
                </a:solidFill>
                <a:effectLst>
                  <a:outerShdw blurRad="38100" dist="38100" dir="2700000" algn="tl">
                    <a:srgbClr val="000000"/>
                  </a:outerShdw>
                </a:effectLst>
                <a:latin typeface="Comic Sans MS"/>
                <a:cs typeface="Comic Sans MS"/>
              </a:rPr>
              <a:t>there.</a:t>
            </a: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r>
              <a:rPr lang="en-US" sz="2400" b="1" dirty="0">
                <a:solidFill>
                  <a:schemeClr val="bg1"/>
                </a:solidFill>
                <a:effectLst>
                  <a:outerShdw blurRad="38100" dist="38100" dir="2700000" algn="tl">
                    <a:srgbClr val="000000"/>
                  </a:outerShdw>
                </a:effectLst>
                <a:latin typeface="Comic Sans MS"/>
                <a:cs typeface="Comic Sans MS"/>
              </a:rPr>
              <a:t>3)</a:t>
            </a:r>
            <a:r>
              <a:rPr lang="en-US" sz="2400" b="1" dirty="0" smtClean="0">
                <a:solidFill>
                  <a:schemeClr val="bg1"/>
                </a:solidFill>
                <a:effectLst>
                  <a:outerShdw blurRad="38100" dist="38100" dir="2700000" algn="tl">
                    <a:srgbClr val="000000"/>
                  </a:outerShdw>
                </a:effectLst>
                <a:latin typeface="Comic Sans MS"/>
                <a:cs typeface="Comic Sans MS"/>
              </a:rPr>
              <a:t> Dogs are the oldest domesticated animals, originating </a:t>
            </a:r>
            <a:r>
              <a:rPr lang="en-US" sz="2400" b="1" dirty="0" smtClean="0">
                <a:solidFill>
                  <a:schemeClr val="bg1"/>
                </a:solidFill>
                <a:effectLst>
                  <a:outerShdw blurRad="38100" dist="38100" dir="2700000" algn="tl">
                    <a:srgbClr val="000000"/>
                  </a:outerShdw>
                </a:effectLst>
                <a:latin typeface="Comic Sans MS"/>
                <a:cs typeface="Comic Sans MS"/>
              </a:rPr>
              <a:t>10-</a:t>
            </a:r>
            <a:r>
              <a:rPr lang="en-US" sz="2400" b="1" dirty="0" smtClean="0">
                <a:solidFill>
                  <a:schemeClr val="bg1"/>
                </a:solidFill>
                <a:effectLst>
                  <a:outerShdw blurRad="38100" dist="38100" dir="2700000" algn="tl">
                    <a:srgbClr val="000000"/>
                  </a:outerShdw>
                </a:effectLst>
                <a:latin typeface="Comic Sans MS"/>
                <a:cs typeface="Comic Sans MS"/>
              </a:rPr>
              <a:t>100,000 years ago.</a:t>
            </a:r>
            <a:endParaRPr lang="en-US" sz="2400" b="1" dirty="0" smtClean="0">
              <a:solidFill>
                <a:srgbClr val="FCFF26"/>
              </a:solidFill>
              <a:effectLst>
                <a:outerShdw blurRad="38100" dist="38100" dir="2700000" algn="tl">
                  <a:srgbClr val="000000"/>
                </a:outerShdw>
              </a:effectLst>
              <a:latin typeface="Comic Sans MS"/>
              <a:cs typeface="Comic Sans MS"/>
            </a:endParaRP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r>
              <a:rPr lang="en-US" sz="2400" b="1" dirty="0">
                <a:solidFill>
                  <a:schemeClr val="bg1"/>
                </a:solidFill>
                <a:effectLst>
                  <a:outerShdw blurRad="38100" dist="38100" dir="2700000" algn="tl">
                    <a:srgbClr val="000000"/>
                  </a:outerShdw>
                </a:effectLst>
                <a:latin typeface="Comic Sans MS"/>
                <a:cs typeface="Comic Sans MS"/>
              </a:rPr>
              <a:t>4)</a:t>
            </a:r>
            <a:r>
              <a:rPr lang="en-US" sz="2400" b="1" dirty="0" smtClean="0">
                <a:solidFill>
                  <a:schemeClr val="bg1"/>
                </a:solidFill>
                <a:effectLst>
                  <a:outerShdw blurRad="38100" dist="38100" dir="2700000" algn="tl">
                    <a:srgbClr val="000000"/>
                  </a:outerShdw>
                </a:effectLst>
                <a:latin typeface="Comic Sans MS"/>
                <a:cs typeface="Comic Sans MS"/>
              </a:rPr>
              <a:t> </a:t>
            </a:r>
            <a:r>
              <a:rPr lang="en-US" sz="2400" b="1" dirty="0" err="1" smtClean="0">
                <a:solidFill>
                  <a:schemeClr val="bg1"/>
                </a:solidFill>
                <a:effectLst>
                  <a:outerShdw blurRad="38100" dist="38100" dir="2700000" algn="tl">
                    <a:srgbClr val="000000"/>
                  </a:outerShdw>
                </a:effectLst>
                <a:latin typeface="Comic Sans MS"/>
                <a:cs typeface="Comic Sans MS"/>
              </a:rPr>
              <a:t>Neoteny</a:t>
            </a:r>
            <a:r>
              <a:rPr lang="en-US" sz="2400" b="1" dirty="0" smtClean="0">
                <a:solidFill>
                  <a:schemeClr val="bg1"/>
                </a:solidFill>
                <a:effectLst>
                  <a:outerShdw blurRad="38100" dist="38100" dir="2700000" algn="tl">
                    <a:srgbClr val="000000"/>
                  </a:outerShdw>
                </a:effectLst>
                <a:latin typeface="Comic Sans MS"/>
                <a:cs typeface="Comic Sans MS"/>
              </a:rPr>
              <a:t> has been a common mode of change, affecting behavior and morphology.</a:t>
            </a:r>
            <a:endParaRPr lang="en-US" sz="2400" b="1" dirty="0" smtClean="0">
              <a:solidFill>
                <a:srgbClr val="FCFF26"/>
              </a:solidFill>
              <a:effectLst>
                <a:outerShdw blurRad="38100" dist="38100" dir="2700000" algn="tl">
                  <a:srgbClr val="000000"/>
                </a:outerShdw>
              </a:effectLst>
              <a:latin typeface="Comic Sans MS"/>
              <a:cs typeface="Comic Sans MS"/>
            </a:endParaRP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endParaRPr lang="en-US" sz="2400" dirty="0">
              <a:solidFill>
                <a:srgbClr val="FCFF26"/>
              </a:solidFill>
              <a:latin typeface="Comic Sans MS"/>
              <a:cs typeface="Comic Sans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78296" y="0"/>
            <a:ext cx="7772977" cy="1143541"/>
          </a:xfrm>
        </p:spPr>
        <p:txBody>
          <a:bodyPr/>
          <a:lstStyle/>
          <a:p>
            <a:pPr>
              <a:defRPr/>
            </a:pPr>
            <a:r>
              <a:rPr lang="en-US" b="1" dirty="0" smtClean="0">
                <a:solidFill>
                  <a:srgbClr val="FFFF00"/>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rPr>
              <a:t>Questions</a:t>
            </a:r>
            <a:endParaRPr lang="en-US" b="1" dirty="0">
              <a:solidFill>
                <a:schemeClr val="bg1"/>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endParaRPr>
          </a:p>
        </p:txBody>
      </p:sp>
      <p:sp>
        <p:nvSpPr>
          <p:cNvPr id="72707" name="Text Box 3"/>
          <p:cNvSpPr txBox="1">
            <a:spLocks noChangeArrowheads="1"/>
          </p:cNvSpPr>
          <p:nvPr/>
        </p:nvSpPr>
        <p:spPr bwMode="auto">
          <a:xfrm>
            <a:off x="272762" y="966488"/>
            <a:ext cx="8689397" cy="5909311"/>
          </a:xfrm>
          <a:prstGeom prst="rect">
            <a:avLst/>
          </a:prstGeom>
          <a:noFill/>
          <a:ln w="9525">
            <a:noFill/>
            <a:miter lim="800000"/>
            <a:headEnd/>
            <a:tailEnd/>
          </a:ln>
          <a:effectLst/>
        </p:spPr>
        <p:txBody>
          <a:bodyPr>
            <a:prstTxWarp prst="textNoShape">
              <a:avLst/>
            </a:prstTxWarp>
            <a:spAutoFit/>
          </a:bodyPr>
          <a:lstStyle/>
          <a:p>
            <a:pPr marL="457200" indent="-457200">
              <a:buFont typeface="Arial" pitchFamily="-106" charset="0"/>
              <a:buAutoNum type="arabicParenR"/>
              <a:defRPr/>
            </a:pPr>
            <a:r>
              <a:rPr lang="en-US" b="1" dirty="0" smtClean="0">
                <a:solidFill>
                  <a:schemeClr val="bg1"/>
                </a:solidFill>
                <a:effectLst>
                  <a:outerShdw blurRad="38100" dist="38100" dir="2700000" algn="tl">
                    <a:srgbClr val="000000"/>
                  </a:outerShdw>
                </a:effectLst>
                <a:latin typeface="Comic Sans MS" pitchFamily="-106" charset="0"/>
              </a:rPr>
              <a:t> The reason dogs appear to have evolved in East Asia is </a:t>
            </a:r>
            <a:r>
              <a:rPr lang="en-US" b="1" dirty="0" smtClean="0">
                <a:solidFill>
                  <a:schemeClr val="bg1"/>
                </a:solidFill>
                <a:effectLst>
                  <a:outerShdw blurRad="38100" dist="38100" dir="2700000" algn="tl">
                    <a:srgbClr val="000000"/>
                  </a:outerShdw>
                </a:effectLst>
                <a:latin typeface="Comic Sans MS" pitchFamily="-106" charset="0"/>
              </a:rPr>
              <a:t>based on:</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The fossil </a:t>
            </a:r>
            <a:r>
              <a:rPr lang="en-US" b="1" dirty="0" smtClean="0">
                <a:solidFill>
                  <a:schemeClr val="bg1"/>
                </a:solidFill>
                <a:effectLst>
                  <a:outerShdw blurRad="38100" dist="38100" dir="2700000" algn="tl">
                    <a:srgbClr val="000000"/>
                  </a:outerShdw>
                </a:effectLst>
                <a:latin typeface="Comic Sans MS" pitchFamily="-106" charset="0"/>
              </a:rPr>
              <a:t>record</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 Historical record</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Morphological studies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Higher mtDNA diversity</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e</a:t>
            </a:r>
            <a:r>
              <a:rPr lang="en-US" b="1" dirty="0" smtClean="0">
                <a:solidFill>
                  <a:schemeClr val="bg1"/>
                </a:solidFill>
                <a:effectLst>
                  <a:outerShdw blurRad="38100" dist="38100" dir="2700000" algn="tl">
                    <a:srgbClr val="000000"/>
                  </a:outerShdw>
                </a:effectLst>
                <a:latin typeface="Comic Sans MS" pitchFamily="-106" charset="0"/>
              </a:rPr>
              <a:t>. Lower mtDNA diversity</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buFont typeface="Arial" pitchFamily="-106" charset="0"/>
              <a:buNone/>
              <a:defRPr/>
            </a:pPr>
            <a:endParaRPr lang="en-US" b="1" dirty="0">
              <a:solidFill>
                <a:schemeClr val="bg1"/>
              </a:solidFill>
              <a:effectLst>
                <a:outerShdw blurRad="38100" dist="38100" dir="2700000" algn="tl">
                  <a:srgbClr val="000000"/>
                </a:outerShdw>
              </a:effectLst>
              <a:latin typeface="Comic Sans MS" pitchFamily="-106" charset="0"/>
            </a:endParaRPr>
          </a:p>
          <a:p>
            <a:pPr marL="457200" indent="-457200">
              <a:defRPr/>
            </a:pPr>
            <a:r>
              <a:rPr lang="en-US" b="1" dirty="0">
                <a:solidFill>
                  <a:schemeClr val="bg1"/>
                </a:solidFill>
                <a:effectLst>
                  <a:outerShdw blurRad="38100" dist="38100" dir="2700000" algn="tl">
                    <a:srgbClr val="000000"/>
                  </a:outerShdw>
                </a:effectLst>
                <a:latin typeface="Comic Sans MS" pitchFamily="-106" charset="0"/>
              </a:rPr>
              <a:t>2)</a:t>
            </a:r>
            <a:r>
              <a:rPr lang="en-US" b="1" dirty="0" smtClean="0">
                <a:solidFill>
                  <a:schemeClr val="bg1"/>
                </a:solidFill>
                <a:effectLst>
                  <a:outerShdw blurRad="38100" dist="38100" dir="2700000" algn="tl">
                    <a:srgbClr val="000000"/>
                  </a:outerShdw>
                </a:effectLst>
                <a:latin typeface="Comic Sans MS" pitchFamily="-106" charset="0"/>
              </a:rPr>
              <a:t> The apparent phenotypic diversity in skull shape in dogs as compared to cats reflects what general difference between the two species: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Selection for bite strength	</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 Selection for bigger brain size</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Occlusal</a:t>
            </a:r>
            <a:r>
              <a:rPr lang="en-US" b="1" dirty="0" smtClean="0">
                <a:solidFill>
                  <a:schemeClr val="bg1"/>
                </a:solidFill>
                <a:effectLst>
                  <a:outerShdw blurRad="38100" dist="38100" dir="2700000" algn="tl">
                    <a:srgbClr val="000000"/>
                  </a:outerShdw>
                </a:effectLst>
                <a:latin typeface="Comic Sans MS" pitchFamily="-106" charset="0"/>
              </a:rPr>
              <a:t> and breathing limitations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Differences in developmental gradients</a:t>
            </a:r>
          </a:p>
          <a:p>
            <a:pPr marL="457200" indent="-457200">
              <a:defRPr/>
            </a:pPr>
            <a:endParaRPr lang="en-US" b="1" dirty="0">
              <a:solidFill>
                <a:srgbClr val="FCFF26"/>
              </a:solidFill>
              <a:effectLst>
                <a:outerShdw blurRad="38100" dist="38100" dir="2700000" algn="tl">
                  <a:srgbClr val="000000"/>
                </a:outerShdw>
              </a:effectLst>
              <a:latin typeface="Comic Sans MS" pitchFamily="-106" charset="0"/>
            </a:endParaRPr>
          </a:p>
          <a:p>
            <a:pPr marL="457200" indent="-457200">
              <a:defRPr/>
            </a:pPr>
            <a:r>
              <a:rPr lang="en-US" b="1" dirty="0">
                <a:solidFill>
                  <a:schemeClr val="bg1"/>
                </a:solidFill>
                <a:effectLst>
                  <a:outerShdw blurRad="38100" dist="38100" dir="2700000" algn="tl">
                    <a:srgbClr val="000000"/>
                  </a:outerShdw>
                </a:effectLst>
                <a:latin typeface="Comic Sans MS" pitchFamily="-106" charset="0"/>
              </a:rPr>
              <a:t>3)</a:t>
            </a:r>
            <a:r>
              <a:rPr lang="en-US" b="1" dirty="0" smtClean="0">
                <a:solidFill>
                  <a:schemeClr val="bg1"/>
                </a:solidFill>
                <a:effectLst>
                  <a:outerShdw blurRad="38100" dist="38100" dir="2700000" algn="tl">
                    <a:srgbClr val="000000"/>
                  </a:outerShdw>
                </a:effectLst>
                <a:latin typeface="Comic Sans MS" pitchFamily="-106" charset="0"/>
              </a:rPr>
              <a:t> The dog is derived from:	</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an extinct species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 a diversity of wolf-like species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gray wolves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none of t</a:t>
            </a:r>
            <a:r>
              <a:rPr lang="en-US" b="1" dirty="0" smtClean="0">
                <a:solidFill>
                  <a:schemeClr val="bg1"/>
                </a:solidFill>
                <a:effectLst>
                  <a:outerShdw blurRad="38100" dist="38100" dir="2700000" algn="tl">
                    <a:srgbClr val="000000"/>
                  </a:outerShdw>
                </a:effectLst>
                <a:latin typeface="Comic Sans MS" pitchFamily="-106" charset="0"/>
              </a:rPr>
              <a:t>he above</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endParaRPr lang="en-US" b="1" dirty="0">
              <a:solidFill>
                <a:srgbClr val="FCFF26"/>
              </a:solidFill>
              <a:effectLst>
                <a:outerShdw blurRad="38100" dist="38100" dir="2700000" algn="tl">
                  <a:srgbClr val="000000"/>
                </a:outerShdw>
              </a:effectLst>
              <a:latin typeface="Comic Sans MS" pitchFamily="-10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lum bright="-14000"/>
          </a:blip>
          <a:srcRect/>
          <a:stretch>
            <a:fillRect/>
          </a:stretch>
        </p:blipFill>
        <p:spPr bwMode="auto">
          <a:xfrm>
            <a:off x="0" y="916132"/>
            <a:ext cx="9040091" cy="5637068"/>
          </a:xfrm>
          <a:prstGeom prst="rect">
            <a:avLst/>
          </a:prstGeom>
          <a:noFill/>
          <a:ln w="9525">
            <a:noFill/>
            <a:miter lim="800000"/>
            <a:headEnd/>
            <a:tailEnd/>
          </a:ln>
        </p:spPr>
      </p:pic>
      <p:sp>
        <p:nvSpPr>
          <p:cNvPr id="16387" name="Text Box 5"/>
          <p:cNvSpPr txBox="1">
            <a:spLocks noChangeArrowheads="1"/>
          </p:cNvSpPr>
          <p:nvPr/>
        </p:nvSpPr>
        <p:spPr bwMode="auto">
          <a:xfrm>
            <a:off x="736023" y="51979"/>
            <a:ext cx="8074672" cy="646331"/>
          </a:xfrm>
          <a:prstGeom prst="rect">
            <a:avLst/>
          </a:prstGeom>
          <a:noFill/>
          <a:ln w="9525">
            <a:noFill/>
            <a:miter lim="800000"/>
            <a:headEnd/>
            <a:tailEnd/>
          </a:ln>
        </p:spPr>
        <p:txBody>
          <a:bodyPr wrap="none">
            <a:prstTxWarp prst="textNoShape">
              <a:avLst/>
            </a:prstTxWarp>
            <a:spAutoFit/>
          </a:bodyPr>
          <a:lstStyle/>
          <a:p>
            <a:r>
              <a:rPr lang="en-US" sz="3600" dirty="0" smtClean="0">
                <a:latin typeface="Comic Sans MS"/>
                <a:cs typeface="Comic Sans MS"/>
              </a:rPr>
              <a:t>C. The </a:t>
            </a:r>
            <a:r>
              <a:rPr lang="en-US" sz="3600" dirty="0">
                <a:latin typeface="Comic Sans MS"/>
                <a:cs typeface="Comic Sans MS"/>
              </a:rPr>
              <a:t>Dog as a</a:t>
            </a:r>
            <a:r>
              <a:rPr lang="en-US" sz="3600" dirty="0" smtClean="0">
                <a:latin typeface="Comic Sans MS"/>
                <a:cs typeface="Comic Sans MS"/>
              </a:rPr>
              <a:t> Novel Model Species</a:t>
            </a:r>
            <a:endParaRPr lang="en-US" sz="3600" dirty="0">
              <a:latin typeface="Comic Sans MS"/>
              <a:cs typeface="Comic Sans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6978" y="0"/>
            <a:ext cx="8229023" cy="914509"/>
          </a:xfrm>
        </p:spPr>
        <p:txBody>
          <a:bodyPr>
            <a:normAutofit/>
          </a:bodyPr>
          <a:lstStyle/>
          <a:p>
            <a:r>
              <a:rPr lang="en-US" sz="3800" dirty="0" smtClean="0">
                <a:latin typeface="Comic Sans MS" pitchFamily="-112" charset="0"/>
                <a:ea typeface="ＭＳ Ｐゴシック" pitchFamily="-112" charset="-128"/>
                <a:cs typeface="ＭＳ Ｐゴシック" pitchFamily="-112" charset="-128"/>
              </a:rPr>
              <a:t>D. The </a:t>
            </a:r>
            <a:r>
              <a:rPr lang="en-US" sz="3800" dirty="0">
                <a:latin typeface="Comic Sans MS" pitchFamily="-112" charset="0"/>
                <a:ea typeface="ＭＳ Ｐゴシック" pitchFamily="-112" charset="-128"/>
                <a:cs typeface="ＭＳ Ｐゴシック" pitchFamily="-112" charset="-128"/>
              </a:rPr>
              <a:t>Sequencing of the Dog</a:t>
            </a:r>
          </a:p>
        </p:txBody>
      </p:sp>
      <p:sp>
        <p:nvSpPr>
          <p:cNvPr id="41987" name="Rectangle 3"/>
          <p:cNvSpPr>
            <a:spLocks noGrp="1" noChangeArrowheads="1"/>
          </p:cNvSpPr>
          <p:nvPr>
            <p:ph type="body" idx="1"/>
          </p:nvPr>
        </p:nvSpPr>
        <p:spPr>
          <a:xfrm>
            <a:off x="969819" y="1294606"/>
            <a:ext cx="7772977" cy="4114475"/>
          </a:xfrm>
        </p:spPr>
        <p:txBody>
          <a:bodyPr/>
          <a:lstStyle/>
          <a:p>
            <a:pPr>
              <a:lnSpc>
                <a:spcPct val="80000"/>
              </a:lnSpc>
              <a:buFontTx/>
              <a:buNone/>
            </a:pPr>
            <a:r>
              <a:rPr lang="en-US" sz="2000" u="sng" dirty="0">
                <a:latin typeface="Comic Sans MS" pitchFamily="-112" charset="0"/>
                <a:ea typeface="ＭＳ Ｐゴシック" pitchFamily="-112" charset="-128"/>
                <a:cs typeface="ＭＳ Ｐゴシック" pitchFamily="-112" charset="-128"/>
              </a:rPr>
              <a:t>Dog Genome Resources</a:t>
            </a:r>
          </a:p>
          <a:p>
            <a:pPr>
              <a:lnSpc>
                <a:spcPct val="80000"/>
              </a:lnSpc>
            </a:pPr>
            <a:r>
              <a:rPr lang="en-US" sz="2000" dirty="0">
                <a:latin typeface="Comic Sans MS" pitchFamily="-112" charset="0"/>
                <a:ea typeface="ＭＳ Ｐゴシック" pitchFamily="-112" charset="-128"/>
                <a:cs typeface="ＭＳ Ｐゴシック" pitchFamily="-112" charset="-128"/>
              </a:rPr>
              <a:t>Complete genome sequenced - 2.4 </a:t>
            </a:r>
            <a:r>
              <a:rPr lang="en-US" sz="2000" dirty="0" err="1">
                <a:latin typeface="Comic Sans MS" pitchFamily="-112" charset="0"/>
                <a:ea typeface="ＭＳ Ｐゴシック" pitchFamily="-112" charset="-128"/>
                <a:cs typeface="ＭＳ Ｐゴシック" pitchFamily="-112" charset="-128"/>
              </a:rPr>
              <a:t>Gb</a:t>
            </a:r>
            <a:r>
              <a:rPr lang="en-US" sz="2000" dirty="0">
                <a:latin typeface="Comic Sans MS" pitchFamily="-112" charset="0"/>
                <a:ea typeface="ＭＳ Ｐゴシック" pitchFamily="-112" charset="-128"/>
                <a:cs typeface="ＭＳ Ｐゴシック" pitchFamily="-112" charset="-128"/>
              </a:rPr>
              <a:t> </a:t>
            </a:r>
          </a:p>
          <a:p>
            <a:pPr>
              <a:lnSpc>
                <a:spcPct val="0"/>
              </a:lnSpc>
            </a:pPr>
            <a:endParaRPr lang="en-US" sz="2000" dirty="0">
              <a:latin typeface="Comic Sans MS" pitchFamily="-112" charset="0"/>
              <a:ea typeface="ＭＳ Ｐゴシック" pitchFamily="-112" charset="-128"/>
              <a:cs typeface="ＭＳ Ｐゴシック" pitchFamily="-112" charset="-128"/>
            </a:endParaRPr>
          </a:p>
          <a:p>
            <a:pPr>
              <a:lnSpc>
                <a:spcPct val="80000"/>
              </a:lnSpc>
            </a:pPr>
            <a:r>
              <a:rPr lang="en-US" sz="2000" dirty="0">
                <a:latin typeface="Comic Sans MS" pitchFamily="-112" charset="0"/>
                <a:ea typeface="ＭＳ Ｐゴシック" pitchFamily="-112" charset="-128"/>
                <a:cs typeface="ＭＳ Ｐゴシック" pitchFamily="-112" charset="-128"/>
              </a:rPr>
              <a:t>Boxer – 7.5X coverage (</a:t>
            </a:r>
            <a:r>
              <a:rPr lang="en-US" sz="2000" dirty="0" err="1">
                <a:latin typeface="Comic Sans MS" pitchFamily="-112" charset="0"/>
                <a:ea typeface="ＭＳ Ｐゴシック" pitchFamily="-112" charset="-128"/>
                <a:cs typeface="ＭＳ Ｐゴシック" pitchFamily="-112" charset="-128"/>
              </a:rPr>
              <a:t>Linblad-Toh</a:t>
            </a:r>
            <a:r>
              <a:rPr lang="en-US" sz="2000" dirty="0">
                <a:latin typeface="Comic Sans MS" pitchFamily="-112" charset="0"/>
                <a:ea typeface="ＭＳ Ｐゴシック" pitchFamily="-112" charset="-128"/>
                <a:cs typeface="ＭＳ Ｐゴシック" pitchFamily="-112" charset="-128"/>
              </a:rPr>
              <a:t> et al., Nature, 2005)</a:t>
            </a:r>
          </a:p>
          <a:p>
            <a:pPr>
              <a:lnSpc>
                <a:spcPct val="10000"/>
              </a:lnSpc>
            </a:pPr>
            <a:endParaRPr lang="en-US" sz="2000" dirty="0">
              <a:latin typeface="Comic Sans MS" pitchFamily="-112" charset="0"/>
              <a:ea typeface="ＭＳ Ｐゴシック" pitchFamily="-112" charset="-128"/>
              <a:cs typeface="ＭＳ Ｐゴシック" pitchFamily="-112" charset="-128"/>
            </a:endParaRPr>
          </a:p>
          <a:p>
            <a:pPr>
              <a:lnSpc>
                <a:spcPct val="80000"/>
              </a:lnSpc>
            </a:pPr>
            <a:r>
              <a:rPr lang="en-US" sz="2000" dirty="0">
                <a:latin typeface="Comic Sans MS" pitchFamily="-112" charset="0"/>
                <a:ea typeface="ＭＳ Ｐゴシック" pitchFamily="-112" charset="-128"/>
                <a:cs typeface="ＭＳ Ｐゴシック" pitchFamily="-112" charset="-128"/>
              </a:rPr>
              <a:t>Poodle – 1.5X coverage (</a:t>
            </a:r>
            <a:r>
              <a:rPr lang="en-US" sz="2000" dirty="0" err="1">
                <a:latin typeface="Comic Sans MS" pitchFamily="-112" charset="0"/>
                <a:ea typeface="ＭＳ Ｐゴシック" pitchFamily="-112" charset="-128"/>
                <a:cs typeface="ＭＳ Ｐゴシック" pitchFamily="-112" charset="-128"/>
              </a:rPr>
              <a:t>Kirkness</a:t>
            </a:r>
            <a:r>
              <a:rPr lang="en-US" sz="2000" dirty="0">
                <a:latin typeface="Comic Sans MS" pitchFamily="-112" charset="0"/>
                <a:ea typeface="ＭＳ Ｐゴシック" pitchFamily="-112" charset="-128"/>
                <a:cs typeface="ＭＳ Ｐゴシック" pitchFamily="-112" charset="-128"/>
              </a:rPr>
              <a:t> et al., Science 2004)</a:t>
            </a:r>
          </a:p>
          <a:p>
            <a:pPr>
              <a:lnSpc>
                <a:spcPct val="20000"/>
              </a:lnSpc>
            </a:pPr>
            <a:endParaRPr lang="en-US" sz="2000" dirty="0">
              <a:latin typeface="Comic Sans MS" pitchFamily="-112" charset="0"/>
              <a:ea typeface="ＭＳ Ｐゴシック" pitchFamily="-112" charset="-128"/>
              <a:cs typeface="ＭＳ Ｐゴシック" pitchFamily="-112" charset="-128"/>
            </a:endParaRPr>
          </a:p>
          <a:p>
            <a:pPr>
              <a:lnSpc>
                <a:spcPct val="80000"/>
              </a:lnSpc>
            </a:pPr>
            <a:r>
              <a:rPr lang="en-US" sz="2000" dirty="0">
                <a:latin typeface="Comic Sans MS" pitchFamily="-112" charset="0"/>
                <a:ea typeface="ＭＳ Ｐゴシック" pitchFamily="-112" charset="-128"/>
                <a:cs typeface="ＭＳ Ｐゴシック" pitchFamily="-112" charset="-128"/>
              </a:rPr>
              <a:t>19,120 Dog genes predicted, nearly all with human </a:t>
            </a:r>
            <a:r>
              <a:rPr lang="en-US" sz="2000" dirty="0" err="1">
                <a:latin typeface="Comic Sans MS" pitchFamily="-112" charset="0"/>
                <a:ea typeface="ＭＳ Ｐゴシック" pitchFamily="-112" charset="-128"/>
                <a:cs typeface="ＭＳ Ｐゴシック" pitchFamily="-112" charset="-128"/>
              </a:rPr>
              <a:t>homologs</a:t>
            </a:r>
            <a:endParaRPr lang="en-US" sz="2000" dirty="0">
              <a:latin typeface="Comic Sans MS" pitchFamily="-112" charset="0"/>
              <a:ea typeface="ＭＳ Ｐゴシック" pitchFamily="-112" charset="-128"/>
              <a:cs typeface="ＭＳ Ｐゴシック" pitchFamily="-112" charset="-128"/>
            </a:endParaRPr>
          </a:p>
          <a:p>
            <a:pPr>
              <a:lnSpc>
                <a:spcPct val="20000"/>
              </a:lnSpc>
            </a:pPr>
            <a:endParaRPr lang="en-US" sz="2000" dirty="0">
              <a:latin typeface="Comic Sans MS" pitchFamily="-112" charset="0"/>
              <a:ea typeface="ＭＳ Ｐゴシック" pitchFamily="-112" charset="-128"/>
              <a:cs typeface="ＭＳ Ｐゴシック" pitchFamily="-112" charset="-128"/>
            </a:endParaRPr>
          </a:p>
          <a:p>
            <a:pPr>
              <a:lnSpc>
                <a:spcPct val="90000"/>
              </a:lnSpc>
            </a:pPr>
            <a:r>
              <a:rPr lang="en-US" sz="2000" dirty="0">
                <a:latin typeface="Comic Sans MS" pitchFamily="-112" charset="0"/>
                <a:ea typeface="ＭＳ Ｐゴシック" pitchFamily="-112" charset="-128"/>
                <a:cs typeface="ＭＳ Ｐゴシック" pitchFamily="-112" charset="-128"/>
              </a:rPr>
              <a:t>2.1-2.6 Million </a:t>
            </a:r>
            <a:r>
              <a:rPr lang="en-US" sz="2000" dirty="0" err="1">
                <a:latin typeface="Comic Sans MS" pitchFamily="-112" charset="0"/>
                <a:ea typeface="ＭＳ Ｐゴシック" pitchFamily="-112" charset="-128"/>
                <a:cs typeface="ＭＳ Ｐゴシック" pitchFamily="-112" charset="-128"/>
              </a:rPr>
              <a:t>SNPs</a:t>
            </a:r>
            <a:r>
              <a:rPr lang="en-US" sz="2000" dirty="0">
                <a:latin typeface="Comic Sans MS" pitchFamily="-112" charset="0"/>
                <a:ea typeface="ＭＳ Ｐゴシック" pitchFamily="-112" charset="-128"/>
                <a:cs typeface="ＭＳ Ｐゴシック" pitchFamily="-112" charset="-128"/>
              </a:rPr>
              <a:t> generated from Boxer and Poodle complete genomes, 10 other dog breeds (100,000 sequence reads each), and 4 wolves and one coyote (20,000 sequence reads each)</a:t>
            </a:r>
          </a:p>
          <a:p>
            <a:pPr>
              <a:lnSpc>
                <a:spcPct val="20000"/>
              </a:lnSpc>
            </a:pPr>
            <a:endParaRPr lang="en-US" sz="2000" dirty="0" smtClean="0">
              <a:latin typeface="Comic Sans MS" pitchFamily="-112" charset="0"/>
              <a:ea typeface="ＭＳ Ｐゴシック" pitchFamily="-112" charset="-128"/>
              <a:cs typeface="ＭＳ Ｐゴシック" pitchFamily="-112" charset="-128"/>
            </a:endParaRPr>
          </a:p>
          <a:p>
            <a:pPr>
              <a:lnSpc>
                <a:spcPct val="60000"/>
              </a:lnSpc>
            </a:pPr>
            <a:r>
              <a:rPr lang="en-US" sz="2000" dirty="0" smtClean="0">
                <a:latin typeface="Comic Sans MS" pitchFamily="-112" charset="0"/>
                <a:ea typeface="ＭＳ Ｐゴシック" pitchFamily="-112" charset="-128"/>
                <a:cs typeface="ＭＳ Ｐゴシック" pitchFamily="-112" charset="-128"/>
              </a:rPr>
              <a:t>127,000 Dog SNP microarray chip</a:t>
            </a:r>
          </a:p>
          <a:p>
            <a:pPr>
              <a:lnSpc>
                <a:spcPct val="10000"/>
              </a:lnSpc>
            </a:pPr>
            <a:endParaRPr lang="en-US" sz="2000" dirty="0" smtClean="0">
              <a:latin typeface="Comic Sans MS" pitchFamily="-112" charset="0"/>
              <a:ea typeface="ＭＳ Ｐゴシック" pitchFamily="-112" charset="-128"/>
              <a:cs typeface="ＭＳ Ｐゴシック" pitchFamily="-112" charset="-128"/>
            </a:endParaRPr>
          </a:p>
          <a:p>
            <a:pPr>
              <a:lnSpc>
                <a:spcPct val="90000"/>
              </a:lnSpc>
            </a:pPr>
            <a:r>
              <a:rPr lang="en-US" sz="2000" dirty="0" smtClean="0">
                <a:latin typeface="Comic Sans MS" pitchFamily="-112" charset="0"/>
                <a:ea typeface="ＭＳ Ｐゴシック" pitchFamily="-112" charset="-128"/>
                <a:cs typeface="ＭＳ Ｐゴシック" pitchFamily="-112" charset="-128"/>
              </a:rPr>
              <a:t>Searchable annotated genome (e.g. UCSC Genome Browser, </a:t>
            </a:r>
            <a:r>
              <a:rPr lang="en-US" sz="2000" dirty="0" err="1" smtClean="0">
                <a:latin typeface="Comic Sans MS" pitchFamily="-112" charset="0"/>
                <a:ea typeface="ＭＳ Ｐゴシック" pitchFamily="-112" charset="-128"/>
                <a:cs typeface="ＭＳ Ｐゴシック" pitchFamily="-112" charset="-128"/>
              </a:rPr>
              <a:t>Ensembl</a:t>
            </a:r>
            <a:r>
              <a:rPr lang="en-US" sz="2000" dirty="0" smtClean="0">
                <a:latin typeface="Comic Sans MS" pitchFamily="-112" charset="0"/>
                <a:ea typeface="ＭＳ Ｐゴシック" pitchFamily="-112" charset="-128"/>
                <a:cs typeface="ＭＳ Ｐゴシック" pitchFamily="-112" charset="-128"/>
              </a:rPr>
              <a:t>) e.g. allows identification of new microsatellite or SNP loci in regions of interest</a:t>
            </a:r>
          </a:p>
          <a:p>
            <a:pPr>
              <a:lnSpc>
                <a:spcPct val="10000"/>
              </a:lnSpc>
            </a:pPr>
            <a:endParaRPr lang="en-US" sz="2000" dirty="0" smtClean="0">
              <a:latin typeface="Comic Sans MS" pitchFamily="-112" charset="0"/>
              <a:ea typeface="ＭＳ Ｐゴシック" pitchFamily="-112" charset="-128"/>
              <a:cs typeface="ＭＳ Ｐゴシック" pitchFamily="-112" charset="-128"/>
            </a:endParaRPr>
          </a:p>
          <a:p>
            <a:pPr>
              <a:lnSpc>
                <a:spcPct val="80000"/>
              </a:lnSpc>
            </a:pPr>
            <a:r>
              <a:rPr lang="en-US" sz="2000" dirty="0" err="1">
                <a:latin typeface="Comic Sans MS" pitchFamily="-112" charset="0"/>
                <a:ea typeface="ＭＳ Ｐゴシック" pitchFamily="-112" charset="-128"/>
                <a:cs typeface="ＭＳ Ｐゴシック" pitchFamily="-112" charset="-128"/>
              </a:rPr>
              <a:t>Syntenic</a:t>
            </a:r>
            <a:r>
              <a:rPr lang="en-US" sz="2000" dirty="0">
                <a:latin typeface="Comic Sans MS" pitchFamily="-112" charset="0"/>
                <a:ea typeface="ＭＳ Ｐゴシック" pitchFamily="-112" charset="-128"/>
                <a:cs typeface="ＭＳ Ｐゴシック" pitchFamily="-112" charset="-128"/>
              </a:rPr>
              <a:t> map of Dog, Human, Mouse, Rat</a:t>
            </a:r>
            <a:r>
              <a:rPr lang="en-US" sz="2000" dirty="0" smtClean="0">
                <a:latin typeface="Comic Sans MS" pitchFamily="-112" charset="0"/>
                <a:ea typeface="ＭＳ Ｐゴシック" pitchFamily="-112" charset="-128"/>
                <a:cs typeface="ＭＳ Ｐゴシック" pitchFamily="-112" charset="-128"/>
              </a:rPr>
              <a:t> </a:t>
            </a:r>
          </a:p>
          <a:p>
            <a:pPr>
              <a:lnSpc>
                <a:spcPct val="80000"/>
              </a:lnSpc>
            </a:pPr>
            <a:endParaRPr lang="en-US" sz="2000" dirty="0" smtClean="0">
              <a:latin typeface="Comic Sans MS" pitchFamily="-112" charset="0"/>
              <a:ea typeface="ＭＳ Ｐゴシック" pitchFamily="-112" charset="-128"/>
              <a:cs typeface="ＭＳ Ｐゴシック" pitchFamily="-112" charset="-128"/>
            </a:endParaRPr>
          </a:p>
          <a:p>
            <a:pPr marL="342900" lvl="1" indent="-342900">
              <a:lnSpc>
                <a:spcPct val="80000"/>
              </a:lnSpc>
              <a:buFont typeface="Arial"/>
              <a:buChar char="•"/>
            </a:pPr>
            <a:r>
              <a:rPr lang="en-US" sz="2000" dirty="0" smtClean="0">
                <a:latin typeface="Comic Sans MS"/>
                <a:cs typeface="Comic Sans MS"/>
              </a:rPr>
              <a:t>Cost: 46 million dollars</a:t>
            </a:r>
          </a:p>
          <a:p>
            <a:pPr>
              <a:lnSpc>
                <a:spcPct val="80000"/>
              </a:lnSpc>
              <a:buNone/>
            </a:pPr>
            <a:r>
              <a:rPr lang="en-US" sz="2000" dirty="0" smtClean="0">
                <a:latin typeface="Comic Sans MS" pitchFamily="-112" charset="0"/>
                <a:ea typeface="ＭＳ Ｐゴシック" pitchFamily="-112" charset="-128"/>
                <a:cs typeface="ＭＳ Ｐゴシック" pitchFamily="-112" charset="-128"/>
              </a:rPr>
              <a:t>    </a:t>
            </a:r>
            <a:endParaRPr lang="en-US" sz="2000" dirty="0">
              <a:latin typeface="Comic Sans MS" pitchFamily="-112" charset="0"/>
              <a:ea typeface="ＭＳ Ｐゴシック" pitchFamily="-112" charset="-128"/>
              <a:cs typeface="ＭＳ Ｐゴシック" pitchFamily="-112" charset="-128"/>
            </a:endParaRPr>
          </a:p>
          <a:p>
            <a:pPr>
              <a:lnSpc>
                <a:spcPct val="80000"/>
              </a:lnSpc>
            </a:pPr>
            <a:endParaRPr lang="en-US" sz="2000" dirty="0">
              <a:latin typeface="Comic Sans MS" pitchFamily="-112" charset="0"/>
              <a:ea typeface="ＭＳ Ｐゴシック" pitchFamily="-112" charset="-128"/>
              <a:cs typeface="ＭＳ Ｐゴシック" pitchFamily="-112" charset="-128"/>
            </a:endParaRPr>
          </a:p>
        </p:txBody>
      </p:sp>
      <p:pic>
        <p:nvPicPr>
          <p:cNvPr id="41988" name="Picture 4" descr="Big boxer"/>
          <p:cNvPicPr>
            <a:picLocks noChangeAspect="1" noChangeArrowheads="1"/>
          </p:cNvPicPr>
          <p:nvPr/>
        </p:nvPicPr>
        <p:blipFill>
          <a:blip r:embed="rId2">
            <a:lum bright="-4000"/>
          </a:blip>
          <a:srcRect/>
          <a:stretch>
            <a:fillRect/>
          </a:stretch>
        </p:blipFill>
        <p:spPr bwMode="auto">
          <a:xfrm>
            <a:off x="7885546" y="165684"/>
            <a:ext cx="1088159" cy="1218261"/>
          </a:xfrm>
          <a:prstGeom prst="rect">
            <a:avLst/>
          </a:prstGeom>
          <a:noFill/>
          <a:ln w="9525">
            <a:noFill/>
            <a:miter lim="800000"/>
            <a:headEnd/>
            <a:tailEnd/>
          </a:ln>
        </p:spPr>
      </p:pic>
      <p:pic>
        <p:nvPicPr>
          <p:cNvPr id="41989" name="Picture 5" descr="Big poodle"/>
          <p:cNvPicPr>
            <a:picLocks noChangeAspect="1" noChangeArrowheads="1"/>
          </p:cNvPicPr>
          <p:nvPr/>
        </p:nvPicPr>
        <p:blipFill>
          <a:blip r:embed="rId3">
            <a:lum bright="-14000"/>
          </a:blip>
          <a:srcRect/>
          <a:stretch>
            <a:fillRect/>
          </a:stretch>
        </p:blipFill>
        <p:spPr bwMode="auto">
          <a:xfrm>
            <a:off x="0" y="0"/>
            <a:ext cx="1086716" cy="1294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175125" y="649740"/>
            <a:ext cx="4791364" cy="865778"/>
          </a:xfrm>
        </p:spPr>
        <p:txBody>
          <a:bodyPr/>
          <a:lstStyle/>
          <a:p>
            <a:pPr algn="l"/>
            <a:r>
              <a:rPr lang="en-US" sz="2000" b="1" i="1" smtClean="0">
                <a:solidFill>
                  <a:srgbClr val="000000"/>
                </a:solidFill>
                <a:latin typeface="Comic Sans MS" charset="0"/>
                <a:ea typeface="Comic Sans MS" charset="0"/>
                <a:cs typeface="Comic Sans MS" charset="0"/>
              </a:rPr>
              <a:t>2.6 Million SNPs Total-SNP Every 5 Kb</a:t>
            </a:r>
            <a:endParaRPr lang="en-US" sz="2000" b="1" smtClean="0">
              <a:solidFill>
                <a:srgbClr val="000000"/>
              </a:solidFill>
              <a:latin typeface="Comic Sans MS" charset="0"/>
              <a:ea typeface="Comic Sans MS" charset="0"/>
              <a:cs typeface="Comic Sans MS" charset="0"/>
            </a:endParaRPr>
          </a:p>
        </p:txBody>
      </p:sp>
      <p:sp>
        <p:nvSpPr>
          <p:cNvPr id="18435" name="Oval 4"/>
          <p:cNvSpPr>
            <a:spLocks noChangeArrowheads="1"/>
          </p:cNvSpPr>
          <p:nvPr/>
        </p:nvSpPr>
        <p:spPr bwMode="auto">
          <a:xfrm>
            <a:off x="3934114" y="1395316"/>
            <a:ext cx="3108614" cy="2944944"/>
          </a:xfrm>
          <a:prstGeom prst="ellipse">
            <a:avLst/>
          </a:prstGeom>
          <a:solidFill>
            <a:srgbClr val="FFFF00">
              <a:alpha val="54901"/>
            </a:srgbClr>
          </a:solidFill>
          <a:ln w="9525">
            <a:solidFill>
              <a:schemeClr val="tx1"/>
            </a:solidFill>
            <a:round/>
            <a:headEnd/>
            <a:tailEnd/>
          </a:ln>
        </p:spPr>
        <p:txBody>
          <a:bodyPr wrap="none" anchor="ctr">
            <a:prstTxWarp prst="textNoShape">
              <a:avLst/>
            </a:prstTxWarp>
          </a:bodyPr>
          <a:lstStyle/>
          <a:p>
            <a:endParaRPr lang="en-US"/>
          </a:p>
        </p:txBody>
      </p:sp>
      <p:sp>
        <p:nvSpPr>
          <p:cNvPr id="18436" name="Oval 6"/>
          <p:cNvSpPr>
            <a:spLocks noChangeArrowheads="1"/>
          </p:cNvSpPr>
          <p:nvPr/>
        </p:nvSpPr>
        <p:spPr bwMode="auto">
          <a:xfrm>
            <a:off x="5746750" y="1816022"/>
            <a:ext cx="3108614" cy="2944945"/>
          </a:xfrm>
          <a:prstGeom prst="ellipse">
            <a:avLst/>
          </a:prstGeom>
          <a:solidFill>
            <a:srgbClr val="00FFFF">
              <a:alpha val="43137"/>
            </a:srgbClr>
          </a:solidFill>
          <a:ln w="9525">
            <a:solidFill>
              <a:schemeClr val="tx1"/>
            </a:solidFill>
            <a:round/>
            <a:headEnd/>
            <a:tailEnd/>
          </a:ln>
        </p:spPr>
        <p:txBody>
          <a:bodyPr wrap="none" anchor="ctr">
            <a:prstTxWarp prst="textNoShape">
              <a:avLst/>
            </a:prstTxWarp>
          </a:bodyPr>
          <a:lstStyle/>
          <a:p>
            <a:endParaRPr lang="en-US"/>
          </a:p>
        </p:txBody>
      </p:sp>
      <p:sp>
        <p:nvSpPr>
          <p:cNvPr id="18437" name="Oval 7"/>
          <p:cNvSpPr>
            <a:spLocks noChangeArrowheads="1"/>
          </p:cNvSpPr>
          <p:nvPr/>
        </p:nvSpPr>
        <p:spPr bwMode="auto">
          <a:xfrm>
            <a:off x="4452216" y="2909209"/>
            <a:ext cx="3625273" cy="3786356"/>
          </a:xfrm>
          <a:prstGeom prst="ellipse">
            <a:avLst/>
          </a:prstGeom>
          <a:solidFill>
            <a:srgbClr val="FF00FF">
              <a:alpha val="52940"/>
            </a:srgbClr>
          </a:solidFill>
          <a:ln w="9525">
            <a:solidFill>
              <a:schemeClr val="tx1"/>
            </a:solidFill>
            <a:round/>
            <a:headEnd/>
            <a:tailEnd/>
          </a:ln>
        </p:spPr>
        <p:txBody>
          <a:bodyPr wrap="none" anchor="ctr">
            <a:prstTxWarp prst="textNoShape">
              <a:avLst/>
            </a:prstTxWarp>
          </a:bodyPr>
          <a:lstStyle/>
          <a:p>
            <a:endParaRPr lang="en-US"/>
          </a:p>
        </p:txBody>
      </p:sp>
      <p:sp>
        <p:nvSpPr>
          <p:cNvPr id="18438" name="Text Box 8"/>
          <p:cNvSpPr txBox="1">
            <a:spLocks noChangeArrowheads="1"/>
          </p:cNvSpPr>
          <p:nvPr/>
        </p:nvSpPr>
        <p:spPr bwMode="auto">
          <a:xfrm>
            <a:off x="7127876" y="2067796"/>
            <a:ext cx="1203614" cy="992477"/>
          </a:xfrm>
          <a:prstGeom prst="rect">
            <a:avLst/>
          </a:prstGeom>
          <a:noFill/>
          <a:ln w="9525">
            <a:noFill/>
            <a:miter lim="800000"/>
            <a:headEnd/>
            <a:tailEnd/>
          </a:ln>
        </p:spPr>
        <p:txBody>
          <a:bodyPr>
            <a:prstTxWarp prst="textNoShape">
              <a:avLst/>
            </a:prstTxWarp>
            <a:spAutoFit/>
          </a:bodyPr>
          <a:lstStyle/>
          <a:p>
            <a:pPr eaLnBrk="1" hangingPunct="1">
              <a:spcBef>
                <a:spcPct val="10000"/>
              </a:spcBef>
            </a:pPr>
            <a:r>
              <a:rPr lang="en-US" sz="1800">
                <a:latin typeface="Arial" charset="0"/>
              </a:rPr>
              <a:t>Tasha vs.</a:t>
            </a:r>
          </a:p>
          <a:p>
            <a:pPr eaLnBrk="1" hangingPunct="1">
              <a:spcBef>
                <a:spcPct val="10000"/>
              </a:spcBef>
            </a:pPr>
            <a:r>
              <a:rPr lang="en-US" sz="1800">
                <a:latin typeface="Arial" charset="0"/>
              </a:rPr>
              <a:t>Tasha</a:t>
            </a:r>
          </a:p>
          <a:p>
            <a:pPr eaLnBrk="1" hangingPunct="1">
              <a:spcBef>
                <a:spcPct val="10000"/>
              </a:spcBef>
            </a:pPr>
            <a:r>
              <a:rPr lang="en-US" sz="1800">
                <a:latin typeface="Arial" charset="0"/>
              </a:rPr>
              <a:t>554,161</a:t>
            </a:r>
            <a:endParaRPr lang="en-GB" sz="1800">
              <a:latin typeface="Arial" charset="0"/>
            </a:endParaRPr>
          </a:p>
        </p:txBody>
      </p:sp>
      <p:sp>
        <p:nvSpPr>
          <p:cNvPr id="18439" name="Text Box 9"/>
          <p:cNvSpPr txBox="1">
            <a:spLocks noChangeArrowheads="1"/>
          </p:cNvSpPr>
          <p:nvPr/>
        </p:nvSpPr>
        <p:spPr bwMode="auto">
          <a:xfrm>
            <a:off x="5313795" y="4731728"/>
            <a:ext cx="1207944" cy="1050953"/>
          </a:xfrm>
          <a:prstGeom prst="rect">
            <a:avLst/>
          </a:prstGeom>
          <a:noFill/>
          <a:ln w="9525">
            <a:noFill/>
            <a:miter lim="800000"/>
            <a:headEnd/>
            <a:tailEnd/>
          </a:ln>
        </p:spPr>
        <p:txBody>
          <a:bodyPr>
            <a:prstTxWarp prst="textNoShape">
              <a:avLst/>
            </a:prstTxWarp>
            <a:spAutoFit/>
          </a:bodyPr>
          <a:lstStyle/>
          <a:p>
            <a:pPr eaLnBrk="1" hangingPunct="1">
              <a:spcBef>
                <a:spcPct val="20000"/>
              </a:spcBef>
            </a:pPr>
            <a:r>
              <a:rPr lang="en-US" sz="1800">
                <a:latin typeface="Arial" charset="0"/>
              </a:rPr>
              <a:t>Tasha vs.</a:t>
            </a:r>
          </a:p>
          <a:p>
            <a:pPr eaLnBrk="1" hangingPunct="1">
              <a:spcBef>
                <a:spcPct val="20000"/>
              </a:spcBef>
            </a:pPr>
            <a:r>
              <a:rPr lang="en-US" sz="1800">
                <a:latin typeface="Arial" charset="0"/>
              </a:rPr>
              <a:t>Poodle</a:t>
            </a:r>
          </a:p>
          <a:p>
            <a:pPr eaLnBrk="1" hangingPunct="1">
              <a:spcBef>
                <a:spcPct val="20000"/>
              </a:spcBef>
            </a:pPr>
            <a:r>
              <a:rPr lang="en-US" sz="1800">
                <a:latin typeface="Arial" charset="0"/>
              </a:rPr>
              <a:t>1,390,677</a:t>
            </a:r>
            <a:endParaRPr lang="en-GB" sz="1800">
              <a:latin typeface="Arial" charset="0"/>
            </a:endParaRPr>
          </a:p>
        </p:txBody>
      </p:sp>
      <p:sp>
        <p:nvSpPr>
          <p:cNvPr id="18440" name="Text Box 10"/>
          <p:cNvSpPr txBox="1">
            <a:spLocks noChangeArrowheads="1"/>
          </p:cNvSpPr>
          <p:nvPr/>
        </p:nvSpPr>
        <p:spPr bwMode="auto">
          <a:xfrm>
            <a:off x="4361295" y="2558350"/>
            <a:ext cx="1207944" cy="375224"/>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a:latin typeface="Arial" charset="0"/>
              </a:rPr>
              <a:t>288,841</a:t>
            </a:r>
            <a:endParaRPr lang="en-GB" sz="1800">
              <a:latin typeface="Arial" charset="0"/>
            </a:endParaRPr>
          </a:p>
        </p:txBody>
      </p:sp>
      <p:sp>
        <p:nvSpPr>
          <p:cNvPr id="18441" name="Text Box 11"/>
          <p:cNvSpPr txBox="1">
            <a:spLocks noChangeArrowheads="1"/>
          </p:cNvSpPr>
          <p:nvPr/>
        </p:nvSpPr>
        <p:spPr bwMode="auto">
          <a:xfrm>
            <a:off x="5142057" y="5266139"/>
            <a:ext cx="2245591" cy="375225"/>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GB" sz="1800">
              <a:latin typeface="Arial" charset="0"/>
            </a:endParaRPr>
          </a:p>
        </p:txBody>
      </p:sp>
      <p:sp>
        <p:nvSpPr>
          <p:cNvPr id="18442" name="Text Box 12"/>
          <p:cNvSpPr txBox="1">
            <a:spLocks noChangeArrowheads="1"/>
          </p:cNvSpPr>
          <p:nvPr/>
        </p:nvSpPr>
        <p:spPr bwMode="auto">
          <a:xfrm>
            <a:off x="4870739" y="1445671"/>
            <a:ext cx="1541318" cy="1218261"/>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a:latin typeface="Arial" charset="0"/>
              </a:rPr>
              <a:t>Tasha vs. other breeds wolves and coyotes</a:t>
            </a:r>
            <a:endParaRPr lang="en-GB" sz="1800">
              <a:latin typeface="Arial" charset="0"/>
            </a:endParaRPr>
          </a:p>
        </p:txBody>
      </p:sp>
      <p:sp>
        <p:nvSpPr>
          <p:cNvPr id="18443" name="Text Box 13"/>
          <p:cNvSpPr txBox="1">
            <a:spLocks noChangeArrowheads="1"/>
          </p:cNvSpPr>
          <p:nvPr/>
        </p:nvSpPr>
        <p:spPr bwMode="auto">
          <a:xfrm>
            <a:off x="6521739" y="3835088"/>
            <a:ext cx="1297420" cy="375224"/>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a:latin typeface="Arial" charset="0"/>
              </a:rPr>
              <a:t>  134,849</a:t>
            </a:r>
            <a:endParaRPr lang="en-GB" sz="1800">
              <a:latin typeface="Arial" charset="0"/>
            </a:endParaRPr>
          </a:p>
        </p:txBody>
      </p:sp>
      <p:sp>
        <p:nvSpPr>
          <p:cNvPr id="18444" name="Text Box 14"/>
          <p:cNvSpPr txBox="1">
            <a:spLocks noChangeArrowheads="1"/>
          </p:cNvSpPr>
          <p:nvPr/>
        </p:nvSpPr>
        <p:spPr bwMode="auto">
          <a:xfrm>
            <a:off x="4811569" y="3617425"/>
            <a:ext cx="1295977" cy="375224"/>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a:latin typeface="Arial" charset="0"/>
              </a:rPr>
              <a:t>90,984</a:t>
            </a:r>
            <a:endParaRPr lang="en-GB" sz="1800">
              <a:latin typeface="Arial" charset="0"/>
            </a:endParaRPr>
          </a:p>
        </p:txBody>
      </p:sp>
      <p:sp>
        <p:nvSpPr>
          <p:cNvPr id="18445" name="Text Box 15"/>
          <p:cNvSpPr txBox="1">
            <a:spLocks noChangeArrowheads="1"/>
          </p:cNvSpPr>
          <p:nvPr/>
        </p:nvSpPr>
        <p:spPr bwMode="auto">
          <a:xfrm>
            <a:off x="6090228" y="2152262"/>
            <a:ext cx="1297421" cy="713089"/>
          </a:xfrm>
          <a:prstGeom prst="rect">
            <a:avLst/>
          </a:prstGeom>
          <a:noFill/>
          <a:ln w="9525">
            <a:noFill/>
            <a:miter lim="800000"/>
            <a:headEnd/>
            <a:tailEnd/>
          </a:ln>
        </p:spPr>
        <p:txBody>
          <a:bodyPr>
            <a:prstTxWarp prst="textNoShape">
              <a:avLst/>
            </a:prstTxWarp>
            <a:spAutoFit/>
          </a:bodyPr>
          <a:lstStyle/>
          <a:p>
            <a:pPr eaLnBrk="1" hangingPunct="1">
              <a:lnSpc>
                <a:spcPct val="70000"/>
              </a:lnSpc>
              <a:spcBef>
                <a:spcPct val="50000"/>
              </a:spcBef>
            </a:pPr>
            <a:endParaRPr lang="en-US" sz="1800">
              <a:latin typeface="Arial" charset="0"/>
            </a:endParaRPr>
          </a:p>
          <a:p>
            <a:pPr eaLnBrk="1" hangingPunct="1">
              <a:spcBef>
                <a:spcPct val="50000"/>
              </a:spcBef>
            </a:pPr>
            <a:r>
              <a:rPr lang="en-US" sz="1800">
                <a:latin typeface="Arial" charset="0"/>
              </a:rPr>
              <a:t>26,551</a:t>
            </a:r>
            <a:endParaRPr lang="en-GB" sz="1800">
              <a:latin typeface="Arial" charset="0"/>
            </a:endParaRPr>
          </a:p>
        </p:txBody>
      </p:sp>
      <p:sp>
        <p:nvSpPr>
          <p:cNvPr id="18446" name="Text Box 16"/>
          <p:cNvSpPr txBox="1">
            <a:spLocks noChangeArrowheads="1"/>
          </p:cNvSpPr>
          <p:nvPr/>
        </p:nvSpPr>
        <p:spPr bwMode="auto">
          <a:xfrm>
            <a:off x="5746751" y="3078141"/>
            <a:ext cx="1295977" cy="375224"/>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a:latin typeface="Arial" charset="0"/>
              </a:rPr>
              <a:t> 15,997</a:t>
            </a:r>
            <a:endParaRPr lang="en-GB" sz="1800">
              <a:latin typeface="Arial" charset="0"/>
            </a:endParaRPr>
          </a:p>
        </p:txBody>
      </p:sp>
      <p:grpSp>
        <p:nvGrpSpPr>
          <p:cNvPr id="2" name="Group 18"/>
          <p:cNvGrpSpPr>
            <a:grpSpLocks/>
          </p:cNvGrpSpPr>
          <p:nvPr/>
        </p:nvGrpSpPr>
        <p:grpSpPr bwMode="auto">
          <a:xfrm>
            <a:off x="228023" y="1380696"/>
            <a:ext cx="3505489" cy="5204413"/>
            <a:chOff x="2448" y="772"/>
            <a:chExt cx="2208" cy="3279"/>
          </a:xfrm>
        </p:grpSpPr>
        <p:pic>
          <p:nvPicPr>
            <p:cNvPr id="18449" name="Picture 19"/>
            <p:cNvPicPr>
              <a:picLocks noChangeAspect="1" noChangeArrowheads="1"/>
            </p:cNvPicPr>
            <p:nvPr/>
          </p:nvPicPr>
          <p:blipFill>
            <a:blip r:embed="rId2"/>
            <a:srcRect t="5217" b="5217"/>
            <a:stretch>
              <a:fillRect/>
            </a:stretch>
          </p:blipFill>
          <p:spPr bwMode="auto">
            <a:xfrm>
              <a:off x="2448" y="2256"/>
              <a:ext cx="864" cy="913"/>
            </a:xfrm>
            <a:prstGeom prst="rect">
              <a:avLst/>
            </a:prstGeom>
            <a:noFill/>
            <a:ln w="9525">
              <a:noFill/>
              <a:miter lim="800000"/>
              <a:headEnd/>
              <a:tailEnd/>
            </a:ln>
          </p:spPr>
        </p:pic>
        <p:pic>
          <p:nvPicPr>
            <p:cNvPr id="18450" name="Picture 20"/>
            <p:cNvPicPr>
              <a:picLocks noChangeAspect="1" noChangeArrowheads="1"/>
            </p:cNvPicPr>
            <p:nvPr/>
          </p:nvPicPr>
          <p:blipFill>
            <a:blip r:embed="rId3"/>
            <a:srcRect/>
            <a:stretch>
              <a:fillRect/>
            </a:stretch>
          </p:blipFill>
          <p:spPr bwMode="auto">
            <a:xfrm>
              <a:off x="2448" y="1604"/>
              <a:ext cx="813" cy="700"/>
            </a:xfrm>
            <a:prstGeom prst="rect">
              <a:avLst/>
            </a:prstGeom>
            <a:noFill/>
            <a:ln w="9525">
              <a:noFill/>
              <a:miter lim="800000"/>
              <a:headEnd/>
              <a:tailEnd/>
            </a:ln>
          </p:spPr>
        </p:pic>
        <p:pic>
          <p:nvPicPr>
            <p:cNvPr id="18451" name="Picture 21"/>
            <p:cNvPicPr>
              <a:picLocks noChangeAspect="1" noChangeArrowheads="1"/>
            </p:cNvPicPr>
            <p:nvPr/>
          </p:nvPicPr>
          <p:blipFill>
            <a:blip r:embed="rId4"/>
            <a:srcRect/>
            <a:stretch>
              <a:fillRect/>
            </a:stretch>
          </p:blipFill>
          <p:spPr bwMode="auto">
            <a:xfrm>
              <a:off x="3293" y="2468"/>
              <a:ext cx="547" cy="700"/>
            </a:xfrm>
            <a:prstGeom prst="rect">
              <a:avLst/>
            </a:prstGeom>
            <a:noFill/>
            <a:ln w="9525">
              <a:noFill/>
              <a:miter lim="800000"/>
              <a:headEnd/>
              <a:tailEnd/>
            </a:ln>
          </p:spPr>
        </p:pic>
        <p:pic>
          <p:nvPicPr>
            <p:cNvPr id="18452" name="Picture 22"/>
            <p:cNvPicPr>
              <a:picLocks noChangeAspect="1" noChangeArrowheads="1"/>
            </p:cNvPicPr>
            <p:nvPr/>
          </p:nvPicPr>
          <p:blipFill>
            <a:blip r:embed="rId5"/>
            <a:srcRect/>
            <a:stretch>
              <a:fillRect/>
            </a:stretch>
          </p:blipFill>
          <p:spPr bwMode="auto">
            <a:xfrm>
              <a:off x="3798" y="2468"/>
              <a:ext cx="858" cy="700"/>
            </a:xfrm>
            <a:prstGeom prst="rect">
              <a:avLst/>
            </a:prstGeom>
            <a:noFill/>
            <a:ln w="9525">
              <a:noFill/>
              <a:miter lim="800000"/>
              <a:headEnd/>
              <a:tailEnd/>
            </a:ln>
          </p:spPr>
        </p:pic>
        <p:pic>
          <p:nvPicPr>
            <p:cNvPr id="18453" name="Picture 23"/>
            <p:cNvPicPr>
              <a:picLocks noChangeAspect="1" noChangeArrowheads="1"/>
            </p:cNvPicPr>
            <p:nvPr/>
          </p:nvPicPr>
          <p:blipFill>
            <a:blip r:embed="rId6"/>
            <a:srcRect/>
            <a:stretch>
              <a:fillRect/>
            </a:stretch>
          </p:blipFill>
          <p:spPr bwMode="auto">
            <a:xfrm>
              <a:off x="4165" y="1680"/>
              <a:ext cx="491" cy="796"/>
            </a:xfrm>
            <a:prstGeom prst="rect">
              <a:avLst/>
            </a:prstGeom>
            <a:noFill/>
            <a:ln w="9525">
              <a:noFill/>
              <a:miter lim="800000"/>
              <a:headEnd/>
              <a:tailEnd/>
            </a:ln>
          </p:spPr>
        </p:pic>
        <p:pic>
          <p:nvPicPr>
            <p:cNvPr id="18454" name="Picture 24"/>
            <p:cNvPicPr>
              <a:picLocks noChangeAspect="1" noChangeArrowheads="1"/>
            </p:cNvPicPr>
            <p:nvPr/>
          </p:nvPicPr>
          <p:blipFill>
            <a:blip r:embed="rId7"/>
            <a:srcRect/>
            <a:stretch>
              <a:fillRect/>
            </a:stretch>
          </p:blipFill>
          <p:spPr bwMode="auto">
            <a:xfrm>
              <a:off x="4080" y="816"/>
              <a:ext cx="576" cy="864"/>
            </a:xfrm>
            <a:prstGeom prst="rect">
              <a:avLst/>
            </a:prstGeom>
            <a:noFill/>
            <a:ln w="9525">
              <a:noFill/>
              <a:miter lim="800000"/>
              <a:headEnd/>
              <a:tailEnd/>
            </a:ln>
          </p:spPr>
        </p:pic>
        <p:pic>
          <p:nvPicPr>
            <p:cNvPr id="18455" name="Picture 25"/>
            <p:cNvPicPr>
              <a:picLocks noChangeAspect="1" noChangeArrowheads="1"/>
            </p:cNvPicPr>
            <p:nvPr/>
          </p:nvPicPr>
          <p:blipFill>
            <a:blip r:embed="rId8"/>
            <a:srcRect/>
            <a:stretch>
              <a:fillRect/>
            </a:stretch>
          </p:blipFill>
          <p:spPr bwMode="auto">
            <a:xfrm>
              <a:off x="3648" y="3168"/>
              <a:ext cx="1008" cy="864"/>
            </a:xfrm>
            <a:prstGeom prst="rect">
              <a:avLst/>
            </a:prstGeom>
            <a:noFill/>
            <a:ln w="9525">
              <a:noFill/>
              <a:miter lim="800000"/>
              <a:headEnd/>
              <a:tailEnd/>
            </a:ln>
          </p:spPr>
        </p:pic>
        <p:pic>
          <p:nvPicPr>
            <p:cNvPr id="18456" name="Picture 26"/>
            <p:cNvPicPr>
              <a:picLocks noChangeAspect="1" noChangeArrowheads="1"/>
            </p:cNvPicPr>
            <p:nvPr/>
          </p:nvPicPr>
          <p:blipFill>
            <a:blip r:embed="rId9"/>
            <a:srcRect l="10547" t="9375" r="10547" b="14063"/>
            <a:stretch>
              <a:fillRect/>
            </a:stretch>
          </p:blipFill>
          <p:spPr bwMode="auto">
            <a:xfrm>
              <a:off x="2448" y="3168"/>
              <a:ext cx="1213" cy="883"/>
            </a:xfrm>
            <a:prstGeom prst="rect">
              <a:avLst/>
            </a:prstGeom>
            <a:noFill/>
            <a:ln w="9525">
              <a:noFill/>
              <a:miter lim="800000"/>
              <a:headEnd/>
              <a:tailEnd/>
            </a:ln>
          </p:spPr>
        </p:pic>
        <p:pic>
          <p:nvPicPr>
            <p:cNvPr id="18457" name="Picture 27"/>
            <p:cNvPicPr>
              <a:picLocks noChangeAspect="1" noChangeArrowheads="1"/>
            </p:cNvPicPr>
            <p:nvPr/>
          </p:nvPicPr>
          <p:blipFill>
            <a:blip r:embed="rId10"/>
            <a:srcRect/>
            <a:stretch>
              <a:fillRect/>
            </a:stretch>
          </p:blipFill>
          <p:spPr bwMode="auto">
            <a:xfrm>
              <a:off x="2448" y="772"/>
              <a:ext cx="1008" cy="860"/>
            </a:xfrm>
            <a:prstGeom prst="rect">
              <a:avLst/>
            </a:prstGeom>
            <a:noFill/>
            <a:ln w="9525">
              <a:noFill/>
              <a:miter lim="800000"/>
              <a:headEnd/>
              <a:tailEnd/>
            </a:ln>
          </p:spPr>
        </p:pic>
        <p:pic>
          <p:nvPicPr>
            <p:cNvPr id="18458" name="Picture 28"/>
            <p:cNvPicPr>
              <a:picLocks noChangeAspect="1" noChangeArrowheads="1"/>
            </p:cNvPicPr>
            <p:nvPr/>
          </p:nvPicPr>
          <p:blipFill>
            <a:blip r:embed="rId11"/>
            <a:srcRect/>
            <a:stretch>
              <a:fillRect/>
            </a:stretch>
          </p:blipFill>
          <p:spPr bwMode="auto">
            <a:xfrm>
              <a:off x="3441" y="816"/>
              <a:ext cx="639" cy="874"/>
            </a:xfrm>
            <a:prstGeom prst="rect">
              <a:avLst/>
            </a:prstGeom>
            <a:noFill/>
            <a:ln w="9525">
              <a:noFill/>
              <a:miter lim="800000"/>
              <a:headEnd/>
              <a:tailEnd/>
            </a:ln>
          </p:spPr>
        </p:pic>
        <p:pic>
          <p:nvPicPr>
            <p:cNvPr id="18459" name="Picture 29"/>
            <p:cNvPicPr>
              <a:picLocks noChangeAspect="1" noChangeArrowheads="1"/>
            </p:cNvPicPr>
            <p:nvPr/>
          </p:nvPicPr>
          <p:blipFill>
            <a:blip r:embed="rId12"/>
            <a:srcRect/>
            <a:stretch>
              <a:fillRect/>
            </a:stretch>
          </p:blipFill>
          <p:spPr bwMode="auto">
            <a:xfrm>
              <a:off x="3216" y="1632"/>
              <a:ext cx="960" cy="864"/>
            </a:xfrm>
            <a:prstGeom prst="rect">
              <a:avLst/>
            </a:prstGeom>
            <a:noFill/>
            <a:ln w="9525">
              <a:noFill/>
              <a:miter lim="800000"/>
              <a:headEnd/>
              <a:tailEnd/>
            </a:ln>
          </p:spPr>
        </p:pic>
      </p:grpSp>
      <p:sp>
        <p:nvSpPr>
          <p:cNvPr id="18448" name="TextBox 27"/>
          <p:cNvSpPr txBox="1">
            <a:spLocks noChangeArrowheads="1"/>
          </p:cNvSpPr>
          <p:nvPr/>
        </p:nvSpPr>
        <p:spPr bwMode="auto">
          <a:xfrm>
            <a:off x="1756353" y="90964"/>
            <a:ext cx="4870744" cy="646331"/>
          </a:xfrm>
          <a:prstGeom prst="rect">
            <a:avLst/>
          </a:prstGeom>
          <a:noFill/>
          <a:ln w="9525">
            <a:noFill/>
            <a:miter lim="800000"/>
            <a:headEnd/>
            <a:tailEnd/>
          </a:ln>
        </p:spPr>
        <p:txBody>
          <a:bodyPr wrap="none">
            <a:prstTxWarp prst="textNoShape">
              <a:avLst/>
            </a:prstTxWarp>
            <a:spAutoFit/>
          </a:bodyPr>
          <a:lstStyle/>
          <a:p>
            <a:r>
              <a:rPr lang="en-US" sz="3600" dirty="0"/>
              <a:t>The</a:t>
            </a:r>
            <a:r>
              <a:rPr lang="en-US" sz="3600" dirty="0" smtClean="0"/>
              <a:t> Dog Genome </a:t>
            </a:r>
            <a:r>
              <a:rPr lang="en-US" sz="3600" dirty="0"/>
              <a:t>Project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490" y="27615"/>
            <a:ext cx="8991022" cy="1143541"/>
          </a:xfrm>
        </p:spPr>
        <p:txBody>
          <a:bodyPr>
            <a:noAutofit/>
          </a:bodyPr>
          <a:lstStyle/>
          <a:p>
            <a:pPr algn="l"/>
            <a:r>
              <a:rPr lang="en-US" sz="3200" dirty="0" smtClean="0">
                <a:latin typeface="Comic Sans MS" charset="0"/>
                <a:ea typeface="Comic Sans MS" charset="0"/>
                <a:cs typeface="Comic Sans MS" charset="0"/>
              </a:rPr>
              <a:t>              E. The </a:t>
            </a:r>
            <a:r>
              <a:rPr lang="en-US" sz="3200" dirty="0" err="1" smtClean="0">
                <a:latin typeface="Comic Sans MS" charset="0"/>
                <a:ea typeface="Comic Sans MS" charset="0"/>
                <a:cs typeface="Comic Sans MS" charset="0"/>
              </a:rPr>
              <a:t>CanMap</a:t>
            </a:r>
            <a:r>
              <a:rPr lang="en-US" sz="3200" dirty="0" smtClean="0">
                <a:latin typeface="Comic Sans MS" charset="0"/>
                <a:ea typeface="Comic Sans MS" charset="0"/>
                <a:cs typeface="Comic Sans MS" charset="0"/>
              </a:rPr>
              <a:t> Project</a:t>
            </a:r>
            <a:br>
              <a:rPr lang="en-US" sz="3200" dirty="0" smtClean="0">
                <a:latin typeface="Comic Sans MS" charset="0"/>
                <a:ea typeface="Comic Sans MS" charset="0"/>
                <a:cs typeface="Comic Sans MS" charset="0"/>
              </a:rPr>
            </a:br>
            <a:r>
              <a:rPr lang="en-US" sz="2000" dirty="0" smtClean="0">
                <a:latin typeface="Comic Sans MS" charset="0"/>
                <a:ea typeface="Comic Sans MS" charset="0"/>
                <a:cs typeface="Comic Sans MS" charset="0"/>
              </a:rPr>
              <a:t>(like the human </a:t>
            </a:r>
            <a:r>
              <a:rPr lang="en-US" sz="2000" dirty="0" err="1" smtClean="0">
                <a:latin typeface="Comic Sans MS" charset="0"/>
                <a:ea typeface="Comic Sans MS" charset="0"/>
                <a:cs typeface="Comic Sans MS" charset="0"/>
              </a:rPr>
              <a:t>hapmap</a:t>
            </a:r>
            <a:r>
              <a:rPr lang="en-US" sz="2000" dirty="0" smtClean="0">
                <a:latin typeface="Comic Sans MS" charset="0"/>
                <a:ea typeface="Comic Sans MS" charset="0"/>
                <a:cs typeface="Comic Sans MS" charset="0"/>
              </a:rPr>
              <a:t> project aims to characterize genomic variation)</a:t>
            </a:r>
          </a:p>
        </p:txBody>
      </p:sp>
      <p:sp>
        <p:nvSpPr>
          <p:cNvPr id="22531" name="Content Placeholder 2"/>
          <p:cNvSpPr>
            <a:spLocks noGrp="1"/>
          </p:cNvSpPr>
          <p:nvPr>
            <p:ph idx="1"/>
          </p:nvPr>
        </p:nvSpPr>
        <p:spPr>
          <a:xfrm>
            <a:off x="457490" y="1171156"/>
            <a:ext cx="8494568" cy="4708986"/>
          </a:xfrm>
        </p:spPr>
        <p:txBody>
          <a:bodyPr/>
          <a:lstStyle/>
          <a:p>
            <a:r>
              <a:rPr lang="en-US" sz="2200" dirty="0" err="1" smtClean="0">
                <a:latin typeface="Comic Sans MS" charset="0"/>
                <a:ea typeface="Comic Sans MS" charset="0"/>
                <a:cs typeface="Comic Sans MS" charset="0"/>
              </a:rPr>
              <a:t>CanMap</a:t>
            </a:r>
            <a:r>
              <a:rPr lang="en-US" sz="2200" dirty="0" smtClean="0">
                <a:latin typeface="Comic Sans MS" charset="0"/>
                <a:ea typeface="Comic Sans MS" charset="0"/>
                <a:cs typeface="Comic Sans MS" charset="0"/>
              </a:rPr>
              <a:t> Project:</a:t>
            </a:r>
          </a:p>
          <a:p>
            <a:pPr lvl="1"/>
            <a:r>
              <a:rPr lang="en-US" sz="2200" dirty="0" smtClean="0">
                <a:latin typeface="Comic Sans MS" charset="0"/>
                <a:ea typeface="Comic Sans MS" charset="0"/>
                <a:cs typeface="Comic Sans MS" charset="0"/>
              </a:rPr>
              <a:t>Dr. Elaine Ostrander (NHGRI/NIH - CGB)</a:t>
            </a:r>
          </a:p>
          <a:p>
            <a:pPr lvl="1"/>
            <a:r>
              <a:rPr lang="en-US" sz="2200" dirty="0" smtClean="0">
                <a:latin typeface="Comic Sans MS" charset="0"/>
                <a:ea typeface="Comic Sans MS" charset="0"/>
                <a:cs typeface="Comic Sans MS" charset="0"/>
              </a:rPr>
              <a:t>Dr. Robert Wayne (UCLA EEB)</a:t>
            </a:r>
          </a:p>
          <a:p>
            <a:pPr lvl="1"/>
            <a:r>
              <a:rPr lang="en-US" sz="2200" dirty="0" smtClean="0">
                <a:latin typeface="Comic Sans MS" charset="0"/>
                <a:ea typeface="Comic Sans MS" charset="0"/>
                <a:cs typeface="Comic Sans MS" charset="0"/>
              </a:rPr>
              <a:t>Dr. Carlos Bustamante (</a:t>
            </a:r>
            <a:r>
              <a:rPr lang="en-US" sz="2200" dirty="0" smtClean="0">
                <a:latin typeface="Comic Sans MS" charset="0"/>
                <a:ea typeface="Comic Sans MS" charset="0"/>
                <a:cs typeface="Comic Sans MS" charset="0"/>
              </a:rPr>
              <a:t>Cornell/Stanford)</a:t>
            </a:r>
            <a:endParaRPr lang="en-US" sz="2200" dirty="0" smtClean="0">
              <a:latin typeface="Comic Sans MS" charset="0"/>
              <a:ea typeface="Comic Sans MS" charset="0"/>
              <a:cs typeface="Comic Sans MS" charset="0"/>
            </a:endParaRPr>
          </a:p>
          <a:p>
            <a:pPr lvl="1"/>
            <a:r>
              <a:rPr lang="en-US" sz="2200" dirty="0" err="1" smtClean="0">
                <a:latin typeface="Comic Sans MS" charset="0"/>
                <a:ea typeface="Comic Sans MS" charset="0"/>
                <a:cs typeface="Comic Sans MS" charset="0"/>
              </a:rPr>
              <a:t>Affymetrix</a:t>
            </a:r>
            <a:r>
              <a:rPr lang="en-US" sz="2200" dirty="0" smtClean="0">
                <a:latin typeface="Comic Sans MS" charset="0"/>
                <a:ea typeface="Comic Sans MS" charset="0"/>
                <a:cs typeface="Comic Sans MS" charset="0"/>
              </a:rPr>
              <a:t> and Michele Cargill</a:t>
            </a:r>
          </a:p>
          <a:p>
            <a:r>
              <a:rPr lang="en-US" sz="2200" dirty="0" smtClean="0">
                <a:latin typeface="Comic Sans MS" charset="0"/>
                <a:ea typeface="Comic Sans MS" charset="0"/>
                <a:cs typeface="Comic Sans MS" charset="0"/>
              </a:rPr>
              <a:t>127,000 </a:t>
            </a:r>
            <a:r>
              <a:rPr lang="en-US" sz="2200" dirty="0" err="1" smtClean="0">
                <a:latin typeface="Comic Sans MS" charset="0"/>
                <a:ea typeface="Comic Sans MS" charset="0"/>
                <a:cs typeface="Comic Sans MS" charset="0"/>
              </a:rPr>
              <a:t>SNPs</a:t>
            </a:r>
            <a:r>
              <a:rPr lang="en-US" sz="2200" dirty="0" smtClean="0">
                <a:latin typeface="Comic Sans MS" charset="0"/>
                <a:ea typeface="Comic Sans MS" charset="0"/>
                <a:cs typeface="Comic Sans MS" charset="0"/>
              </a:rPr>
              <a:t> (all Perfect Match </a:t>
            </a:r>
            <a:r>
              <a:rPr lang="en-US" sz="2200" dirty="0" err="1" smtClean="0">
                <a:latin typeface="Comic Sans MS" charset="0"/>
                <a:ea typeface="Comic Sans MS" charset="0"/>
                <a:cs typeface="Comic Sans MS" charset="0"/>
              </a:rPr>
              <a:t>oligos</a:t>
            </a:r>
            <a:r>
              <a:rPr lang="en-US" sz="2200" dirty="0" smtClean="0">
                <a:latin typeface="Comic Sans MS" charset="0"/>
                <a:ea typeface="Comic Sans MS" charset="0"/>
                <a:cs typeface="Comic Sans MS" charset="0"/>
              </a:rPr>
              <a:t>)</a:t>
            </a:r>
          </a:p>
          <a:p>
            <a:pPr lvl="1"/>
            <a:r>
              <a:rPr lang="en-US" sz="2200" dirty="0" smtClean="0">
                <a:latin typeface="Comic Sans MS" charset="0"/>
                <a:ea typeface="Comic Sans MS" charset="0"/>
                <a:cs typeface="Comic Sans MS" charset="0"/>
              </a:rPr>
              <a:t>Magic genotyping algorithm- 50-70K</a:t>
            </a:r>
          </a:p>
          <a:p>
            <a:r>
              <a:rPr lang="en-US" sz="2200" dirty="0" smtClean="0">
                <a:latin typeface="Comic Sans MS" charset="0"/>
                <a:ea typeface="Comic Sans MS" charset="0"/>
                <a:cs typeface="Comic Sans MS" charset="0"/>
              </a:rPr>
              <a:t>Quality assessment for standardizing across batches</a:t>
            </a:r>
          </a:p>
          <a:p>
            <a:r>
              <a:rPr lang="en-US" sz="2200" dirty="0" smtClean="0">
                <a:latin typeface="Comic Sans MS" charset="0"/>
                <a:ea typeface="Comic Sans MS" charset="0"/>
                <a:cs typeface="Comic Sans MS" charset="0"/>
              </a:rPr>
              <a:t>Excluding </a:t>
            </a:r>
            <a:r>
              <a:rPr lang="en-US" sz="2200" dirty="0" err="1" smtClean="0">
                <a:latin typeface="Comic Sans MS" charset="0"/>
                <a:ea typeface="Comic Sans MS" charset="0"/>
                <a:cs typeface="Comic Sans MS" charset="0"/>
              </a:rPr>
              <a:t>SNPs</a:t>
            </a:r>
            <a:r>
              <a:rPr lang="en-US" sz="2200" dirty="0" smtClean="0">
                <a:latin typeface="Comic Sans MS" charset="0"/>
                <a:ea typeface="Comic Sans MS" charset="0"/>
                <a:cs typeface="Comic Sans MS" charset="0"/>
              </a:rPr>
              <a:t>:</a:t>
            </a:r>
          </a:p>
          <a:p>
            <a:pPr lvl="1"/>
            <a:r>
              <a:rPr lang="en-US" sz="2200" dirty="0" smtClean="0">
                <a:latin typeface="Comic Sans MS" charset="0"/>
                <a:ea typeface="Comic Sans MS" charset="0"/>
                <a:cs typeface="Comic Sans MS" charset="0"/>
              </a:rPr>
              <a:t>When sample call rate is &lt;95%</a:t>
            </a:r>
          </a:p>
          <a:p>
            <a:pPr lvl="1"/>
            <a:r>
              <a:rPr lang="en-US" sz="2200" dirty="0" smtClean="0">
                <a:latin typeface="Comic Sans MS" charset="0"/>
                <a:ea typeface="Comic Sans MS" charset="0"/>
                <a:cs typeface="Comic Sans MS" charset="0"/>
              </a:rPr>
              <a:t>When SNP MAF &lt; 1%</a:t>
            </a:r>
          </a:p>
          <a:p>
            <a:pPr lvl="1"/>
            <a:r>
              <a:rPr lang="en-US" sz="2200" dirty="0" smtClean="0">
                <a:latin typeface="Comic Sans MS" charset="0"/>
                <a:ea typeface="Comic Sans MS" charset="0"/>
                <a:cs typeface="Comic Sans MS" charset="0"/>
              </a:rPr>
              <a:t>When SNP heterozygosity &gt; 60%</a:t>
            </a:r>
          </a:p>
          <a:p>
            <a:pPr lvl="1"/>
            <a:endParaRPr lang="en-US" sz="2200" dirty="0" smtClean="0">
              <a:latin typeface="Comic Sans MS" charset="0"/>
              <a:ea typeface="Comic Sans MS" charset="0"/>
              <a:cs typeface="Comic Sans MS" charset="0"/>
            </a:endParaRPr>
          </a:p>
          <a:p>
            <a:endParaRPr lang="en-US" sz="2200" dirty="0" smtClean="0">
              <a:latin typeface="Comic Sans MS" charset="0"/>
              <a:ea typeface="Comic Sans MS" charset="0"/>
              <a:cs typeface="Comic Sans MS" charset="0"/>
            </a:endParaRPr>
          </a:p>
        </p:txBody>
      </p:sp>
      <p:pic>
        <p:nvPicPr>
          <p:cNvPr id="22532" name="Picture 5" descr="CIMG5211"/>
          <p:cNvPicPr>
            <a:picLocks noChangeAspect="1" noChangeArrowheads="1"/>
          </p:cNvPicPr>
          <p:nvPr/>
        </p:nvPicPr>
        <p:blipFill>
          <a:blip r:embed="rId2"/>
          <a:srcRect l="12791" r="12183"/>
          <a:stretch>
            <a:fillRect/>
          </a:stretch>
        </p:blipFill>
        <p:spPr bwMode="auto">
          <a:xfrm>
            <a:off x="7549285" y="1198770"/>
            <a:ext cx="1304636" cy="2928701"/>
          </a:xfrm>
          <a:prstGeom prst="rect">
            <a:avLst/>
          </a:prstGeom>
          <a:noFill/>
          <a:ln w="9525">
            <a:noFill/>
            <a:miter lim="800000"/>
            <a:headEnd/>
            <a:tailEnd/>
          </a:ln>
        </p:spPr>
      </p:pic>
      <p:pic>
        <p:nvPicPr>
          <p:cNvPr id="22533" name="Picture 3" descr="IMG_0115.JPG"/>
          <p:cNvPicPr>
            <a:picLocks noChangeAspect="1"/>
          </p:cNvPicPr>
          <p:nvPr/>
        </p:nvPicPr>
        <p:blipFill>
          <a:blip r:embed="rId3"/>
          <a:srcRect l="7053" t="30128" r="28831" b="16817"/>
          <a:stretch>
            <a:fillRect/>
          </a:stretch>
        </p:blipFill>
        <p:spPr bwMode="auto">
          <a:xfrm>
            <a:off x="5391727" y="4440969"/>
            <a:ext cx="1801091" cy="2339062"/>
          </a:xfrm>
          <a:prstGeom prst="rect">
            <a:avLst/>
          </a:prstGeom>
          <a:noFill/>
          <a:ln w="9525">
            <a:noFill/>
            <a:miter lim="800000"/>
            <a:headEnd/>
            <a:tailEnd/>
          </a:ln>
        </p:spPr>
      </p:pic>
      <p:pic>
        <p:nvPicPr>
          <p:cNvPr id="22534" name="Picture 4"/>
          <p:cNvPicPr>
            <a:picLocks noChangeAspect="1"/>
          </p:cNvPicPr>
          <p:nvPr/>
        </p:nvPicPr>
        <p:blipFill>
          <a:blip r:embed="rId4"/>
          <a:srcRect/>
          <a:stretch>
            <a:fillRect/>
          </a:stretch>
        </p:blipFill>
        <p:spPr bwMode="auto">
          <a:xfrm>
            <a:off x="7273636" y="4424726"/>
            <a:ext cx="1668318" cy="23211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graphicFrame>
        <p:nvGraphicFramePr>
          <p:cNvPr id="292866" name="Object 2"/>
          <p:cNvGraphicFramePr>
            <a:graphicFrameLocks noChangeAspect="1"/>
          </p:cNvGraphicFramePr>
          <p:nvPr/>
        </p:nvGraphicFramePr>
        <p:xfrm>
          <a:off x="63500" y="877888"/>
          <a:ext cx="9018588" cy="5446712"/>
        </p:xfrm>
        <a:graphic>
          <a:graphicData uri="http://schemas.openxmlformats.org/presentationml/2006/ole">
            <p:oleObj spid="_x0000_s28674" name="CorelDRAW" r:id="rId4" imgW="9018720" imgH="5446800" progId="">
              <p:embed/>
            </p:oleObj>
          </a:graphicData>
        </a:graphic>
      </p:graphicFrame>
      <p:sp>
        <p:nvSpPr>
          <p:cNvPr id="292867" name="Rectangle 3"/>
          <p:cNvSpPr>
            <a:spLocks noGrp="1" noChangeArrowheads="1"/>
          </p:cNvSpPr>
          <p:nvPr>
            <p:ph type="title" idx="4294967295"/>
          </p:nvPr>
        </p:nvSpPr>
        <p:spPr>
          <a:xfrm>
            <a:off x="4357688" y="5308600"/>
            <a:ext cx="4724400" cy="1143000"/>
          </a:xfrm>
        </p:spPr>
        <p:txBody>
          <a:bodyPr/>
          <a:lstStyle/>
          <a:p>
            <a:r>
              <a:rPr lang="en-US" sz="3600" b="1" dirty="0" smtClean="0">
                <a:solidFill>
                  <a:srgbClr val="FFFF00"/>
                </a:solidFill>
                <a:latin typeface="Comic Sans MS"/>
                <a:cs typeface="Comic Sans MS"/>
              </a:rPr>
              <a:t>Relationships </a:t>
            </a:r>
            <a:r>
              <a:rPr lang="en-US" sz="3600" b="1" dirty="0">
                <a:solidFill>
                  <a:srgbClr val="FFFF00"/>
                </a:solidFill>
                <a:latin typeface="Comic Sans MS"/>
                <a:cs typeface="Comic Sans MS"/>
              </a:rPr>
              <a:t>of</a:t>
            </a:r>
            <a:r>
              <a:rPr lang="en-US" sz="3600" b="1" dirty="0" smtClean="0">
                <a:solidFill>
                  <a:srgbClr val="FFFF00"/>
                </a:solidFill>
                <a:latin typeface="Comic Sans MS"/>
                <a:cs typeface="Comic Sans MS"/>
              </a:rPr>
              <a:t> </a:t>
            </a:r>
            <a:r>
              <a:rPr lang="en-US" sz="3600" b="1" dirty="0" smtClean="0">
                <a:solidFill>
                  <a:srgbClr val="FFFF00"/>
                </a:solidFill>
                <a:latin typeface="Comic Sans MS"/>
                <a:cs typeface="Comic Sans MS"/>
              </a:rPr>
              <a:t>Carnivora Families</a:t>
            </a:r>
            <a:endParaRPr lang="en-US" sz="3600" dirty="0">
              <a:latin typeface="Comic Sans MS"/>
              <a:cs typeface="Comic Sans MS"/>
            </a:endParaRPr>
          </a:p>
        </p:txBody>
      </p:sp>
      <p:sp>
        <p:nvSpPr>
          <p:cNvPr id="292868" name="Oval 4"/>
          <p:cNvSpPr>
            <a:spLocks noChangeArrowheads="1"/>
          </p:cNvSpPr>
          <p:nvPr/>
        </p:nvSpPr>
        <p:spPr bwMode="auto">
          <a:xfrm rot="1391916">
            <a:off x="3986213" y="566738"/>
            <a:ext cx="1295400" cy="1720850"/>
          </a:xfrm>
          <a:prstGeom prst="ellipse">
            <a:avLst/>
          </a:prstGeom>
          <a:noFill/>
          <a:ln w="19050">
            <a:solidFill>
              <a:srgbClr val="FF0000"/>
            </a:solidFill>
            <a:round/>
            <a:headEnd/>
            <a:tailEnd/>
          </a:ln>
          <a:effectLst/>
        </p:spPr>
        <p:txBody>
          <a:bodyPr wrap="none" anchor="ctr">
            <a:prstTxWarp prst="textNoShape">
              <a:avLst/>
            </a:prstTxWarp>
          </a:bodyPr>
          <a:lstStyle/>
          <a:p>
            <a:endParaRPr lang="en-US"/>
          </a:p>
        </p:txBody>
      </p:sp>
      <p:sp>
        <p:nvSpPr>
          <p:cNvPr id="292869" name="Freeform 5"/>
          <p:cNvSpPr>
            <a:spLocks/>
          </p:cNvSpPr>
          <p:nvPr/>
        </p:nvSpPr>
        <p:spPr bwMode="auto">
          <a:xfrm>
            <a:off x="4038600" y="2324100"/>
            <a:ext cx="1143000" cy="2286000"/>
          </a:xfrm>
          <a:custGeom>
            <a:avLst/>
            <a:gdLst/>
            <a:ahLst/>
            <a:cxnLst>
              <a:cxn ang="0">
                <a:pos x="0" y="0"/>
              </a:cxn>
              <a:cxn ang="0">
                <a:pos x="0" y="1200"/>
              </a:cxn>
              <a:cxn ang="0">
                <a:pos x="720" y="1488"/>
              </a:cxn>
            </a:cxnLst>
            <a:rect l="0" t="0" r="r" b="b"/>
            <a:pathLst>
              <a:path w="720" h="1488">
                <a:moveTo>
                  <a:pt x="0" y="0"/>
                </a:moveTo>
                <a:lnTo>
                  <a:pt x="0" y="1200"/>
                </a:lnTo>
                <a:lnTo>
                  <a:pt x="720" y="1488"/>
                </a:lnTo>
              </a:path>
            </a:pathLst>
          </a:custGeom>
          <a:noFill/>
          <a:ln w="76200" cmpd="sng">
            <a:solidFill>
              <a:srgbClr val="FF0000"/>
            </a:solidFill>
            <a:round/>
            <a:headEnd/>
            <a:tailEnd/>
          </a:ln>
          <a:effectLst/>
        </p:spPr>
        <p:txBody>
          <a:bodyPr wrap="none">
            <a:prstTxWarp prst="textNoShape">
              <a:avLst/>
            </a:prstTxWarp>
          </a:bodyPr>
          <a:lstStyle/>
          <a:p>
            <a:endParaRPr lang="en-US"/>
          </a:p>
        </p:txBody>
      </p:sp>
      <p:sp>
        <p:nvSpPr>
          <p:cNvPr id="292870" name="Oval 6"/>
          <p:cNvSpPr>
            <a:spLocks noChangeArrowheads="1"/>
          </p:cNvSpPr>
          <p:nvPr/>
        </p:nvSpPr>
        <p:spPr bwMode="auto">
          <a:xfrm>
            <a:off x="3733800" y="1981200"/>
            <a:ext cx="914400" cy="914400"/>
          </a:xfrm>
          <a:prstGeom prst="ellipse">
            <a:avLst/>
          </a:prstGeom>
          <a:noFill/>
          <a:ln w="9525">
            <a:noFill/>
            <a:round/>
            <a:headEnd/>
            <a:tailEnd/>
          </a:ln>
          <a:effectLst/>
        </p:spPr>
        <p:txBody>
          <a:bodyPr wrap="none" anchor="ctr">
            <a:prstTxWarp prst="textNoShape">
              <a:avLst/>
            </a:prstTxWarp>
          </a:bodyPr>
          <a:lstStyle/>
          <a:p>
            <a:endParaRPr lang="en-US"/>
          </a:p>
        </p:txBody>
      </p:sp>
      <p:sp>
        <p:nvSpPr>
          <p:cNvPr id="292871" name="Text Box 7"/>
          <p:cNvSpPr txBox="1">
            <a:spLocks noChangeArrowheads="1"/>
          </p:cNvSpPr>
          <p:nvPr/>
        </p:nvSpPr>
        <p:spPr bwMode="auto">
          <a:xfrm>
            <a:off x="0" y="0"/>
            <a:ext cx="6931780" cy="646331"/>
          </a:xfrm>
          <a:prstGeom prst="rect">
            <a:avLst/>
          </a:prstGeom>
          <a:noFill/>
          <a:ln w="9525">
            <a:noFill/>
            <a:miter lim="800000"/>
            <a:headEnd/>
            <a:tailEnd/>
          </a:ln>
          <a:effectLst/>
        </p:spPr>
        <p:txBody>
          <a:bodyPr wrap="none">
            <a:prstTxWarp prst="textNoShape">
              <a:avLst/>
            </a:prstTxWarp>
            <a:spAutoFit/>
          </a:bodyPr>
          <a:lstStyle/>
          <a:p>
            <a:r>
              <a:rPr lang="en-US" sz="3600" b="1" dirty="0" smtClean="0">
                <a:solidFill>
                  <a:schemeClr val="bg1"/>
                </a:solidFill>
                <a:effectLst>
                  <a:outerShdw blurRad="38100" dist="38100" dir="2700000" algn="tl">
                    <a:srgbClr val="000000"/>
                  </a:outerShdw>
                </a:effectLst>
                <a:latin typeface="Arial" charset="0"/>
              </a:rPr>
              <a:t>a. </a:t>
            </a:r>
            <a:r>
              <a:rPr lang="en-US" sz="3600" b="1" dirty="0" smtClean="0">
                <a:solidFill>
                  <a:schemeClr val="bg1"/>
                </a:solidFill>
                <a:effectLst>
                  <a:outerShdw blurRad="38100" dist="38100" dir="2700000" algn="tl">
                    <a:srgbClr val="000000"/>
                  </a:outerShdw>
                </a:effectLst>
                <a:latin typeface="Arial" charset="0"/>
              </a:rPr>
              <a:t>The </a:t>
            </a:r>
            <a:r>
              <a:rPr lang="en-US" sz="3600" b="1" dirty="0">
                <a:solidFill>
                  <a:schemeClr val="bg1"/>
                </a:solidFill>
                <a:effectLst>
                  <a:outerShdw blurRad="38100" dist="38100" dir="2700000" algn="tl">
                    <a:srgbClr val="000000"/>
                  </a:outerShdw>
                </a:effectLst>
                <a:latin typeface="Arial" charset="0"/>
              </a:rPr>
              <a:t>evolutionary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blinds(horizontal)">
                                      <p:cBhvr>
                                        <p:cTn id="7" dur="500"/>
                                        <p:tgtEl>
                                          <p:spTgt spid="29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657600" y="241300"/>
            <a:ext cx="4800600" cy="685800"/>
          </a:xfrm>
        </p:spPr>
        <p:txBody>
          <a:bodyPr/>
          <a:lstStyle/>
          <a:p>
            <a:r>
              <a:rPr lang="en-US" sz="4000" i="1" dirty="0" smtClean="0"/>
              <a:t>Samples</a:t>
            </a:r>
            <a:r>
              <a:rPr lang="en-US" sz="3600" i="1" dirty="0" smtClean="0">
                <a:latin typeface="Arial" charset="0"/>
              </a:rPr>
              <a:t/>
            </a:r>
            <a:br>
              <a:rPr lang="en-US" sz="3600" i="1" dirty="0" smtClean="0">
                <a:latin typeface="Arial" charset="0"/>
              </a:rPr>
            </a:br>
            <a:endParaRPr lang="en-US" dirty="0"/>
          </a:p>
        </p:txBody>
      </p:sp>
      <p:sp>
        <p:nvSpPr>
          <p:cNvPr id="84996" name="Rectangle 4"/>
          <p:cNvSpPr>
            <a:spLocks noChangeArrowheads="1"/>
          </p:cNvSpPr>
          <p:nvPr/>
        </p:nvSpPr>
        <p:spPr bwMode="auto">
          <a:xfrm>
            <a:off x="4013200" y="635000"/>
            <a:ext cx="4864100" cy="31242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Clr>
                <a:schemeClr val="tx2"/>
              </a:buClr>
              <a:buSzPct val="80000"/>
              <a:buFont typeface="Wingdings" charset="2"/>
              <a:buNone/>
            </a:pPr>
            <a:r>
              <a:rPr lang="en-US" sz="3600" i="1" dirty="0">
                <a:latin typeface="Helvetica" charset="0"/>
              </a:rPr>
              <a:t>Collect DNA from </a:t>
            </a:r>
            <a:r>
              <a:rPr lang="en-US" sz="3600" i="1" dirty="0" smtClean="0">
                <a:latin typeface="Helvetica" charset="0"/>
              </a:rPr>
              <a:t>5-10 </a:t>
            </a:r>
            <a:r>
              <a:rPr lang="en-US" sz="3600" i="1" dirty="0">
                <a:latin typeface="Helvetica" charset="0"/>
              </a:rPr>
              <a:t>unrelated dogs</a:t>
            </a:r>
            <a:r>
              <a:rPr lang="en-US" sz="3600" i="1" dirty="0" smtClean="0">
                <a:latin typeface="Helvetica" charset="0"/>
              </a:rPr>
              <a:t> from </a:t>
            </a:r>
            <a:r>
              <a:rPr lang="en-US" sz="3600" i="1" dirty="0">
                <a:latin typeface="Helvetica" charset="0"/>
              </a:rPr>
              <a:t>85 </a:t>
            </a:r>
            <a:r>
              <a:rPr lang="en-US" sz="3600" i="1" dirty="0" smtClean="0">
                <a:latin typeface="Helvetica" charset="0"/>
              </a:rPr>
              <a:t>breeds and gray wolves (the ancestor of dogs)</a:t>
            </a:r>
          </a:p>
        </p:txBody>
      </p:sp>
      <p:pic>
        <p:nvPicPr>
          <p:cNvPr id="84998" name="Picture 6" descr="golden retriever                                               0004B2C5Rover                          BA4AB917:"/>
          <p:cNvPicPr>
            <a:picLocks noChangeAspect="1" noChangeArrowheads="1"/>
          </p:cNvPicPr>
          <p:nvPr/>
        </p:nvPicPr>
        <p:blipFill>
          <a:blip r:embed="rId3"/>
          <a:srcRect/>
          <a:stretch>
            <a:fillRect/>
          </a:stretch>
        </p:blipFill>
        <p:spPr bwMode="auto">
          <a:xfrm>
            <a:off x="207962" y="241300"/>
            <a:ext cx="3602038" cy="6096000"/>
          </a:xfrm>
          <a:prstGeom prst="rect">
            <a:avLst/>
          </a:prstGeom>
          <a:noFill/>
        </p:spPr>
      </p:pic>
      <p:pic>
        <p:nvPicPr>
          <p:cNvPr id="6" name="Picture 5"/>
          <p:cNvPicPr>
            <a:picLocks noChangeAspect="1"/>
          </p:cNvPicPr>
          <p:nvPr/>
        </p:nvPicPr>
        <p:blipFill>
          <a:blip r:embed="rId4"/>
          <a:stretch>
            <a:fillRect/>
          </a:stretch>
        </p:blipFill>
        <p:spPr>
          <a:xfrm>
            <a:off x="5083593" y="3238500"/>
            <a:ext cx="2305649" cy="3454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54000" y="152690"/>
            <a:ext cx="8763000" cy="1089938"/>
          </a:xfrm>
        </p:spPr>
        <p:txBody>
          <a:bodyPr/>
          <a:lstStyle/>
          <a:p>
            <a:r>
              <a:rPr lang="en-US" sz="3800">
                <a:latin typeface="Comic Sans MS" charset="0"/>
                <a:ea typeface="ＭＳ Ｐゴシック" charset="-128"/>
                <a:cs typeface="ＭＳ Ｐゴシック" charset="-128"/>
              </a:rPr>
              <a:t>The Canine SNP genotyping microarray</a:t>
            </a:r>
          </a:p>
        </p:txBody>
      </p:sp>
      <p:pic>
        <p:nvPicPr>
          <p:cNvPr id="21508" name="Picture 3" descr="chips_scanning"/>
          <p:cNvPicPr>
            <a:picLocks noChangeAspect="1" noChangeArrowheads="1"/>
          </p:cNvPicPr>
          <p:nvPr/>
        </p:nvPicPr>
        <p:blipFill>
          <a:blip r:embed="rId3"/>
          <a:srcRect/>
          <a:stretch>
            <a:fillRect/>
          </a:stretch>
        </p:blipFill>
        <p:spPr bwMode="auto">
          <a:xfrm>
            <a:off x="3375603" y="1370951"/>
            <a:ext cx="5691909" cy="5111826"/>
          </a:xfrm>
          <a:prstGeom prst="rect">
            <a:avLst/>
          </a:prstGeom>
          <a:noFill/>
          <a:ln w="9525">
            <a:noFill/>
            <a:miter lim="800000"/>
            <a:headEnd/>
            <a:tailEnd/>
          </a:ln>
        </p:spPr>
      </p:pic>
      <p:graphicFrame>
        <p:nvGraphicFramePr>
          <p:cNvPr id="21506" name="Object 2"/>
          <p:cNvGraphicFramePr>
            <a:graphicFrameLocks noChangeAspect="1"/>
          </p:cNvGraphicFramePr>
          <p:nvPr/>
        </p:nvGraphicFramePr>
        <p:xfrm>
          <a:off x="152978" y="1447296"/>
          <a:ext cx="2936875" cy="4881167"/>
        </p:xfrm>
        <a:graphic>
          <a:graphicData uri="http://schemas.openxmlformats.org/presentationml/2006/ole">
            <p:oleObj spid="_x0000_s57346" name="Worksheet" r:id="rId4" imgW="9575800" imgH="7023100" progId="Excel.Shee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4" descr="MockSite"/>
          <p:cNvPicPr>
            <a:picLocks noChangeAspect="1" noChangeArrowheads="1"/>
          </p:cNvPicPr>
          <p:nvPr/>
        </p:nvPicPr>
        <p:blipFill>
          <a:blip r:embed="rId2">
            <a:lum bright="-14000"/>
          </a:blip>
          <a:srcRect/>
          <a:stretch>
            <a:fillRect/>
          </a:stretch>
        </p:blipFill>
        <p:spPr bwMode="auto">
          <a:xfrm>
            <a:off x="-49971" y="518584"/>
            <a:ext cx="9243999" cy="572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31900" y="76200"/>
            <a:ext cx="6934200" cy="685800"/>
          </a:xfrm>
          <a:noFill/>
          <a:ln/>
        </p:spPr>
        <p:txBody>
          <a:bodyPr/>
          <a:lstStyle/>
          <a:p>
            <a:r>
              <a:rPr lang="en-US" sz="4000" b="1" u="sng" dirty="0" smtClean="0">
                <a:latin typeface="Comic Sans MS"/>
                <a:cs typeface="Comic Sans MS"/>
              </a:rPr>
              <a:t>2. How to build a dog</a:t>
            </a:r>
            <a:endParaRPr lang="en-US" sz="4000" b="1" u="sng" dirty="0" smtClean="0">
              <a:solidFill>
                <a:schemeClr val="bg1"/>
              </a:solidFill>
              <a:latin typeface="Comic Sans MS"/>
              <a:cs typeface="Comic Sans MS"/>
            </a:endParaRPr>
          </a:p>
        </p:txBody>
      </p:sp>
      <p:pic>
        <p:nvPicPr>
          <p:cNvPr id="6" name="Picture 5"/>
          <p:cNvPicPr>
            <a:picLocks noChangeAspect="1"/>
          </p:cNvPicPr>
          <p:nvPr/>
        </p:nvPicPr>
        <p:blipFill>
          <a:blip r:embed="rId2"/>
          <a:stretch>
            <a:fillRect/>
          </a:stretch>
        </p:blipFill>
        <p:spPr>
          <a:xfrm>
            <a:off x="1460500" y="838200"/>
            <a:ext cx="6438900" cy="5268191"/>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31900" y="76200"/>
            <a:ext cx="6934200" cy="685800"/>
          </a:xfrm>
          <a:noFill/>
          <a:ln/>
        </p:spPr>
        <p:txBody>
          <a:bodyPr/>
          <a:lstStyle/>
          <a:p>
            <a:r>
              <a:rPr lang="en-US" sz="4000" b="1" u="sng" dirty="0" smtClean="0">
                <a:latin typeface="Comic Sans MS"/>
                <a:cs typeface="Comic Sans MS"/>
              </a:rPr>
              <a:t>2a. </a:t>
            </a:r>
            <a:r>
              <a:rPr lang="en-US" sz="4000" b="1" u="sng" dirty="0" smtClean="0">
                <a:latin typeface="Comic Sans MS"/>
                <a:cs typeface="Comic Sans MS"/>
              </a:rPr>
              <a:t>How to build a dog</a:t>
            </a:r>
            <a:endParaRPr lang="en-US" sz="4000" b="1" u="sng" dirty="0" smtClean="0">
              <a:solidFill>
                <a:schemeClr val="bg1"/>
              </a:solidFill>
              <a:latin typeface="Comic Sans MS"/>
              <a:cs typeface="Comic Sans MS"/>
            </a:endParaRPr>
          </a:p>
        </p:txBody>
      </p:sp>
      <p:sp>
        <p:nvSpPr>
          <p:cNvPr id="4" name="TextBox 3"/>
          <p:cNvSpPr txBox="1"/>
          <p:nvPr/>
        </p:nvSpPr>
        <p:spPr>
          <a:xfrm>
            <a:off x="1231900" y="1180068"/>
            <a:ext cx="5061076" cy="523220"/>
          </a:xfrm>
          <a:prstGeom prst="rect">
            <a:avLst/>
          </a:prstGeom>
          <a:noFill/>
        </p:spPr>
        <p:txBody>
          <a:bodyPr wrap="none" rtlCol="0">
            <a:spAutoFit/>
          </a:bodyPr>
          <a:lstStyle/>
          <a:p>
            <a:r>
              <a:rPr lang="en-US" sz="2800" dirty="0" smtClean="0"/>
              <a:t>A. Fixing mutations of large effect</a:t>
            </a:r>
            <a:endParaRPr lang="en-US" sz="2800" dirty="0"/>
          </a:p>
        </p:txBody>
      </p:sp>
      <p:pic>
        <p:nvPicPr>
          <p:cNvPr id="5" name="Picture 4"/>
          <p:cNvPicPr>
            <a:picLocks noChangeAspect="1"/>
          </p:cNvPicPr>
          <p:nvPr/>
        </p:nvPicPr>
        <p:blipFill>
          <a:blip r:embed="rId2"/>
          <a:stretch>
            <a:fillRect/>
          </a:stretch>
        </p:blipFill>
        <p:spPr>
          <a:xfrm>
            <a:off x="914400" y="1715988"/>
            <a:ext cx="2960637" cy="2324100"/>
          </a:xfrm>
          <a:prstGeom prst="rect">
            <a:avLst/>
          </a:prstGeom>
        </p:spPr>
      </p:pic>
      <p:sp>
        <p:nvSpPr>
          <p:cNvPr id="8" name="TextBox 7"/>
          <p:cNvSpPr txBox="1"/>
          <p:nvPr/>
        </p:nvSpPr>
        <p:spPr>
          <a:xfrm>
            <a:off x="4445000" y="2565400"/>
            <a:ext cx="397665" cy="584776"/>
          </a:xfrm>
          <a:prstGeom prst="rect">
            <a:avLst/>
          </a:prstGeom>
          <a:noFill/>
        </p:spPr>
        <p:txBody>
          <a:bodyPr wrap="none" rtlCol="0">
            <a:spAutoFit/>
          </a:bodyPr>
          <a:lstStyle/>
          <a:p>
            <a:r>
              <a:rPr lang="en-US" sz="3200" dirty="0" smtClean="0"/>
              <a:t>X</a:t>
            </a:r>
            <a:endParaRPr lang="en-US" sz="3200" dirty="0"/>
          </a:p>
        </p:txBody>
      </p:sp>
      <p:pic>
        <p:nvPicPr>
          <p:cNvPr id="9" name="Picture 8"/>
          <p:cNvPicPr>
            <a:picLocks noChangeAspect="1"/>
          </p:cNvPicPr>
          <p:nvPr/>
        </p:nvPicPr>
        <p:blipFill>
          <a:blip r:embed="rId2"/>
          <a:stretch>
            <a:fillRect/>
          </a:stretch>
        </p:blipFill>
        <p:spPr>
          <a:xfrm>
            <a:off x="5410200" y="1772682"/>
            <a:ext cx="2960637" cy="2324100"/>
          </a:xfrm>
          <a:prstGeom prst="rect">
            <a:avLst/>
          </a:prstGeom>
        </p:spPr>
      </p:pic>
      <p:pic>
        <p:nvPicPr>
          <p:cNvPr id="10" name="Picture 9"/>
          <p:cNvPicPr>
            <a:picLocks noChangeAspect="1"/>
          </p:cNvPicPr>
          <p:nvPr/>
        </p:nvPicPr>
        <p:blipFill>
          <a:blip r:embed="rId3"/>
          <a:stretch>
            <a:fillRect/>
          </a:stretch>
        </p:blipFill>
        <p:spPr>
          <a:xfrm>
            <a:off x="1451808" y="4432300"/>
            <a:ext cx="3196392" cy="2120900"/>
          </a:xfrm>
          <a:prstGeom prst="rect">
            <a:avLst/>
          </a:prstGeom>
        </p:spPr>
      </p:pic>
      <p:pic>
        <p:nvPicPr>
          <p:cNvPr id="11" name="Picture 10"/>
          <p:cNvPicPr>
            <a:picLocks noChangeAspect="1"/>
          </p:cNvPicPr>
          <p:nvPr/>
        </p:nvPicPr>
        <p:blipFill>
          <a:blip r:embed="rId4"/>
          <a:stretch>
            <a:fillRect/>
          </a:stretch>
        </p:blipFill>
        <p:spPr>
          <a:xfrm>
            <a:off x="4648200" y="4381500"/>
            <a:ext cx="2171700" cy="21717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31900" y="76200"/>
            <a:ext cx="6934200" cy="685800"/>
          </a:xfrm>
          <a:noFill/>
          <a:ln/>
        </p:spPr>
        <p:txBody>
          <a:bodyPr/>
          <a:lstStyle/>
          <a:p>
            <a:r>
              <a:rPr lang="en-US" sz="4000" b="1" u="sng" dirty="0" smtClean="0">
                <a:latin typeface="Comic Sans MS"/>
                <a:cs typeface="Comic Sans MS"/>
              </a:rPr>
              <a:t>2. How to build a dog</a:t>
            </a:r>
            <a:endParaRPr lang="en-US" sz="4000" b="1" u="sng" dirty="0" smtClean="0">
              <a:solidFill>
                <a:schemeClr val="bg1"/>
              </a:solidFill>
              <a:latin typeface="Comic Sans MS"/>
              <a:cs typeface="Comic Sans MS"/>
            </a:endParaRPr>
          </a:p>
        </p:txBody>
      </p:sp>
      <p:sp>
        <p:nvSpPr>
          <p:cNvPr id="4" name="TextBox 3"/>
          <p:cNvSpPr txBox="1"/>
          <p:nvPr/>
        </p:nvSpPr>
        <p:spPr>
          <a:xfrm>
            <a:off x="1231900" y="1180068"/>
            <a:ext cx="4003144" cy="523220"/>
          </a:xfrm>
          <a:prstGeom prst="rect">
            <a:avLst/>
          </a:prstGeom>
          <a:noFill/>
        </p:spPr>
        <p:txBody>
          <a:bodyPr wrap="none" rtlCol="0">
            <a:spAutoFit/>
          </a:bodyPr>
          <a:lstStyle/>
          <a:p>
            <a:r>
              <a:rPr lang="en-US" sz="2800" dirty="0" smtClean="0"/>
              <a:t>B. Crossing distinct breeds</a:t>
            </a:r>
            <a:endParaRPr lang="en-US" sz="2800" dirty="0"/>
          </a:p>
        </p:txBody>
      </p:sp>
      <p:pic>
        <p:nvPicPr>
          <p:cNvPr id="5" name="Picture 4"/>
          <p:cNvPicPr>
            <a:picLocks noChangeAspect="1"/>
          </p:cNvPicPr>
          <p:nvPr/>
        </p:nvPicPr>
        <p:blipFill>
          <a:blip r:embed="rId2"/>
          <a:stretch>
            <a:fillRect/>
          </a:stretch>
        </p:blipFill>
        <p:spPr>
          <a:xfrm>
            <a:off x="914400" y="1715988"/>
            <a:ext cx="2960637" cy="2324100"/>
          </a:xfrm>
          <a:prstGeom prst="rect">
            <a:avLst/>
          </a:prstGeom>
        </p:spPr>
      </p:pic>
      <p:sp>
        <p:nvSpPr>
          <p:cNvPr id="8" name="TextBox 7"/>
          <p:cNvSpPr txBox="1"/>
          <p:nvPr/>
        </p:nvSpPr>
        <p:spPr>
          <a:xfrm>
            <a:off x="4445000" y="2565400"/>
            <a:ext cx="397665" cy="584776"/>
          </a:xfrm>
          <a:prstGeom prst="rect">
            <a:avLst/>
          </a:prstGeom>
          <a:noFill/>
        </p:spPr>
        <p:txBody>
          <a:bodyPr wrap="none" rtlCol="0">
            <a:spAutoFit/>
          </a:bodyPr>
          <a:lstStyle/>
          <a:p>
            <a:r>
              <a:rPr lang="en-US" sz="3200" dirty="0" smtClean="0"/>
              <a:t>X</a:t>
            </a:r>
            <a:endParaRPr lang="en-US" sz="3200" dirty="0"/>
          </a:p>
        </p:txBody>
      </p:sp>
      <p:pic>
        <p:nvPicPr>
          <p:cNvPr id="12" name="Picture 11"/>
          <p:cNvPicPr>
            <a:picLocks noChangeAspect="1"/>
          </p:cNvPicPr>
          <p:nvPr/>
        </p:nvPicPr>
        <p:blipFill>
          <a:blip r:embed="rId3"/>
          <a:stretch>
            <a:fillRect/>
          </a:stretch>
        </p:blipFill>
        <p:spPr>
          <a:xfrm>
            <a:off x="5235044" y="1601688"/>
            <a:ext cx="3081867" cy="2641600"/>
          </a:xfrm>
          <a:prstGeom prst="rect">
            <a:avLst/>
          </a:prstGeom>
        </p:spPr>
      </p:pic>
      <p:pic>
        <p:nvPicPr>
          <p:cNvPr id="14" name="Picture 13"/>
          <p:cNvPicPr>
            <a:picLocks noChangeAspect="1"/>
          </p:cNvPicPr>
          <p:nvPr/>
        </p:nvPicPr>
        <p:blipFill>
          <a:blip r:embed="rId4"/>
          <a:stretch>
            <a:fillRect/>
          </a:stretch>
        </p:blipFill>
        <p:spPr>
          <a:xfrm>
            <a:off x="2774046" y="4344888"/>
            <a:ext cx="3635169" cy="2319238"/>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31900" y="76200"/>
            <a:ext cx="6934200" cy="685800"/>
          </a:xfrm>
          <a:noFill/>
          <a:ln/>
        </p:spPr>
        <p:txBody>
          <a:bodyPr/>
          <a:lstStyle/>
          <a:p>
            <a:r>
              <a:rPr lang="en-US" sz="4000" b="1" u="sng" dirty="0" smtClean="0">
                <a:latin typeface="Comic Sans MS"/>
                <a:cs typeface="Comic Sans MS"/>
              </a:rPr>
              <a:t>2. How to build a dog</a:t>
            </a:r>
            <a:endParaRPr lang="en-US" sz="4000" b="1" u="sng" dirty="0" smtClean="0">
              <a:solidFill>
                <a:schemeClr val="bg1"/>
              </a:solidFill>
              <a:latin typeface="Comic Sans MS"/>
              <a:cs typeface="Comic Sans MS"/>
            </a:endParaRPr>
          </a:p>
        </p:txBody>
      </p:sp>
      <p:sp>
        <p:nvSpPr>
          <p:cNvPr id="4" name="TextBox 3"/>
          <p:cNvSpPr txBox="1"/>
          <p:nvPr/>
        </p:nvSpPr>
        <p:spPr>
          <a:xfrm>
            <a:off x="1231900" y="659368"/>
            <a:ext cx="5608977" cy="523220"/>
          </a:xfrm>
          <a:prstGeom prst="rect">
            <a:avLst/>
          </a:prstGeom>
          <a:noFill/>
        </p:spPr>
        <p:txBody>
          <a:bodyPr wrap="none" rtlCol="0">
            <a:spAutoFit/>
          </a:bodyPr>
          <a:lstStyle/>
          <a:p>
            <a:r>
              <a:rPr lang="en-US" sz="2800" dirty="0" smtClean="0"/>
              <a:t>C. Progressive “idea” driven selection</a:t>
            </a:r>
            <a:endParaRPr lang="en-US" sz="2800" dirty="0"/>
          </a:p>
        </p:txBody>
      </p:sp>
      <p:grpSp>
        <p:nvGrpSpPr>
          <p:cNvPr id="10" name="Group 9"/>
          <p:cNvGrpSpPr/>
          <p:nvPr/>
        </p:nvGrpSpPr>
        <p:grpSpPr>
          <a:xfrm>
            <a:off x="2890098" y="1402970"/>
            <a:ext cx="2783886" cy="784062"/>
            <a:chOff x="2890098" y="1656970"/>
            <a:chExt cx="2783886" cy="784062"/>
          </a:xfrm>
        </p:grpSpPr>
        <p:pic>
          <p:nvPicPr>
            <p:cNvPr id="5" name="Picture 4"/>
            <p:cNvPicPr>
              <a:picLocks noChangeAspect="1"/>
            </p:cNvPicPr>
            <p:nvPr/>
          </p:nvPicPr>
          <p:blipFill>
            <a:blip r:embed="rId2"/>
            <a:stretch>
              <a:fillRect/>
            </a:stretch>
          </p:blipFill>
          <p:spPr>
            <a:xfrm>
              <a:off x="2890098" y="1656970"/>
              <a:ext cx="998805" cy="784062"/>
            </a:xfrm>
            <a:prstGeom prst="rect">
              <a:avLst/>
            </a:prstGeom>
          </p:spPr>
        </p:pic>
        <p:sp>
          <p:nvSpPr>
            <p:cNvPr id="8" name="TextBox 7"/>
            <p:cNvSpPr txBox="1"/>
            <p:nvPr/>
          </p:nvSpPr>
          <p:spPr>
            <a:xfrm>
              <a:off x="4047335" y="1856255"/>
              <a:ext cx="397665" cy="584776"/>
            </a:xfrm>
            <a:prstGeom prst="rect">
              <a:avLst/>
            </a:prstGeom>
            <a:noFill/>
          </p:spPr>
          <p:txBody>
            <a:bodyPr wrap="none" rtlCol="0">
              <a:spAutoFit/>
            </a:bodyPr>
            <a:lstStyle/>
            <a:p>
              <a:r>
                <a:rPr lang="en-US" sz="3200" dirty="0" smtClean="0"/>
                <a:t>X</a:t>
              </a:r>
              <a:endParaRPr lang="en-US" sz="3200" dirty="0"/>
            </a:p>
          </p:txBody>
        </p:sp>
        <p:pic>
          <p:nvPicPr>
            <p:cNvPr id="9" name="Picture 8"/>
            <p:cNvPicPr>
              <a:picLocks noChangeAspect="1"/>
            </p:cNvPicPr>
            <p:nvPr/>
          </p:nvPicPr>
          <p:blipFill>
            <a:blip r:embed="rId2"/>
            <a:stretch>
              <a:fillRect/>
            </a:stretch>
          </p:blipFill>
          <p:spPr>
            <a:xfrm>
              <a:off x="4734184" y="1703288"/>
              <a:ext cx="939800" cy="737743"/>
            </a:xfrm>
            <a:prstGeom prst="rect">
              <a:avLst/>
            </a:prstGeom>
          </p:spPr>
        </p:pic>
      </p:grpSp>
      <p:grpSp>
        <p:nvGrpSpPr>
          <p:cNvPr id="11" name="Group 10"/>
          <p:cNvGrpSpPr/>
          <p:nvPr/>
        </p:nvGrpSpPr>
        <p:grpSpPr>
          <a:xfrm>
            <a:off x="2890098" y="2517939"/>
            <a:ext cx="2783886" cy="784062"/>
            <a:chOff x="2890098" y="1656970"/>
            <a:chExt cx="2783886" cy="784062"/>
          </a:xfrm>
        </p:grpSpPr>
        <p:pic>
          <p:nvPicPr>
            <p:cNvPr id="13" name="Picture 12"/>
            <p:cNvPicPr>
              <a:picLocks noChangeAspect="1"/>
            </p:cNvPicPr>
            <p:nvPr/>
          </p:nvPicPr>
          <p:blipFill>
            <a:blip r:embed="rId2"/>
            <a:stretch>
              <a:fillRect/>
            </a:stretch>
          </p:blipFill>
          <p:spPr>
            <a:xfrm>
              <a:off x="2890098" y="1656970"/>
              <a:ext cx="998805" cy="784062"/>
            </a:xfrm>
            <a:prstGeom prst="rect">
              <a:avLst/>
            </a:prstGeom>
          </p:spPr>
        </p:pic>
        <p:sp>
          <p:nvSpPr>
            <p:cNvPr id="15" name="TextBox 14"/>
            <p:cNvSpPr txBox="1"/>
            <p:nvPr/>
          </p:nvSpPr>
          <p:spPr>
            <a:xfrm>
              <a:off x="4047335" y="1856255"/>
              <a:ext cx="397665" cy="584776"/>
            </a:xfrm>
            <a:prstGeom prst="rect">
              <a:avLst/>
            </a:prstGeom>
            <a:noFill/>
          </p:spPr>
          <p:txBody>
            <a:bodyPr wrap="none" rtlCol="0">
              <a:spAutoFit/>
            </a:bodyPr>
            <a:lstStyle/>
            <a:p>
              <a:r>
                <a:rPr lang="en-US" sz="3200" dirty="0" smtClean="0"/>
                <a:t>X</a:t>
              </a:r>
              <a:endParaRPr lang="en-US" sz="3200" dirty="0"/>
            </a:p>
          </p:txBody>
        </p:sp>
        <p:pic>
          <p:nvPicPr>
            <p:cNvPr id="16" name="Picture 15"/>
            <p:cNvPicPr>
              <a:picLocks noChangeAspect="1"/>
            </p:cNvPicPr>
            <p:nvPr/>
          </p:nvPicPr>
          <p:blipFill>
            <a:blip r:embed="rId2"/>
            <a:stretch>
              <a:fillRect/>
            </a:stretch>
          </p:blipFill>
          <p:spPr>
            <a:xfrm>
              <a:off x="4734184" y="1703288"/>
              <a:ext cx="939800" cy="737743"/>
            </a:xfrm>
            <a:prstGeom prst="rect">
              <a:avLst/>
            </a:prstGeom>
          </p:spPr>
        </p:pic>
      </p:grpSp>
      <p:grpSp>
        <p:nvGrpSpPr>
          <p:cNvPr id="17" name="Group 16"/>
          <p:cNvGrpSpPr/>
          <p:nvPr/>
        </p:nvGrpSpPr>
        <p:grpSpPr>
          <a:xfrm>
            <a:off x="2890098" y="3632908"/>
            <a:ext cx="2783886" cy="784062"/>
            <a:chOff x="2890098" y="1656970"/>
            <a:chExt cx="2783886" cy="784062"/>
          </a:xfrm>
        </p:grpSpPr>
        <p:pic>
          <p:nvPicPr>
            <p:cNvPr id="18" name="Picture 17"/>
            <p:cNvPicPr>
              <a:picLocks noChangeAspect="1"/>
            </p:cNvPicPr>
            <p:nvPr/>
          </p:nvPicPr>
          <p:blipFill>
            <a:blip r:embed="rId2"/>
            <a:stretch>
              <a:fillRect/>
            </a:stretch>
          </p:blipFill>
          <p:spPr>
            <a:xfrm>
              <a:off x="2890098" y="1656970"/>
              <a:ext cx="998805" cy="784062"/>
            </a:xfrm>
            <a:prstGeom prst="rect">
              <a:avLst/>
            </a:prstGeom>
          </p:spPr>
        </p:pic>
        <p:sp>
          <p:nvSpPr>
            <p:cNvPr id="19" name="TextBox 18"/>
            <p:cNvSpPr txBox="1"/>
            <p:nvPr/>
          </p:nvSpPr>
          <p:spPr>
            <a:xfrm>
              <a:off x="4047335" y="1856255"/>
              <a:ext cx="397665" cy="584776"/>
            </a:xfrm>
            <a:prstGeom prst="rect">
              <a:avLst/>
            </a:prstGeom>
            <a:noFill/>
          </p:spPr>
          <p:txBody>
            <a:bodyPr wrap="none" rtlCol="0">
              <a:spAutoFit/>
            </a:bodyPr>
            <a:lstStyle/>
            <a:p>
              <a:r>
                <a:rPr lang="en-US" sz="3200" dirty="0" smtClean="0"/>
                <a:t>X</a:t>
              </a:r>
              <a:endParaRPr lang="en-US" sz="3200" dirty="0"/>
            </a:p>
          </p:txBody>
        </p:sp>
        <p:pic>
          <p:nvPicPr>
            <p:cNvPr id="20" name="Picture 19"/>
            <p:cNvPicPr>
              <a:picLocks noChangeAspect="1"/>
            </p:cNvPicPr>
            <p:nvPr/>
          </p:nvPicPr>
          <p:blipFill>
            <a:blip r:embed="rId2"/>
            <a:stretch>
              <a:fillRect/>
            </a:stretch>
          </p:blipFill>
          <p:spPr>
            <a:xfrm>
              <a:off x="4734184" y="1703288"/>
              <a:ext cx="939800" cy="737743"/>
            </a:xfrm>
            <a:prstGeom prst="rect">
              <a:avLst/>
            </a:prstGeom>
          </p:spPr>
        </p:pic>
      </p:grpSp>
      <p:grpSp>
        <p:nvGrpSpPr>
          <p:cNvPr id="21" name="Group 20"/>
          <p:cNvGrpSpPr/>
          <p:nvPr/>
        </p:nvGrpSpPr>
        <p:grpSpPr>
          <a:xfrm>
            <a:off x="2890098" y="4747877"/>
            <a:ext cx="2783886" cy="784062"/>
            <a:chOff x="2890098" y="1656970"/>
            <a:chExt cx="2783886" cy="784062"/>
          </a:xfrm>
        </p:grpSpPr>
        <p:pic>
          <p:nvPicPr>
            <p:cNvPr id="22" name="Picture 21"/>
            <p:cNvPicPr>
              <a:picLocks noChangeAspect="1"/>
            </p:cNvPicPr>
            <p:nvPr/>
          </p:nvPicPr>
          <p:blipFill>
            <a:blip r:embed="rId2"/>
            <a:stretch>
              <a:fillRect/>
            </a:stretch>
          </p:blipFill>
          <p:spPr>
            <a:xfrm>
              <a:off x="2890098" y="1656970"/>
              <a:ext cx="998805" cy="784062"/>
            </a:xfrm>
            <a:prstGeom prst="rect">
              <a:avLst/>
            </a:prstGeom>
          </p:spPr>
        </p:pic>
        <p:sp>
          <p:nvSpPr>
            <p:cNvPr id="23" name="TextBox 22"/>
            <p:cNvSpPr txBox="1"/>
            <p:nvPr/>
          </p:nvSpPr>
          <p:spPr>
            <a:xfrm>
              <a:off x="4047335" y="1856255"/>
              <a:ext cx="397665" cy="584776"/>
            </a:xfrm>
            <a:prstGeom prst="rect">
              <a:avLst/>
            </a:prstGeom>
            <a:noFill/>
          </p:spPr>
          <p:txBody>
            <a:bodyPr wrap="none" rtlCol="0">
              <a:spAutoFit/>
            </a:bodyPr>
            <a:lstStyle/>
            <a:p>
              <a:r>
                <a:rPr lang="en-US" sz="3200" dirty="0" smtClean="0"/>
                <a:t>X</a:t>
              </a:r>
              <a:endParaRPr lang="en-US" sz="3200" dirty="0"/>
            </a:p>
          </p:txBody>
        </p:sp>
        <p:pic>
          <p:nvPicPr>
            <p:cNvPr id="24" name="Picture 23"/>
            <p:cNvPicPr>
              <a:picLocks noChangeAspect="1"/>
            </p:cNvPicPr>
            <p:nvPr/>
          </p:nvPicPr>
          <p:blipFill>
            <a:blip r:embed="rId2"/>
            <a:stretch>
              <a:fillRect/>
            </a:stretch>
          </p:blipFill>
          <p:spPr>
            <a:xfrm>
              <a:off x="4734184" y="1703288"/>
              <a:ext cx="939800" cy="737743"/>
            </a:xfrm>
            <a:prstGeom prst="rect">
              <a:avLst/>
            </a:prstGeom>
          </p:spPr>
        </p:pic>
      </p:grpSp>
      <p:grpSp>
        <p:nvGrpSpPr>
          <p:cNvPr id="25" name="Group 24"/>
          <p:cNvGrpSpPr/>
          <p:nvPr/>
        </p:nvGrpSpPr>
        <p:grpSpPr>
          <a:xfrm>
            <a:off x="2890098" y="5862846"/>
            <a:ext cx="2783886" cy="784062"/>
            <a:chOff x="2890098" y="1656970"/>
            <a:chExt cx="2783886" cy="784062"/>
          </a:xfrm>
        </p:grpSpPr>
        <p:pic>
          <p:nvPicPr>
            <p:cNvPr id="26" name="Picture 25"/>
            <p:cNvPicPr>
              <a:picLocks noChangeAspect="1"/>
            </p:cNvPicPr>
            <p:nvPr/>
          </p:nvPicPr>
          <p:blipFill>
            <a:blip r:embed="rId2"/>
            <a:stretch>
              <a:fillRect/>
            </a:stretch>
          </p:blipFill>
          <p:spPr>
            <a:xfrm>
              <a:off x="2890098" y="1656970"/>
              <a:ext cx="998805" cy="784062"/>
            </a:xfrm>
            <a:prstGeom prst="rect">
              <a:avLst/>
            </a:prstGeom>
          </p:spPr>
        </p:pic>
        <p:sp>
          <p:nvSpPr>
            <p:cNvPr id="27" name="TextBox 26"/>
            <p:cNvSpPr txBox="1"/>
            <p:nvPr/>
          </p:nvSpPr>
          <p:spPr>
            <a:xfrm>
              <a:off x="4047335" y="1856255"/>
              <a:ext cx="397665" cy="584776"/>
            </a:xfrm>
            <a:prstGeom prst="rect">
              <a:avLst/>
            </a:prstGeom>
            <a:noFill/>
          </p:spPr>
          <p:txBody>
            <a:bodyPr wrap="none" rtlCol="0">
              <a:spAutoFit/>
            </a:bodyPr>
            <a:lstStyle/>
            <a:p>
              <a:r>
                <a:rPr lang="en-US" sz="3200" dirty="0" smtClean="0"/>
                <a:t>X</a:t>
              </a:r>
              <a:endParaRPr lang="en-US" sz="3200" dirty="0"/>
            </a:p>
          </p:txBody>
        </p:sp>
        <p:pic>
          <p:nvPicPr>
            <p:cNvPr id="28" name="Picture 27"/>
            <p:cNvPicPr>
              <a:picLocks noChangeAspect="1"/>
            </p:cNvPicPr>
            <p:nvPr/>
          </p:nvPicPr>
          <p:blipFill>
            <a:blip r:embed="rId2"/>
            <a:stretch>
              <a:fillRect/>
            </a:stretch>
          </p:blipFill>
          <p:spPr>
            <a:xfrm>
              <a:off x="4734184" y="1703288"/>
              <a:ext cx="939800" cy="737743"/>
            </a:xfrm>
            <a:prstGeom prst="rect">
              <a:avLst/>
            </a:prstGeom>
          </p:spPr>
        </p:pic>
      </p:grpSp>
      <p:cxnSp>
        <p:nvCxnSpPr>
          <p:cNvPr id="30" name="Straight Arrow Connector 29"/>
          <p:cNvCxnSpPr/>
          <p:nvPr/>
        </p:nvCxnSpPr>
        <p:spPr>
          <a:xfrm rot="5400000">
            <a:off x="4509528" y="4026927"/>
            <a:ext cx="4862045" cy="12700"/>
          </a:xfrm>
          <a:prstGeom prst="straightConnector1">
            <a:avLst/>
          </a:prstGeom>
          <a:ln w="1524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175500" y="1905000"/>
            <a:ext cx="1714500" cy="1077218"/>
          </a:xfrm>
          <a:prstGeom prst="rect">
            <a:avLst/>
          </a:prstGeom>
          <a:noFill/>
        </p:spPr>
        <p:txBody>
          <a:bodyPr wrap="square" rtlCol="0">
            <a:spAutoFit/>
          </a:bodyPr>
          <a:lstStyle/>
          <a:p>
            <a:r>
              <a:rPr lang="en-US" sz="3200" dirty="0" smtClean="0">
                <a:latin typeface="Comic Sans MS"/>
                <a:cs typeface="Comic Sans MS"/>
              </a:rPr>
              <a:t>Shorter legs</a:t>
            </a:r>
            <a:endParaRPr lang="en-US" sz="3200" dirty="0">
              <a:latin typeface="Comic Sans MS"/>
              <a:cs typeface="Comic Sans MS"/>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95300" y="655638"/>
            <a:ext cx="8229600" cy="1143000"/>
          </a:xfrm>
        </p:spPr>
        <p:txBody>
          <a:bodyPr>
            <a:normAutofit/>
          </a:bodyPr>
          <a:lstStyle/>
          <a:p>
            <a:r>
              <a:rPr lang="en-US" sz="4000" dirty="0" smtClean="0"/>
              <a:t>Linkage </a:t>
            </a:r>
            <a:r>
              <a:rPr lang="en-US" sz="4000" dirty="0" smtClean="0"/>
              <a:t>and Association Mapping</a:t>
            </a:r>
            <a:endParaRPr lang="en-US" sz="4000" dirty="0"/>
          </a:p>
        </p:txBody>
      </p:sp>
      <p:pic>
        <p:nvPicPr>
          <p:cNvPr id="7" name="Picture 6"/>
          <p:cNvPicPr>
            <a:picLocks noChangeAspect="1"/>
          </p:cNvPicPr>
          <p:nvPr/>
        </p:nvPicPr>
        <p:blipFill>
          <a:blip r:embed="rId2"/>
          <a:srcRect l="3794" t="51219" r="3693"/>
          <a:stretch>
            <a:fillRect/>
          </a:stretch>
        </p:blipFill>
        <p:spPr>
          <a:xfrm>
            <a:off x="42453" y="1892300"/>
            <a:ext cx="9101547" cy="3685608"/>
          </a:xfrm>
          <a:prstGeom prst="rect">
            <a:avLst/>
          </a:prstGeom>
        </p:spPr>
      </p:pic>
      <p:sp>
        <p:nvSpPr>
          <p:cNvPr id="4" name="TextBox 3"/>
          <p:cNvSpPr txBox="1"/>
          <p:nvPr/>
        </p:nvSpPr>
        <p:spPr>
          <a:xfrm>
            <a:off x="1346200" y="127000"/>
            <a:ext cx="6692900" cy="584776"/>
          </a:xfrm>
          <a:prstGeom prst="rect">
            <a:avLst/>
          </a:prstGeom>
          <a:noFill/>
        </p:spPr>
        <p:txBody>
          <a:bodyPr wrap="square" rtlCol="0">
            <a:spAutoFit/>
          </a:bodyPr>
          <a:lstStyle/>
          <a:p>
            <a:r>
              <a:rPr lang="en-US" sz="3200" dirty="0" err="1" smtClean="0">
                <a:latin typeface="Comic Sans MS"/>
                <a:cs typeface="Comic Sans MS"/>
              </a:rPr>
              <a:t>b</a:t>
            </a:r>
            <a:r>
              <a:rPr lang="en-US" sz="3200" dirty="0" smtClean="0">
                <a:latin typeface="Comic Sans MS"/>
                <a:cs typeface="Comic Sans MS"/>
              </a:rPr>
              <a:t>. Reverse engineering the dog</a:t>
            </a:r>
            <a:endParaRPr lang="en-US" sz="3200" dirty="0">
              <a:latin typeface="Comic Sans MS"/>
              <a:cs typeface="Comic Sans MS"/>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3580" name="Text Box 12"/>
          <p:cNvSpPr txBox="1">
            <a:spLocks noChangeArrowheads="1"/>
          </p:cNvSpPr>
          <p:nvPr/>
        </p:nvSpPr>
        <p:spPr bwMode="auto">
          <a:xfrm>
            <a:off x="1891723" y="0"/>
            <a:ext cx="5485195" cy="584776"/>
          </a:xfrm>
          <a:prstGeom prst="rect">
            <a:avLst/>
          </a:prstGeom>
          <a:noFill/>
          <a:ln w="9525">
            <a:noFill/>
            <a:miter lim="800000"/>
            <a:headEnd/>
            <a:tailEnd/>
          </a:ln>
          <a:effectLst/>
        </p:spPr>
        <p:txBody>
          <a:bodyPr wrap="none">
            <a:prstTxWarp prst="textNoShape">
              <a:avLst/>
            </a:prstTxWarp>
            <a:spAutoFit/>
          </a:bodyPr>
          <a:lstStyle/>
          <a:p>
            <a:r>
              <a:rPr lang="en-US" sz="3200" dirty="0" err="1" smtClean="0">
                <a:solidFill>
                  <a:srgbClr val="000000"/>
                </a:solidFill>
                <a:effectLst>
                  <a:outerShdw blurRad="38100" dist="38100" dir="2700000" algn="tl">
                    <a:srgbClr val="000000"/>
                  </a:outerShdw>
                </a:effectLst>
                <a:latin typeface="Comic Sans MS"/>
                <a:cs typeface="Comic Sans MS"/>
              </a:rPr>
              <a:t>b</a:t>
            </a:r>
            <a:r>
              <a:rPr lang="en-US" sz="3200" dirty="0" smtClean="0">
                <a:solidFill>
                  <a:srgbClr val="000000"/>
                </a:solidFill>
                <a:effectLst>
                  <a:outerShdw blurRad="38100" dist="38100" dir="2700000" algn="tl">
                    <a:srgbClr val="000000"/>
                  </a:outerShdw>
                </a:effectLst>
                <a:latin typeface="Comic Sans MS"/>
                <a:cs typeface="Comic Sans MS"/>
              </a:rPr>
              <a:t>. Selective </a:t>
            </a:r>
            <a:r>
              <a:rPr lang="en-US" sz="3200" dirty="0">
                <a:solidFill>
                  <a:srgbClr val="000000"/>
                </a:solidFill>
                <a:effectLst>
                  <a:outerShdw blurRad="38100" dist="38100" dir="2700000" algn="tl">
                    <a:srgbClr val="000000"/>
                  </a:outerShdw>
                </a:effectLst>
                <a:latin typeface="Comic Sans MS"/>
                <a:cs typeface="Comic Sans MS"/>
              </a:rPr>
              <a:t>Sweep Mapping</a:t>
            </a:r>
            <a:endParaRPr lang="en-US" sz="3200" dirty="0">
              <a:solidFill>
                <a:srgbClr val="000000"/>
              </a:solidFill>
              <a:effectLst>
                <a:outerShdw blurRad="38100" dist="38100" dir="2700000" algn="tl">
                  <a:srgbClr val="FFFFFF"/>
                </a:outerShdw>
              </a:effectLst>
              <a:latin typeface="Comic Sans MS"/>
              <a:cs typeface="Comic Sans MS"/>
            </a:endParaRPr>
          </a:p>
        </p:txBody>
      </p:sp>
      <p:pic>
        <p:nvPicPr>
          <p:cNvPr id="20483" name="Picture 15"/>
          <p:cNvPicPr>
            <a:picLocks noChangeAspect="1" noChangeArrowheads="1"/>
          </p:cNvPicPr>
          <p:nvPr/>
        </p:nvPicPr>
        <p:blipFill>
          <a:blip r:embed="rId2"/>
          <a:srcRect/>
          <a:stretch>
            <a:fillRect/>
          </a:stretch>
        </p:blipFill>
        <p:spPr bwMode="auto">
          <a:xfrm>
            <a:off x="184727" y="782937"/>
            <a:ext cx="8699500" cy="59873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144000" cy="6806021"/>
          </a:xfrm>
          <a:prstGeom prst="rect">
            <a:avLst/>
          </a:prstGeom>
          <a:noFill/>
          <a:ln w="9525">
            <a:noFill/>
            <a:miter lim="800000"/>
            <a:headEnd/>
            <a:tailEnd/>
          </a:ln>
        </p:spPr>
      </p:pic>
      <p:sp>
        <p:nvSpPr>
          <p:cNvPr id="4" name="TextBox 3"/>
          <p:cNvSpPr txBox="1"/>
          <p:nvPr/>
        </p:nvSpPr>
        <p:spPr>
          <a:xfrm>
            <a:off x="5257800" y="6514068"/>
            <a:ext cx="3447541" cy="369332"/>
          </a:xfrm>
          <a:prstGeom prst="rect">
            <a:avLst/>
          </a:prstGeom>
          <a:solidFill>
            <a:schemeClr val="bg1"/>
          </a:solidFill>
        </p:spPr>
        <p:txBody>
          <a:bodyPr wrap="none" rtlCol="0">
            <a:spAutoFit/>
          </a:bodyPr>
          <a:lstStyle/>
          <a:p>
            <a:r>
              <a:rPr lang="en-US" dirty="0" err="1" smtClean="0"/>
              <a:t>Pollinger</a:t>
            </a:r>
            <a:r>
              <a:rPr lang="en-US" dirty="0" smtClean="0"/>
              <a:t> et al., Genome Res., 2005</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4914" name="Picture 2" descr="tree.jpg                                                       00000002BORIS                          B9477506:"/>
          <p:cNvPicPr>
            <a:picLocks noChangeAspect="1" noChangeArrowheads="1"/>
          </p:cNvPicPr>
          <p:nvPr/>
        </p:nvPicPr>
        <p:blipFill>
          <a:blip r:embed="rId2">
            <a:lum bright="-12000" contrast="34000"/>
          </a:blip>
          <a:srcRect t="5910" r="833"/>
          <a:stretch>
            <a:fillRect/>
          </a:stretch>
        </p:blipFill>
        <p:spPr bwMode="auto">
          <a:xfrm>
            <a:off x="76200" y="182563"/>
            <a:ext cx="9067800" cy="6599237"/>
          </a:xfrm>
          <a:prstGeom prst="rect">
            <a:avLst/>
          </a:prstGeom>
          <a:solidFill>
            <a:srgbClr val="1822CD"/>
          </a:solidFill>
        </p:spPr>
      </p:pic>
      <p:sp>
        <p:nvSpPr>
          <p:cNvPr id="294915" name="Text Box 3"/>
          <p:cNvSpPr txBox="1">
            <a:spLocks noChangeArrowheads="1"/>
          </p:cNvSpPr>
          <p:nvPr/>
        </p:nvSpPr>
        <p:spPr bwMode="auto">
          <a:xfrm>
            <a:off x="233363" y="541338"/>
            <a:ext cx="1128559" cy="400110"/>
          </a:xfrm>
          <a:prstGeom prst="rect">
            <a:avLst/>
          </a:prstGeom>
          <a:solidFill>
            <a:srgbClr val="1822CD"/>
          </a:solidFill>
          <a:ln w="9525">
            <a:noFill/>
            <a:miter lim="800000"/>
            <a:headEnd/>
            <a:tailEnd/>
          </a:ln>
          <a:effectLst/>
        </p:spPr>
        <p:txBody>
          <a:bodyPr wrap="none">
            <a:prstTxWarp prst="textNoShape">
              <a:avLst/>
            </a:prstTxWarp>
            <a:spAutoFit/>
          </a:bodyPr>
          <a:lstStyle/>
          <a:p>
            <a:r>
              <a:rPr lang="en-US" sz="2000" b="1">
                <a:solidFill>
                  <a:srgbClr val="FFFF00"/>
                </a:solidFill>
                <a:latin typeface="Comic Sans MS"/>
                <a:cs typeface="Comic Sans MS"/>
              </a:rPr>
              <a:t>Canidae</a:t>
            </a:r>
            <a:endParaRPr lang="en-US" b="1">
              <a:latin typeface="Comic Sans MS"/>
              <a:cs typeface="Comic Sans MS"/>
            </a:endParaRPr>
          </a:p>
        </p:txBody>
      </p:sp>
      <p:sp>
        <p:nvSpPr>
          <p:cNvPr id="294916" name="Line 4"/>
          <p:cNvSpPr>
            <a:spLocks noChangeShapeType="1"/>
          </p:cNvSpPr>
          <p:nvPr/>
        </p:nvSpPr>
        <p:spPr bwMode="auto">
          <a:xfrm flipH="1" flipV="1">
            <a:off x="901700" y="2298700"/>
            <a:ext cx="406400" cy="749300"/>
          </a:xfrm>
          <a:prstGeom prst="line">
            <a:avLst/>
          </a:prstGeom>
          <a:noFill/>
          <a:ln w="38100">
            <a:solidFill>
              <a:srgbClr val="ED181E"/>
            </a:solidFill>
            <a:round/>
            <a:headEnd/>
            <a:tailEnd type="triangle" w="med" len="med"/>
          </a:ln>
          <a:effectLst/>
        </p:spPr>
        <p:txBody>
          <a:bodyPr wrap="none" anchor="ctr">
            <a:prstTxWarp prst="textNoShape">
              <a:avLst/>
            </a:prstTxWarp>
          </a:bodyPr>
          <a:lstStyle/>
          <a:p>
            <a:endParaRPr lang="en-US">
              <a:latin typeface="Comic Sans MS"/>
              <a:cs typeface="Comic Sans MS"/>
            </a:endParaRPr>
          </a:p>
        </p:txBody>
      </p:sp>
      <p:sp>
        <p:nvSpPr>
          <p:cNvPr id="294917" name="Text Box 5"/>
          <p:cNvSpPr txBox="1">
            <a:spLocks noChangeArrowheads="1"/>
          </p:cNvSpPr>
          <p:nvPr/>
        </p:nvSpPr>
        <p:spPr bwMode="auto">
          <a:xfrm>
            <a:off x="517525" y="6262688"/>
            <a:ext cx="2117775" cy="369332"/>
          </a:xfrm>
          <a:prstGeom prst="rect">
            <a:avLst/>
          </a:prstGeom>
          <a:noFill/>
          <a:ln w="9525">
            <a:noFill/>
            <a:miter lim="800000"/>
            <a:headEnd/>
            <a:tailEnd/>
          </a:ln>
          <a:effectLst/>
        </p:spPr>
        <p:txBody>
          <a:bodyPr wrap="none">
            <a:prstTxWarp prst="textNoShape">
              <a:avLst/>
            </a:prstTxWarp>
            <a:spAutoFit/>
          </a:bodyPr>
          <a:lstStyle/>
          <a:p>
            <a:r>
              <a:rPr lang="en-US" sz="1800">
                <a:latin typeface="Comic Sans MS"/>
                <a:cs typeface="Comic Sans MS"/>
              </a:rPr>
              <a:t>Wayne et al. 1989</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1713058" y="2813372"/>
            <a:ext cx="170295" cy="1094811"/>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pPr algn="ctr" eaLnBrk="1" hangingPunct="1"/>
            <a:endParaRPr lang="en-US" sz="1800">
              <a:solidFill>
                <a:srgbClr val="FF0000"/>
              </a:solidFill>
              <a:latin typeface="Arial" charset="0"/>
            </a:endParaRPr>
          </a:p>
        </p:txBody>
      </p:sp>
      <p:sp>
        <p:nvSpPr>
          <p:cNvPr id="24580" name="Rectangle 3"/>
          <p:cNvSpPr>
            <a:spLocks noGrp="1" noChangeArrowheads="1"/>
          </p:cNvSpPr>
          <p:nvPr>
            <p:ph type="title"/>
          </p:nvPr>
        </p:nvSpPr>
        <p:spPr>
          <a:xfrm>
            <a:off x="0" y="0"/>
            <a:ext cx="9144000" cy="571771"/>
          </a:xfrm>
        </p:spPr>
        <p:txBody>
          <a:bodyPr/>
          <a:lstStyle/>
          <a:p>
            <a:r>
              <a:rPr lang="en-US" sz="3200" b="1" dirty="0" smtClean="0">
                <a:solidFill>
                  <a:srgbClr val="3333CC"/>
                </a:solidFill>
                <a:latin typeface="Comic Sans MS"/>
                <a:cs typeface="Comic Sans MS"/>
              </a:rPr>
              <a:t>B. IGF1</a:t>
            </a:r>
            <a:r>
              <a:rPr lang="en-US" sz="3200" b="1" dirty="0" smtClean="0">
                <a:solidFill>
                  <a:srgbClr val="3333CC"/>
                </a:solidFill>
                <a:latin typeface="Comic Sans MS"/>
                <a:cs typeface="Comic Sans MS"/>
              </a:rPr>
              <a:t>,the body size gene</a:t>
            </a:r>
            <a:endParaRPr lang="en-US" sz="3200" dirty="0">
              <a:latin typeface="Comic Sans MS" charset="0"/>
              <a:ea typeface="ＭＳ Ｐゴシック" charset="-128"/>
              <a:cs typeface="ＭＳ Ｐゴシック" charset="-128"/>
            </a:endParaRPr>
          </a:p>
        </p:txBody>
      </p:sp>
      <p:graphicFrame>
        <p:nvGraphicFramePr>
          <p:cNvPr id="24578" name="Object 2"/>
          <p:cNvGraphicFramePr>
            <a:graphicFrameLocks noChangeAspect="1"/>
          </p:cNvGraphicFramePr>
          <p:nvPr/>
        </p:nvGraphicFramePr>
        <p:xfrm>
          <a:off x="359353" y="1257246"/>
          <a:ext cx="1336386" cy="5162180"/>
        </p:xfrm>
        <a:graphic>
          <a:graphicData uri="http://schemas.openxmlformats.org/presentationml/2006/ole">
            <p:oleObj spid="_x0000_s62466" name="Drawing" r:id="rId4" imgW="1504636" imgH="5162544" progId="">
              <p:embed/>
            </p:oleObj>
          </a:graphicData>
        </a:graphic>
      </p:graphicFrame>
      <p:pic>
        <p:nvPicPr>
          <p:cNvPr id="24581" name="Picture 5" descr="american_Bison_2000pounds"/>
          <p:cNvPicPr>
            <a:picLocks noChangeAspect="1" noChangeArrowheads="1"/>
          </p:cNvPicPr>
          <p:nvPr/>
        </p:nvPicPr>
        <p:blipFill>
          <a:blip r:embed="rId5"/>
          <a:srcRect r="10106" b="1994"/>
          <a:stretch>
            <a:fillRect/>
          </a:stretch>
        </p:blipFill>
        <p:spPr bwMode="auto">
          <a:xfrm>
            <a:off x="7406409" y="674106"/>
            <a:ext cx="1708727" cy="2205865"/>
          </a:xfrm>
          <a:prstGeom prst="rect">
            <a:avLst/>
          </a:prstGeom>
          <a:noFill/>
          <a:ln w="9525">
            <a:noFill/>
            <a:miter lim="800000"/>
            <a:headEnd/>
            <a:tailEnd/>
          </a:ln>
        </p:spPr>
      </p:pic>
      <p:pic>
        <p:nvPicPr>
          <p:cNvPr id="24582" name="Picture 6" descr="bumblebeeBat"/>
          <p:cNvPicPr>
            <a:picLocks noChangeAspect="1" noChangeArrowheads="1"/>
          </p:cNvPicPr>
          <p:nvPr/>
        </p:nvPicPr>
        <p:blipFill>
          <a:blip r:embed="rId6"/>
          <a:srcRect/>
          <a:stretch>
            <a:fillRect/>
          </a:stretch>
        </p:blipFill>
        <p:spPr bwMode="auto">
          <a:xfrm>
            <a:off x="6201353" y="5810296"/>
            <a:ext cx="1334943" cy="914508"/>
          </a:xfrm>
          <a:prstGeom prst="rect">
            <a:avLst/>
          </a:prstGeom>
          <a:noFill/>
          <a:ln w="9525">
            <a:noFill/>
            <a:miter lim="800000"/>
            <a:headEnd/>
            <a:tailEnd/>
          </a:ln>
        </p:spPr>
      </p:pic>
      <p:pic>
        <p:nvPicPr>
          <p:cNvPr id="24583" name="Picture 7" descr="deermouse_25grams"/>
          <p:cNvPicPr>
            <a:picLocks noChangeAspect="1" noChangeArrowheads="1"/>
          </p:cNvPicPr>
          <p:nvPr/>
        </p:nvPicPr>
        <p:blipFill>
          <a:blip r:embed="rId7"/>
          <a:srcRect l="6221" t="17297" r="25809" b="23352"/>
          <a:stretch>
            <a:fillRect/>
          </a:stretch>
        </p:blipFill>
        <p:spPr bwMode="auto">
          <a:xfrm>
            <a:off x="6186921" y="4824316"/>
            <a:ext cx="1417205" cy="756946"/>
          </a:xfrm>
          <a:prstGeom prst="rect">
            <a:avLst/>
          </a:prstGeom>
          <a:noFill/>
          <a:ln w="9525">
            <a:noFill/>
            <a:miter lim="800000"/>
            <a:headEnd/>
            <a:tailEnd/>
          </a:ln>
        </p:spPr>
      </p:pic>
      <p:pic>
        <p:nvPicPr>
          <p:cNvPr id="24584" name="Picture 8" descr="rat_450grams"/>
          <p:cNvPicPr>
            <a:picLocks noChangeAspect="1" noChangeArrowheads="1"/>
          </p:cNvPicPr>
          <p:nvPr/>
        </p:nvPicPr>
        <p:blipFill>
          <a:blip r:embed="rId8"/>
          <a:srcRect/>
          <a:stretch>
            <a:fillRect/>
          </a:stretch>
        </p:blipFill>
        <p:spPr bwMode="auto">
          <a:xfrm>
            <a:off x="7638762" y="4419853"/>
            <a:ext cx="1482147" cy="1153288"/>
          </a:xfrm>
          <a:prstGeom prst="rect">
            <a:avLst/>
          </a:prstGeom>
          <a:noFill/>
          <a:ln w="9525">
            <a:noFill/>
            <a:miter lim="800000"/>
            <a:headEnd/>
            <a:tailEnd/>
          </a:ln>
        </p:spPr>
      </p:pic>
      <p:pic>
        <p:nvPicPr>
          <p:cNvPr id="24585" name="Picture 9" descr="Lion"/>
          <p:cNvPicPr>
            <a:picLocks noChangeAspect="1" noChangeArrowheads="1"/>
          </p:cNvPicPr>
          <p:nvPr/>
        </p:nvPicPr>
        <p:blipFill>
          <a:blip r:embed="rId9"/>
          <a:srcRect/>
          <a:stretch>
            <a:fillRect/>
          </a:stretch>
        </p:blipFill>
        <p:spPr bwMode="auto">
          <a:xfrm>
            <a:off x="5948795" y="690348"/>
            <a:ext cx="1425864" cy="1903737"/>
          </a:xfrm>
          <a:prstGeom prst="rect">
            <a:avLst/>
          </a:prstGeom>
          <a:noFill/>
          <a:ln w="9525">
            <a:noFill/>
            <a:miter lim="800000"/>
            <a:headEnd/>
            <a:tailEnd/>
          </a:ln>
        </p:spPr>
      </p:pic>
      <p:pic>
        <p:nvPicPr>
          <p:cNvPr id="24586" name="Picture 10" descr="elephant-trekking-2"/>
          <p:cNvPicPr>
            <a:picLocks noChangeAspect="1" noChangeArrowheads="1"/>
          </p:cNvPicPr>
          <p:nvPr/>
        </p:nvPicPr>
        <p:blipFill>
          <a:blip r:embed="rId10"/>
          <a:srcRect l="30960" t="11839" r="24120"/>
          <a:stretch>
            <a:fillRect/>
          </a:stretch>
        </p:blipFill>
        <p:spPr bwMode="auto">
          <a:xfrm>
            <a:off x="3877830" y="534412"/>
            <a:ext cx="1847273" cy="2717535"/>
          </a:xfrm>
          <a:prstGeom prst="rect">
            <a:avLst/>
          </a:prstGeom>
          <a:noFill/>
          <a:ln w="9525">
            <a:noFill/>
            <a:miter lim="800000"/>
            <a:headEnd/>
            <a:tailEnd/>
          </a:ln>
        </p:spPr>
      </p:pic>
      <p:pic>
        <p:nvPicPr>
          <p:cNvPr id="24587" name="Picture 11" descr="hippo_2000kg"/>
          <p:cNvPicPr>
            <a:picLocks noChangeAspect="1" noChangeArrowheads="1"/>
          </p:cNvPicPr>
          <p:nvPr/>
        </p:nvPicPr>
        <p:blipFill>
          <a:blip r:embed="rId11"/>
          <a:srcRect/>
          <a:stretch>
            <a:fillRect/>
          </a:stretch>
        </p:blipFill>
        <p:spPr bwMode="auto">
          <a:xfrm>
            <a:off x="6377421" y="2985553"/>
            <a:ext cx="2094056" cy="1310850"/>
          </a:xfrm>
          <a:prstGeom prst="rect">
            <a:avLst/>
          </a:prstGeom>
          <a:noFill/>
          <a:ln w="9525">
            <a:noFill/>
            <a:miter lim="800000"/>
            <a:headEnd/>
            <a:tailEnd/>
          </a:ln>
        </p:spPr>
      </p:pic>
      <p:pic>
        <p:nvPicPr>
          <p:cNvPr id="24588" name="Picture 12" descr="Pigmy Shrew"/>
          <p:cNvPicPr>
            <a:picLocks noChangeAspect="1" noChangeArrowheads="1"/>
          </p:cNvPicPr>
          <p:nvPr/>
        </p:nvPicPr>
        <p:blipFill>
          <a:blip r:embed="rId12"/>
          <a:srcRect l="4938" t="4872" r="2879" b="8121"/>
          <a:stretch>
            <a:fillRect/>
          </a:stretch>
        </p:blipFill>
        <p:spPr bwMode="auto">
          <a:xfrm>
            <a:off x="7581035" y="5634866"/>
            <a:ext cx="1544205" cy="1109430"/>
          </a:xfrm>
          <a:prstGeom prst="rect">
            <a:avLst/>
          </a:prstGeom>
          <a:noFill/>
          <a:ln w="9525">
            <a:noFill/>
            <a:miter lim="800000"/>
            <a:headEnd/>
            <a:tailEnd/>
          </a:ln>
        </p:spPr>
      </p:pic>
      <p:sp>
        <p:nvSpPr>
          <p:cNvPr id="24589" name="Text Box 13"/>
          <p:cNvSpPr txBox="1">
            <a:spLocks noChangeArrowheads="1"/>
          </p:cNvSpPr>
          <p:nvPr/>
        </p:nvSpPr>
        <p:spPr bwMode="auto">
          <a:xfrm>
            <a:off x="1793876" y="5875270"/>
            <a:ext cx="1763073"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Bumblebee Bat</a:t>
            </a:r>
          </a:p>
        </p:txBody>
      </p:sp>
      <p:sp>
        <p:nvSpPr>
          <p:cNvPr id="24590" name="Text Box 14"/>
          <p:cNvSpPr txBox="1">
            <a:spLocks noChangeArrowheads="1"/>
          </p:cNvSpPr>
          <p:nvPr/>
        </p:nvSpPr>
        <p:spPr bwMode="auto">
          <a:xfrm>
            <a:off x="1793875" y="5561770"/>
            <a:ext cx="1620957"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Pygmy Shrew</a:t>
            </a:r>
          </a:p>
        </p:txBody>
      </p:sp>
      <p:sp>
        <p:nvSpPr>
          <p:cNvPr id="24591" name="Text Box 15"/>
          <p:cNvSpPr txBox="1">
            <a:spLocks noChangeArrowheads="1"/>
          </p:cNvSpPr>
          <p:nvPr/>
        </p:nvSpPr>
        <p:spPr bwMode="auto">
          <a:xfrm>
            <a:off x="1793875" y="5046852"/>
            <a:ext cx="1441959"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Deer Mouse</a:t>
            </a:r>
          </a:p>
        </p:txBody>
      </p:sp>
      <p:sp>
        <p:nvSpPr>
          <p:cNvPr id="24592" name="Text Box 16"/>
          <p:cNvSpPr txBox="1">
            <a:spLocks noChangeArrowheads="1"/>
          </p:cNvSpPr>
          <p:nvPr/>
        </p:nvSpPr>
        <p:spPr bwMode="auto">
          <a:xfrm>
            <a:off x="1793875" y="4285032"/>
            <a:ext cx="543876"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Rat</a:t>
            </a:r>
          </a:p>
        </p:txBody>
      </p:sp>
      <p:sp>
        <p:nvSpPr>
          <p:cNvPr id="24593" name="Text Box 17"/>
          <p:cNvSpPr txBox="1">
            <a:spLocks noChangeArrowheads="1"/>
          </p:cNvSpPr>
          <p:nvPr/>
        </p:nvSpPr>
        <p:spPr bwMode="auto">
          <a:xfrm>
            <a:off x="1793876" y="1398565"/>
            <a:ext cx="1891313"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African Elephant</a:t>
            </a:r>
          </a:p>
        </p:txBody>
      </p:sp>
      <p:sp>
        <p:nvSpPr>
          <p:cNvPr id="24594" name="Text Box 18"/>
          <p:cNvSpPr txBox="1">
            <a:spLocks noChangeArrowheads="1"/>
          </p:cNvSpPr>
          <p:nvPr/>
        </p:nvSpPr>
        <p:spPr bwMode="auto">
          <a:xfrm>
            <a:off x="1793876" y="2007695"/>
            <a:ext cx="1813993"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American Bison</a:t>
            </a:r>
          </a:p>
        </p:txBody>
      </p:sp>
      <p:sp>
        <p:nvSpPr>
          <p:cNvPr id="24595" name="Text Box 19"/>
          <p:cNvSpPr txBox="1">
            <a:spLocks noChangeArrowheads="1"/>
          </p:cNvSpPr>
          <p:nvPr/>
        </p:nvSpPr>
        <p:spPr bwMode="auto">
          <a:xfrm>
            <a:off x="1793876" y="1741302"/>
            <a:ext cx="1673129"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Hippopotamus</a:t>
            </a:r>
          </a:p>
        </p:txBody>
      </p:sp>
      <p:sp>
        <p:nvSpPr>
          <p:cNvPr id="24596" name="Text Box 20"/>
          <p:cNvSpPr txBox="1">
            <a:spLocks noChangeArrowheads="1"/>
          </p:cNvSpPr>
          <p:nvPr/>
        </p:nvSpPr>
        <p:spPr bwMode="auto">
          <a:xfrm>
            <a:off x="1793875" y="2379671"/>
            <a:ext cx="621083"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Lion</a:t>
            </a:r>
          </a:p>
        </p:txBody>
      </p:sp>
      <p:sp>
        <p:nvSpPr>
          <p:cNvPr id="24597" name="Text Box 21"/>
          <p:cNvSpPr txBox="1">
            <a:spLocks noChangeArrowheads="1"/>
          </p:cNvSpPr>
          <p:nvPr/>
        </p:nvSpPr>
        <p:spPr bwMode="auto">
          <a:xfrm>
            <a:off x="1861705" y="3074893"/>
            <a:ext cx="1634244" cy="369332"/>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Arial" charset="0"/>
              </a:rPr>
              <a:t>Domestic Dog</a:t>
            </a:r>
          </a:p>
        </p:txBody>
      </p:sp>
      <p:pic>
        <p:nvPicPr>
          <p:cNvPr id="24598" name="Picture 22"/>
          <p:cNvPicPr>
            <a:picLocks noChangeAspect="1" noChangeArrowheads="1"/>
          </p:cNvPicPr>
          <p:nvPr/>
        </p:nvPicPr>
        <p:blipFill>
          <a:blip r:embed="rId13"/>
          <a:srcRect l="13634" r="13634"/>
          <a:stretch>
            <a:fillRect/>
          </a:stretch>
        </p:blipFill>
        <p:spPr bwMode="auto">
          <a:xfrm>
            <a:off x="3952876" y="3541080"/>
            <a:ext cx="1503795" cy="3047278"/>
          </a:xfrm>
          <a:prstGeom prst="rect">
            <a:avLst/>
          </a:prstGeom>
          <a:noFill/>
          <a:ln w="19050">
            <a:solidFill>
              <a:schemeClr val="tx2"/>
            </a:solidFill>
            <a:miter lim="800000"/>
            <a:headEnd/>
            <a:tailEnd/>
          </a:ln>
        </p:spPr>
      </p:pic>
      <p:sp>
        <p:nvSpPr>
          <p:cNvPr id="24599" name="Text Box 23"/>
          <p:cNvSpPr txBox="1">
            <a:spLocks noChangeArrowheads="1"/>
          </p:cNvSpPr>
          <p:nvPr/>
        </p:nvSpPr>
        <p:spPr bwMode="auto">
          <a:xfrm>
            <a:off x="262660" y="6395061"/>
            <a:ext cx="2705338"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00"/>
                </a:solidFill>
              </a:rPr>
              <a:t>Sutter et al., Science, 2007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30658"/>
            <a:ext cx="9144000" cy="534411"/>
          </a:xfrm>
        </p:spPr>
        <p:txBody>
          <a:bodyPr/>
          <a:lstStyle/>
          <a:p>
            <a:r>
              <a:rPr lang="en-US" sz="3200">
                <a:solidFill>
                  <a:schemeClr val="tx1"/>
                </a:solidFill>
                <a:latin typeface="Comic Sans MS" charset="0"/>
                <a:ea typeface="ＭＳ Ｐゴシック" charset="-128"/>
                <a:cs typeface="ＭＳ Ｐゴシック" charset="-128"/>
              </a:rPr>
              <a:t>A General Approach For Finding Genes Under Selection (such as body size)</a:t>
            </a:r>
            <a:endParaRPr lang="en-US" sz="3200">
              <a:solidFill>
                <a:schemeClr val="tx1"/>
              </a:solidFill>
              <a:ea typeface="ＭＳ Ｐゴシック" charset="-128"/>
              <a:cs typeface="ＭＳ Ｐゴシック" charset="-128"/>
            </a:endParaRPr>
          </a:p>
        </p:txBody>
      </p:sp>
      <p:pic>
        <p:nvPicPr>
          <p:cNvPr id="450563" name="Picture 3" descr="PortugueseWaterDog"/>
          <p:cNvPicPr>
            <a:picLocks noChangeAspect="1" noChangeArrowheads="1"/>
          </p:cNvPicPr>
          <p:nvPr/>
        </p:nvPicPr>
        <p:blipFill>
          <a:blip r:embed="rId3"/>
          <a:srcRect/>
          <a:stretch>
            <a:fillRect/>
          </a:stretch>
        </p:blipFill>
        <p:spPr bwMode="auto">
          <a:xfrm>
            <a:off x="4631171" y="1107807"/>
            <a:ext cx="1147329" cy="1057451"/>
          </a:xfrm>
          <a:prstGeom prst="rect">
            <a:avLst/>
          </a:prstGeom>
          <a:noFill/>
          <a:ln w="9525">
            <a:noFill/>
            <a:miter lim="800000"/>
            <a:headEnd/>
            <a:tailEnd/>
          </a:ln>
        </p:spPr>
      </p:pic>
      <p:pic>
        <p:nvPicPr>
          <p:cNvPr id="450564" name="Picture 4" descr="PortugueseWaterDog"/>
          <p:cNvPicPr>
            <a:picLocks noChangeAspect="1" noChangeArrowheads="1"/>
          </p:cNvPicPr>
          <p:nvPr/>
        </p:nvPicPr>
        <p:blipFill>
          <a:blip r:embed="rId4"/>
          <a:srcRect/>
          <a:stretch>
            <a:fillRect/>
          </a:stretch>
        </p:blipFill>
        <p:spPr bwMode="auto">
          <a:xfrm>
            <a:off x="3082637" y="914509"/>
            <a:ext cx="1434523" cy="1323844"/>
          </a:xfrm>
          <a:prstGeom prst="rect">
            <a:avLst/>
          </a:prstGeom>
          <a:noFill/>
          <a:ln w="9525">
            <a:noFill/>
            <a:miter lim="800000"/>
            <a:headEnd/>
            <a:tailEnd/>
          </a:ln>
        </p:spPr>
      </p:pic>
      <p:sp>
        <p:nvSpPr>
          <p:cNvPr id="450565" name="Rectangle 5"/>
          <p:cNvSpPr>
            <a:spLocks noChangeArrowheads="1"/>
          </p:cNvSpPr>
          <p:nvPr/>
        </p:nvSpPr>
        <p:spPr bwMode="auto">
          <a:xfrm>
            <a:off x="196273" y="2170130"/>
            <a:ext cx="8947727" cy="4509192"/>
          </a:xfrm>
          <a:prstGeom prst="rect">
            <a:avLst/>
          </a:prstGeom>
          <a:noFill/>
          <a:ln w="9525">
            <a:noFill/>
            <a:miter lim="800000"/>
            <a:headEnd/>
            <a:tailEnd/>
          </a:ln>
        </p:spPr>
        <p:txBody>
          <a:bodyPr>
            <a:prstTxWarp prst="textNoShape">
              <a:avLst/>
            </a:prstTxWarp>
          </a:bodyPr>
          <a:lstStyle/>
          <a:p>
            <a:pPr marL="342900" indent="-342900">
              <a:lnSpc>
                <a:spcPct val="110000"/>
              </a:lnSpc>
              <a:spcBef>
                <a:spcPct val="20000"/>
              </a:spcBef>
              <a:buClr>
                <a:schemeClr val="bg2"/>
              </a:buClr>
              <a:buFont typeface="Wingdings" charset="2"/>
              <a:buChar char="l"/>
            </a:pPr>
            <a:r>
              <a:rPr lang="en-US" sz="2600" dirty="0">
                <a:solidFill>
                  <a:schemeClr val="accent2"/>
                </a:solidFill>
              </a:rPr>
              <a:t>First</a:t>
            </a:r>
            <a:r>
              <a:rPr lang="en-US" sz="2600" dirty="0"/>
              <a:t>, genome-wide association study in a single breed (Portuguese Water Dogs) that segregates size morphs to</a:t>
            </a:r>
            <a:r>
              <a:rPr lang="en-US" sz="2600" dirty="0" smtClean="0"/>
              <a:t> find markers associated with size</a:t>
            </a:r>
            <a:endParaRPr lang="en-US" sz="2600" dirty="0"/>
          </a:p>
          <a:p>
            <a:pPr marL="342900" indent="-342900">
              <a:lnSpc>
                <a:spcPct val="30000"/>
              </a:lnSpc>
              <a:spcBef>
                <a:spcPct val="20000"/>
              </a:spcBef>
              <a:buClr>
                <a:schemeClr val="bg2"/>
              </a:buClr>
              <a:buFont typeface="Wingdings" charset="2"/>
              <a:buNone/>
            </a:pPr>
            <a:endParaRPr lang="en-US" sz="2600" dirty="0"/>
          </a:p>
          <a:p>
            <a:pPr marL="342900" indent="-342900">
              <a:lnSpc>
                <a:spcPct val="110000"/>
              </a:lnSpc>
              <a:spcBef>
                <a:spcPct val="20000"/>
              </a:spcBef>
              <a:buClr>
                <a:schemeClr val="bg2"/>
              </a:buClr>
              <a:buFont typeface="Wingdings" charset="2"/>
              <a:buChar char="l"/>
            </a:pPr>
            <a:r>
              <a:rPr lang="en-US" sz="2600" dirty="0">
                <a:solidFill>
                  <a:schemeClr val="accent2"/>
                </a:solidFill>
              </a:rPr>
              <a:t>Second</a:t>
            </a:r>
            <a:r>
              <a:rPr lang="en-US" sz="2600" dirty="0"/>
              <a:t>, selective sweep</a:t>
            </a:r>
            <a:r>
              <a:rPr lang="en-US" sz="2600" dirty="0" smtClean="0"/>
              <a:t> mapping in candidate regions in </a:t>
            </a:r>
            <a:r>
              <a:rPr lang="en-US" sz="2600" dirty="0"/>
              <a:t>large and small dogs to find regions of reduced variation and high divergence.</a:t>
            </a:r>
            <a:r>
              <a:rPr lang="en-US" sz="2600" dirty="0" smtClean="0"/>
              <a:t> </a:t>
            </a:r>
          </a:p>
          <a:p>
            <a:pPr marL="342900" indent="-342900">
              <a:lnSpc>
                <a:spcPct val="50000"/>
              </a:lnSpc>
              <a:spcBef>
                <a:spcPct val="20000"/>
              </a:spcBef>
              <a:buClr>
                <a:schemeClr val="bg2"/>
              </a:buClr>
              <a:buFont typeface="Wingdings" charset="2"/>
              <a:buNone/>
            </a:pPr>
            <a:endParaRPr lang="en-US" sz="2600" dirty="0"/>
          </a:p>
          <a:p>
            <a:pPr marL="342900" indent="-342900">
              <a:lnSpc>
                <a:spcPct val="110000"/>
              </a:lnSpc>
              <a:spcBef>
                <a:spcPct val="20000"/>
              </a:spcBef>
              <a:buClr>
                <a:schemeClr val="bg2"/>
              </a:buClr>
              <a:buFont typeface="Wingdings" charset="2"/>
              <a:buChar char="l"/>
            </a:pPr>
            <a:r>
              <a:rPr lang="en-US" sz="2600" dirty="0">
                <a:solidFill>
                  <a:schemeClr val="accent2"/>
                </a:solidFill>
              </a:rPr>
              <a:t>Third</a:t>
            </a:r>
            <a:r>
              <a:rPr lang="en-US" sz="2600" dirty="0"/>
              <a:t>, association mapping, find haplotypes that correspond with small size, narrow genomic interval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65">
                                            <p:txEl>
                                              <p:pRg st="0" end="0"/>
                                            </p:txEl>
                                          </p:spTgt>
                                        </p:tgtEl>
                                        <p:attrNameLst>
                                          <p:attrName>style.visibility</p:attrName>
                                        </p:attrNameLst>
                                      </p:cBhvr>
                                      <p:to>
                                        <p:strVal val="visible"/>
                                      </p:to>
                                    </p:set>
                                    <p:anim calcmode="lin" valueType="num">
                                      <p:cBhvr additive="base">
                                        <p:cTn id="7" dur="500" fill="hold"/>
                                        <p:tgtEl>
                                          <p:spTgt spid="4505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65">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50564"/>
                                        </p:tgtEl>
                                        <p:attrNameLst>
                                          <p:attrName>style.visibility</p:attrName>
                                        </p:attrNameLst>
                                      </p:cBhvr>
                                      <p:to>
                                        <p:strVal val="visible"/>
                                      </p:to>
                                    </p:set>
                                    <p:animEffect transition="in" filter="fade">
                                      <p:cBhvr>
                                        <p:cTn id="11" dur="2000"/>
                                        <p:tgtEl>
                                          <p:spTgt spid="4505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50565">
                                            <p:txEl>
                                              <p:pRg st="2" end="2"/>
                                            </p:txEl>
                                          </p:spTgt>
                                        </p:tgtEl>
                                        <p:attrNameLst>
                                          <p:attrName>style.visibility</p:attrName>
                                        </p:attrNameLst>
                                      </p:cBhvr>
                                      <p:to>
                                        <p:strVal val="visible"/>
                                      </p:to>
                                    </p:set>
                                    <p:anim calcmode="lin" valueType="num">
                                      <p:cBhvr additive="base">
                                        <p:cTn id="16" dur="500" fill="hold"/>
                                        <p:tgtEl>
                                          <p:spTgt spid="45056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505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0565">
                                            <p:txEl>
                                              <p:pRg st="4" end="4"/>
                                            </p:txEl>
                                          </p:spTgt>
                                        </p:tgtEl>
                                        <p:attrNameLst>
                                          <p:attrName>style.visibility</p:attrName>
                                        </p:attrNameLst>
                                      </p:cBhvr>
                                      <p:to>
                                        <p:strVal val="visible"/>
                                      </p:to>
                                    </p:set>
                                    <p:anim calcmode="lin" valueType="num">
                                      <p:cBhvr additive="base">
                                        <p:cTn id="22" dur="500" fill="hold"/>
                                        <p:tgtEl>
                                          <p:spTgt spid="45056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50565">
                                            <p:txEl>
                                              <p:pRg st="4" end="4"/>
                                            </p:txEl>
                                          </p:spTgt>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450563"/>
                                        </p:tgtEl>
                                        <p:attrNameLst>
                                          <p:attrName>style.visibility</p:attrName>
                                        </p:attrNameLst>
                                      </p:cBhvr>
                                      <p:to>
                                        <p:strVal val="visible"/>
                                      </p:to>
                                    </p:set>
                                    <p:animEffect transition="in" filter="fade">
                                      <p:cBhvr>
                                        <p:cTn id="26" dur="2000"/>
                                        <p:tgtEl>
                                          <p:spTgt spid="450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5250" y="94212"/>
            <a:ext cx="8930409" cy="1294606"/>
          </a:xfrm>
        </p:spPr>
        <p:txBody>
          <a:bodyPr/>
          <a:lstStyle/>
          <a:p>
            <a:pPr algn="l"/>
            <a:r>
              <a:rPr lang="en-US" sz="3200" b="1" u="sng">
                <a:solidFill>
                  <a:schemeClr val="accent2"/>
                </a:solidFill>
                <a:latin typeface="Comic Sans MS" charset="0"/>
                <a:ea typeface="ＭＳ Ｐゴシック" charset="-128"/>
                <a:cs typeface="ＭＳ Ｐゴシック" charset="-128"/>
              </a:rPr>
              <a:t>Step 1: Genome-wide scan </a:t>
            </a:r>
            <a:br>
              <a:rPr lang="en-US" sz="3200" b="1" u="sng">
                <a:solidFill>
                  <a:schemeClr val="accent2"/>
                </a:solidFill>
                <a:latin typeface="Comic Sans MS" charset="0"/>
                <a:ea typeface="ＭＳ Ｐゴシック" charset="-128"/>
                <a:cs typeface="ＭＳ Ｐゴシック" charset="-128"/>
              </a:rPr>
            </a:br>
            <a:r>
              <a:rPr lang="en-US" sz="3200">
                <a:latin typeface="Comic Sans MS" charset="0"/>
                <a:ea typeface="ＭＳ Ｐゴシック" charset="-128"/>
                <a:cs typeface="ＭＳ Ｐゴシック" charset="-128"/>
              </a:rPr>
              <a:t>Genotype, Measure Skeletal Phenotypes, and Do Principal Component Analysis</a:t>
            </a:r>
          </a:p>
        </p:txBody>
      </p:sp>
      <p:grpSp>
        <p:nvGrpSpPr>
          <p:cNvPr id="2" name="Group 3"/>
          <p:cNvGrpSpPr>
            <a:grpSpLocks/>
          </p:cNvGrpSpPr>
          <p:nvPr/>
        </p:nvGrpSpPr>
        <p:grpSpPr bwMode="auto">
          <a:xfrm>
            <a:off x="5303694" y="1741302"/>
            <a:ext cx="3811443" cy="3040781"/>
            <a:chOff x="96" y="1008"/>
            <a:chExt cx="3408" cy="2624"/>
          </a:xfrm>
        </p:grpSpPr>
        <p:pic>
          <p:nvPicPr>
            <p:cNvPr id="28678" name="Picture 4" descr="Xrays"/>
            <p:cNvPicPr>
              <a:picLocks noChangeAspect="1" noChangeArrowheads="1"/>
            </p:cNvPicPr>
            <p:nvPr/>
          </p:nvPicPr>
          <p:blipFill>
            <a:blip r:embed="rId3"/>
            <a:srcRect/>
            <a:stretch>
              <a:fillRect/>
            </a:stretch>
          </p:blipFill>
          <p:spPr bwMode="auto">
            <a:xfrm>
              <a:off x="96" y="1008"/>
              <a:ext cx="3408" cy="2624"/>
            </a:xfrm>
            <a:prstGeom prst="rect">
              <a:avLst/>
            </a:prstGeom>
            <a:noFill/>
            <a:ln w="9525">
              <a:noFill/>
              <a:miter lim="800000"/>
              <a:headEnd/>
              <a:tailEnd/>
            </a:ln>
          </p:spPr>
        </p:pic>
        <p:sp>
          <p:nvSpPr>
            <p:cNvPr id="28679" name="Rectangle 5"/>
            <p:cNvSpPr>
              <a:spLocks noChangeArrowheads="1"/>
            </p:cNvSpPr>
            <p:nvPr/>
          </p:nvSpPr>
          <p:spPr bwMode="auto">
            <a:xfrm>
              <a:off x="3308" y="1032"/>
              <a:ext cx="113" cy="12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28680" name="Rectangle 6"/>
            <p:cNvSpPr>
              <a:spLocks noChangeArrowheads="1"/>
            </p:cNvSpPr>
            <p:nvPr/>
          </p:nvSpPr>
          <p:spPr bwMode="auto">
            <a:xfrm>
              <a:off x="2548" y="1026"/>
              <a:ext cx="113" cy="12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28681" name="Rectangle 7"/>
            <p:cNvSpPr>
              <a:spLocks noChangeArrowheads="1"/>
            </p:cNvSpPr>
            <p:nvPr/>
          </p:nvSpPr>
          <p:spPr bwMode="auto">
            <a:xfrm>
              <a:off x="1277" y="1031"/>
              <a:ext cx="113" cy="12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28682" name="Rectangle 8"/>
            <p:cNvSpPr>
              <a:spLocks noChangeArrowheads="1"/>
            </p:cNvSpPr>
            <p:nvPr/>
          </p:nvSpPr>
          <p:spPr bwMode="auto">
            <a:xfrm>
              <a:off x="447" y="2350"/>
              <a:ext cx="113" cy="12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28683" name="Rectangle 9"/>
            <p:cNvSpPr>
              <a:spLocks noChangeArrowheads="1"/>
            </p:cNvSpPr>
            <p:nvPr/>
          </p:nvSpPr>
          <p:spPr bwMode="auto">
            <a:xfrm>
              <a:off x="1878" y="2362"/>
              <a:ext cx="113" cy="12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grpSp>
      <p:sp>
        <p:nvSpPr>
          <p:cNvPr id="28676" name="Text Box 10"/>
          <p:cNvSpPr txBox="1">
            <a:spLocks noChangeArrowheads="1"/>
          </p:cNvSpPr>
          <p:nvPr/>
        </p:nvSpPr>
        <p:spPr bwMode="auto">
          <a:xfrm>
            <a:off x="106796" y="1689322"/>
            <a:ext cx="5113194" cy="2709414"/>
          </a:xfrm>
          <a:prstGeom prst="rect">
            <a:avLst/>
          </a:prstGeom>
          <a:noFill/>
          <a:ln w="9525">
            <a:noFill/>
            <a:miter lim="800000"/>
            <a:headEnd/>
            <a:tailEnd/>
          </a:ln>
        </p:spPr>
        <p:txBody>
          <a:bodyPr>
            <a:prstTxWarp prst="textNoShape">
              <a:avLst/>
            </a:prstTxWarp>
            <a:spAutoFit/>
          </a:bodyPr>
          <a:lstStyle/>
          <a:p>
            <a:pPr eaLnBrk="1" hangingPunct="1">
              <a:spcBef>
                <a:spcPct val="50000"/>
              </a:spcBef>
              <a:buFontTx/>
              <a:buChar char="•"/>
            </a:pPr>
            <a:r>
              <a:rPr lang="en-US" sz="2400"/>
              <a:t> Focus on the Portuguese water dogs that have small and large morphs</a:t>
            </a:r>
            <a:endParaRPr lang="en-US" sz="2400">
              <a:solidFill>
                <a:srgbClr val="FF3300"/>
              </a:solidFill>
            </a:endParaRPr>
          </a:p>
          <a:p>
            <a:pPr eaLnBrk="1" hangingPunct="1">
              <a:spcBef>
                <a:spcPct val="50000"/>
              </a:spcBef>
              <a:buFontTx/>
              <a:buChar char="•"/>
            </a:pPr>
            <a:r>
              <a:rPr lang="en-US" sz="2400"/>
              <a:t> Genotype 500+ pedigreed dogs at 500 microsatellite markers</a:t>
            </a:r>
          </a:p>
          <a:p>
            <a:pPr eaLnBrk="1" hangingPunct="1">
              <a:spcBef>
                <a:spcPct val="50000"/>
              </a:spcBef>
              <a:buFontTx/>
              <a:buChar char="•"/>
            </a:pPr>
            <a:r>
              <a:rPr lang="en-US" sz="2400"/>
              <a:t> Collect 91 skeletal measurements from x-ray images</a:t>
            </a:r>
            <a:endParaRPr lang="en-US" sz="1000"/>
          </a:p>
        </p:txBody>
      </p:sp>
      <p:sp>
        <p:nvSpPr>
          <p:cNvPr id="28677" name="Text Box 11"/>
          <p:cNvSpPr txBox="1">
            <a:spLocks noChangeArrowheads="1"/>
          </p:cNvSpPr>
          <p:nvPr/>
        </p:nvSpPr>
        <p:spPr bwMode="auto">
          <a:xfrm>
            <a:off x="106796" y="4851930"/>
            <a:ext cx="9037205" cy="1754327"/>
          </a:xfrm>
          <a:prstGeom prst="rect">
            <a:avLst/>
          </a:prstGeom>
          <a:noFill/>
          <a:ln w="9525">
            <a:noFill/>
            <a:miter lim="800000"/>
            <a:headEnd/>
            <a:tailEnd/>
          </a:ln>
        </p:spPr>
        <p:txBody>
          <a:bodyPr>
            <a:prstTxWarp prst="textNoShape">
              <a:avLst/>
            </a:prstTxWarp>
            <a:spAutoFit/>
          </a:bodyPr>
          <a:lstStyle/>
          <a:p>
            <a:pPr eaLnBrk="1" hangingPunct="1">
              <a:spcBef>
                <a:spcPct val="50000"/>
              </a:spcBef>
              <a:buFontTx/>
              <a:buChar char="•"/>
            </a:pPr>
            <a:r>
              <a:rPr lang="en-US" sz="2400" dirty="0"/>
              <a:t> Do principal component analysis, which classifies phenotypic variation into independent systems of correlated traits</a:t>
            </a:r>
          </a:p>
          <a:p>
            <a:pPr eaLnBrk="1" hangingPunct="1">
              <a:spcBef>
                <a:spcPct val="50000"/>
              </a:spcBef>
              <a:buFontTx/>
              <a:buChar char="•"/>
            </a:pPr>
            <a:r>
              <a:rPr lang="en-US" sz="2400" dirty="0"/>
              <a:t>Principal components are phenotypes so we can search for</a:t>
            </a:r>
            <a:r>
              <a:rPr lang="en-US" sz="2400" dirty="0" smtClean="0"/>
              <a:t> markers associated with them</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36446"/>
            <a:ext cx="9144000" cy="711465"/>
          </a:xfrm>
        </p:spPr>
        <p:txBody>
          <a:bodyPr/>
          <a:lstStyle/>
          <a:p>
            <a:r>
              <a:rPr lang="en-US" sz="3200">
                <a:solidFill>
                  <a:schemeClr val="tx1"/>
                </a:solidFill>
                <a:latin typeface="Comic Sans MS" charset="0"/>
                <a:ea typeface="ＭＳ Ｐゴシック" charset="-128"/>
                <a:cs typeface="ＭＳ Ｐゴシック" charset="-128"/>
              </a:rPr>
              <a:t>Principal Component 1 (Skeletal Size)</a:t>
            </a:r>
          </a:p>
        </p:txBody>
      </p:sp>
      <p:sp>
        <p:nvSpPr>
          <p:cNvPr id="30723" name="Text Box 3"/>
          <p:cNvSpPr txBox="1">
            <a:spLocks noChangeArrowheads="1"/>
          </p:cNvSpPr>
          <p:nvPr/>
        </p:nvSpPr>
        <p:spPr bwMode="auto">
          <a:xfrm>
            <a:off x="239569" y="3258443"/>
            <a:ext cx="8611466" cy="3456614"/>
          </a:xfrm>
          <a:prstGeom prst="rect">
            <a:avLst/>
          </a:prstGeom>
          <a:noFill/>
          <a:ln w="9525">
            <a:noFill/>
            <a:miter lim="800000"/>
            <a:headEnd/>
            <a:tailEnd/>
          </a:ln>
        </p:spPr>
        <p:txBody>
          <a:bodyPr>
            <a:prstTxWarp prst="textNoShape">
              <a:avLst/>
            </a:prstTxWarp>
            <a:spAutoFit/>
          </a:bodyPr>
          <a:lstStyle/>
          <a:p>
            <a:pPr eaLnBrk="1" hangingPunct="1">
              <a:buSzPct val="60000"/>
              <a:buFont typeface="Zapf Dingbats" charset="2"/>
              <a:buChar char="l"/>
            </a:pPr>
            <a:r>
              <a:rPr lang="en-US" sz="2400" dirty="0"/>
              <a:t> PC1 is based on 42 metrics from pelvis, fore and hind limbs</a:t>
            </a:r>
          </a:p>
          <a:p>
            <a:pPr eaLnBrk="1" hangingPunct="1">
              <a:buSzPct val="60000"/>
              <a:buFont typeface="Zapf Dingbats" charset="2"/>
              <a:buChar char="l"/>
            </a:pPr>
            <a:endParaRPr lang="en-US" sz="2400" dirty="0"/>
          </a:p>
          <a:p>
            <a:pPr eaLnBrk="1" hangingPunct="1">
              <a:buSzPct val="60000"/>
              <a:buFont typeface="Zapf Dingbats" charset="2"/>
              <a:buChar char="l"/>
            </a:pPr>
            <a:r>
              <a:rPr lang="en-US" sz="2400" dirty="0"/>
              <a:t> Highly heritable (h</a:t>
            </a:r>
            <a:r>
              <a:rPr lang="en-US" sz="2400" baseline="30000" dirty="0"/>
              <a:t>2</a:t>
            </a:r>
            <a:r>
              <a:rPr lang="en-US" sz="2400" dirty="0"/>
              <a:t> 0.45)</a:t>
            </a:r>
          </a:p>
          <a:p>
            <a:pPr eaLnBrk="1" hangingPunct="1">
              <a:buSzPct val="60000"/>
              <a:buFont typeface="Zapf Dingbats" charset="2"/>
              <a:buChar char="l"/>
            </a:pPr>
            <a:endParaRPr lang="en-US" sz="2400" dirty="0"/>
          </a:p>
          <a:p>
            <a:pPr eaLnBrk="1" hangingPunct="1">
              <a:buSzPct val="60000"/>
              <a:buFont typeface="Zapf Dingbats" charset="2"/>
              <a:buChar char="l"/>
            </a:pPr>
            <a:r>
              <a:rPr lang="en-US" sz="2400" dirty="0"/>
              <a:t> 7 </a:t>
            </a:r>
            <a:r>
              <a:rPr lang="en-US" sz="2400" dirty="0" err="1"/>
              <a:t>QTLs</a:t>
            </a:r>
            <a:r>
              <a:rPr lang="en-US" sz="2400" dirty="0"/>
              <a:t> affect size</a:t>
            </a:r>
          </a:p>
          <a:p>
            <a:pPr eaLnBrk="1" hangingPunct="1">
              <a:buSzPct val="60000"/>
              <a:buFont typeface="Zapf Dingbats" charset="2"/>
              <a:buChar char="l"/>
            </a:pPr>
            <a:endParaRPr lang="en-US" sz="2400" dirty="0"/>
          </a:p>
          <a:p>
            <a:pPr eaLnBrk="1" hangingPunct="1">
              <a:buSzPct val="60000"/>
              <a:buFont typeface="Zapf Dingbats" charset="2"/>
              <a:buChar char="l"/>
            </a:pPr>
            <a:r>
              <a:rPr lang="en-US" sz="2400" dirty="0"/>
              <a:t> A locus of interest: </a:t>
            </a:r>
            <a:r>
              <a:rPr lang="en-US" sz="2400" b="1" dirty="0">
                <a:solidFill>
                  <a:srgbClr val="FF0000"/>
                </a:solidFill>
              </a:rPr>
              <a:t>FH2017 on CFA15 is linked to </a:t>
            </a:r>
            <a:r>
              <a:rPr lang="en-US" sz="2400" b="1" i="1" dirty="0" smtClean="0">
                <a:solidFill>
                  <a:srgbClr val="FF0000"/>
                </a:solidFill>
              </a:rPr>
              <a:t>IGF1</a:t>
            </a:r>
            <a:r>
              <a:rPr lang="en-US" sz="2400" b="1" i="1" dirty="0">
                <a:solidFill>
                  <a:srgbClr val="FF0000"/>
                </a:solidFill>
              </a:rPr>
              <a:t>!</a:t>
            </a:r>
          </a:p>
          <a:p>
            <a:pPr eaLnBrk="1" hangingPunct="1">
              <a:buSzPct val="60000"/>
              <a:buFont typeface="Zapf Dingbats" charset="2"/>
              <a:buChar char="l"/>
            </a:pPr>
            <a:endParaRPr lang="en-US" sz="2400" b="1" i="1" dirty="0">
              <a:solidFill>
                <a:srgbClr val="FF0000"/>
              </a:solidFill>
            </a:endParaRPr>
          </a:p>
          <a:p>
            <a:pPr eaLnBrk="1" hangingPunct="1">
              <a:buSzPct val="60000"/>
              <a:buFont typeface="Zapf Dingbats" charset="2"/>
              <a:buChar char="l"/>
            </a:pPr>
            <a:r>
              <a:rPr lang="en-US" sz="2400" dirty="0"/>
              <a:t> Extensive</a:t>
            </a:r>
            <a:r>
              <a:rPr lang="en-US" sz="2400" dirty="0" smtClean="0"/>
              <a:t> re-sequencing </a:t>
            </a:r>
            <a:r>
              <a:rPr lang="en-US" sz="2400" dirty="0"/>
              <a:t>near </a:t>
            </a:r>
            <a:r>
              <a:rPr lang="en-US" sz="2400" i="1" dirty="0" smtClean="0"/>
              <a:t>IGF1 </a:t>
            </a:r>
            <a:r>
              <a:rPr lang="en-US" sz="2400" dirty="0"/>
              <a:t>led to SNP discovery</a:t>
            </a:r>
            <a:endParaRPr lang="en-US" sz="1800" dirty="0"/>
          </a:p>
        </p:txBody>
      </p:sp>
      <p:grpSp>
        <p:nvGrpSpPr>
          <p:cNvPr id="2" name="Group 4"/>
          <p:cNvGrpSpPr>
            <a:grpSpLocks/>
          </p:cNvGrpSpPr>
          <p:nvPr/>
        </p:nvGrpSpPr>
        <p:grpSpPr bwMode="auto">
          <a:xfrm>
            <a:off x="460376" y="1365480"/>
            <a:ext cx="7419397" cy="1892964"/>
            <a:chOff x="290" y="825"/>
            <a:chExt cx="4674" cy="1192"/>
          </a:xfrm>
        </p:grpSpPr>
        <p:sp>
          <p:nvSpPr>
            <p:cNvPr id="30725" name="Rectangle 5"/>
            <p:cNvSpPr>
              <a:spLocks noChangeArrowheads="1"/>
            </p:cNvSpPr>
            <p:nvPr/>
          </p:nvSpPr>
          <p:spPr bwMode="auto">
            <a:xfrm>
              <a:off x="882" y="1227"/>
              <a:ext cx="69" cy="552"/>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26" name="Rectangle 6"/>
            <p:cNvSpPr>
              <a:spLocks noChangeArrowheads="1"/>
            </p:cNvSpPr>
            <p:nvPr/>
          </p:nvSpPr>
          <p:spPr bwMode="auto">
            <a:xfrm>
              <a:off x="1051" y="1209"/>
              <a:ext cx="75" cy="570"/>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27" name="Rectangle 7"/>
            <p:cNvSpPr>
              <a:spLocks noChangeArrowheads="1"/>
            </p:cNvSpPr>
            <p:nvPr/>
          </p:nvSpPr>
          <p:spPr bwMode="auto">
            <a:xfrm>
              <a:off x="1227" y="1209"/>
              <a:ext cx="69" cy="570"/>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28" name="Rectangle 8"/>
            <p:cNvSpPr>
              <a:spLocks noChangeArrowheads="1"/>
            </p:cNvSpPr>
            <p:nvPr/>
          </p:nvSpPr>
          <p:spPr bwMode="auto">
            <a:xfrm>
              <a:off x="1396" y="1202"/>
              <a:ext cx="75" cy="577"/>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29" name="Rectangle 9"/>
            <p:cNvSpPr>
              <a:spLocks noChangeArrowheads="1"/>
            </p:cNvSpPr>
            <p:nvPr/>
          </p:nvSpPr>
          <p:spPr bwMode="auto">
            <a:xfrm>
              <a:off x="1571" y="1196"/>
              <a:ext cx="69" cy="58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0" name="Rectangle 10"/>
            <p:cNvSpPr>
              <a:spLocks noChangeArrowheads="1"/>
            </p:cNvSpPr>
            <p:nvPr/>
          </p:nvSpPr>
          <p:spPr bwMode="auto">
            <a:xfrm>
              <a:off x="1741" y="1177"/>
              <a:ext cx="75" cy="602"/>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1" name="Rectangle 11"/>
            <p:cNvSpPr>
              <a:spLocks noChangeArrowheads="1"/>
            </p:cNvSpPr>
            <p:nvPr/>
          </p:nvSpPr>
          <p:spPr bwMode="auto">
            <a:xfrm>
              <a:off x="1916" y="1171"/>
              <a:ext cx="69" cy="608"/>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2" name="Rectangle 12"/>
            <p:cNvSpPr>
              <a:spLocks noChangeArrowheads="1"/>
            </p:cNvSpPr>
            <p:nvPr/>
          </p:nvSpPr>
          <p:spPr bwMode="auto">
            <a:xfrm>
              <a:off x="2085" y="1158"/>
              <a:ext cx="76" cy="621"/>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3" name="Rectangle 13"/>
            <p:cNvSpPr>
              <a:spLocks noChangeArrowheads="1"/>
            </p:cNvSpPr>
            <p:nvPr/>
          </p:nvSpPr>
          <p:spPr bwMode="auto">
            <a:xfrm>
              <a:off x="2261" y="1102"/>
              <a:ext cx="69" cy="677"/>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4" name="Rectangle 14"/>
            <p:cNvSpPr>
              <a:spLocks noChangeArrowheads="1"/>
            </p:cNvSpPr>
            <p:nvPr/>
          </p:nvSpPr>
          <p:spPr bwMode="auto">
            <a:xfrm>
              <a:off x="2430" y="1071"/>
              <a:ext cx="75" cy="708"/>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5" name="Rectangle 15"/>
            <p:cNvSpPr>
              <a:spLocks noChangeArrowheads="1"/>
            </p:cNvSpPr>
            <p:nvPr/>
          </p:nvSpPr>
          <p:spPr bwMode="auto">
            <a:xfrm>
              <a:off x="2606" y="1033"/>
              <a:ext cx="69" cy="746"/>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6" name="Rectangle 16"/>
            <p:cNvSpPr>
              <a:spLocks noChangeArrowheads="1"/>
            </p:cNvSpPr>
            <p:nvPr/>
          </p:nvSpPr>
          <p:spPr bwMode="auto">
            <a:xfrm>
              <a:off x="2775" y="1234"/>
              <a:ext cx="75" cy="545"/>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7" name="Rectangle 17"/>
            <p:cNvSpPr>
              <a:spLocks noChangeArrowheads="1"/>
            </p:cNvSpPr>
            <p:nvPr/>
          </p:nvSpPr>
          <p:spPr bwMode="auto">
            <a:xfrm>
              <a:off x="2951" y="1215"/>
              <a:ext cx="68" cy="564"/>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8" name="Rectangle 18"/>
            <p:cNvSpPr>
              <a:spLocks noChangeArrowheads="1"/>
            </p:cNvSpPr>
            <p:nvPr/>
          </p:nvSpPr>
          <p:spPr bwMode="auto">
            <a:xfrm>
              <a:off x="3120" y="1209"/>
              <a:ext cx="69" cy="570"/>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39" name="Rectangle 19"/>
            <p:cNvSpPr>
              <a:spLocks noChangeArrowheads="1"/>
            </p:cNvSpPr>
            <p:nvPr/>
          </p:nvSpPr>
          <p:spPr bwMode="auto">
            <a:xfrm>
              <a:off x="3289" y="1121"/>
              <a:ext cx="75" cy="658"/>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0" name="Rectangle 20"/>
            <p:cNvSpPr>
              <a:spLocks noChangeArrowheads="1"/>
            </p:cNvSpPr>
            <p:nvPr/>
          </p:nvSpPr>
          <p:spPr bwMode="auto">
            <a:xfrm>
              <a:off x="3465" y="1146"/>
              <a:ext cx="69" cy="63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1" name="Rectangle 21"/>
            <p:cNvSpPr>
              <a:spLocks noChangeArrowheads="1"/>
            </p:cNvSpPr>
            <p:nvPr/>
          </p:nvSpPr>
          <p:spPr bwMode="auto">
            <a:xfrm>
              <a:off x="3634" y="1127"/>
              <a:ext cx="75" cy="652"/>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2" name="Rectangle 22"/>
            <p:cNvSpPr>
              <a:spLocks noChangeArrowheads="1"/>
            </p:cNvSpPr>
            <p:nvPr/>
          </p:nvSpPr>
          <p:spPr bwMode="auto">
            <a:xfrm>
              <a:off x="3809" y="1096"/>
              <a:ext cx="69" cy="68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3" name="Rectangle 23"/>
            <p:cNvSpPr>
              <a:spLocks noChangeArrowheads="1"/>
            </p:cNvSpPr>
            <p:nvPr/>
          </p:nvSpPr>
          <p:spPr bwMode="auto">
            <a:xfrm>
              <a:off x="3979" y="1064"/>
              <a:ext cx="75" cy="715"/>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4" name="Rectangle 24"/>
            <p:cNvSpPr>
              <a:spLocks noChangeArrowheads="1"/>
            </p:cNvSpPr>
            <p:nvPr/>
          </p:nvSpPr>
          <p:spPr bwMode="auto">
            <a:xfrm>
              <a:off x="4154" y="1177"/>
              <a:ext cx="69" cy="602"/>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5" name="Rectangle 25"/>
            <p:cNvSpPr>
              <a:spLocks noChangeArrowheads="1"/>
            </p:cNvSpPr>
            <p:nvPr/>
          </p:nvSpPr>
          <p:spPr bwMode="auto">
            <a:xfrm>
              <a:off x="4323" y="1133"/>
              <a:ext cx="76" cy="646"/>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6" name="Rectangle 26"/>
            <p:cNvSpPr>
              <a:spLocks noChangeArrowheads="1"/>
            </p:cNvSpPr>
            <p:nvPr/>
          </p:nvSpPr>
          <p:spPr bwMode="auto">
            <a:xfrm>
              <a:off x="4499" y="1096"/>
              <a:ext cx="69" cy="68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7" name="Rectangle 27"/>
            <p:cNvSpPr>
              <a:spLocks noChangeArrowheads="1"/>
            </p:cNvSpPr>
            <p:nvPr/>
          </p:nvSpPr>
          <p:spPr bwMode="auto">
            <a:xfrm>
              <a:off x="4668" y="1096"/>
              <a:ext cx="75" cy="68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8" name="Rectangle 28"/>
            <p:cNvSpPr>
              <a:spLocks noChangeArrowheads="1"/>
            </p:cNvSpPr>
            <p:nvPr/>
          </p:nvSpPr>
          <p:spPr bwMode="auto">
            <a:xfrm>
              <a:off x="4844" y="1096"/>
              <a:ext cx="69" cy="683"/>
            </a:xfrm>
            <a:prstGeom prst="rect">
              <a:avLst/>
            </a:prstGeom>
            <a:solidFill>
              <a:srgbClr val="808080"/>
            </a:solidFill>
            <a:ln w="9525">
              <a:noFill/>
              <a:miter lim="800000"/>
              <a:headEnd/>
              <a:tailEnd/>
            </a:ln>
          </p:spPr>
          <p:txBody>
            <a:bodyPr>
              <a:prstTxWarp prst="textNoShape">
                <a:avLst/>
              </a:prstTxWarp>
            </a:bodyPr>
            <a:lstStyle/>
            <a:p>
              <a:endParaRPr lang="en-US"/>
            </a:p>
          </p:txBody>
        </p:sp>
        <p:sp>
          <p:nvSpPr>
            <p:cNvPr id="30749" name="Line 29"/>
            <p:cNvSpPr>
              <a:spLocks noChangeShapeType="1"/>
            </p:cNvSpPr>
            <p:nvPr/>
          </p:nvSpPr>
          <p:spPr bwMode="auto">
            <a:xfrm>
              <a:off x="832" y="927"/>
              <a:ext cx="1" cy="852"/>
            </a:xfrm>
            <a:prstGeom prst="line">
              <a:avLst/>
            </a:prstGeom>
            <a:noFill/>
            <a:ln w="0">
              <a:solidFill>
                <a:srgbClr val="000000"/>
              </a:solidFill>
              <a:round/>
              <a:headEnd/>
              <a:tailEnd/>
            </a:ln>
          </p:spPr>
          <p:txBody>
            <a:bodyPr>
              <a:prstTxWarp prst="textNoShape">
                <a:avLst/>
              </a:prstTxWarp>
            </a:bodyPr>
            <a:lstStyle/>
            <a:p>
              <a:endParaRPr lang="en-US"/>
            </a:p>
          </p:txBody>
        </p:sp>
        <p:sp>
          <p:nvSpPr>
            <p:cNvPr id="30750" name="Line 30"/>
            <p:cNvSpPr>
              <a:spLocks noChangeShapeType="1"/>
            </p:cNvSpPr>
            <p:nvPr/>
          </p:nvSpPr>
          <p:spPr bwMode="auto">
            <a:xfrm>
              <a:off x="800" y="1779"/>
              <a:ext cx="3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0751" name="Line 31"/>
            <p:cNvSpPr>
              <a:spLocks noChangeShapeType="1"/>
            </p:cNvSpPr>
            <p:nvPr/>
          </p:nvSpPr>
          <p:spPr bwMode="auto">
            <a:xfrm>
              <a:off x="800" y="1497"/>
              <a:ext cx="3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0752" name="Line 32"/>
            <p:cNvSpPr>
              <a:spLocks noChangeShapeType="1"/>
            </p:cNvSpPr>
            <p:nvPr/>
          </p:nvSpPr>
          <p:spPr bwMode="auto">
            <a:xfrm>
              <a:off x="800" y="1209"/>
              <a:ext cx="3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0753" name="Line 33"/>
            <p:cNvSpPr>
              <a:spLocks noChangeShapeType="1"/>
            </p:cNvSpPr>
            <p:nvPr/>
          </p:nvSpPr>
          <p:spPr bwMode="auto">
            <a:xfrm>
              <a:off x="800" y="927"/>
              <a:ext cx="3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0754" name="Line 34"/>
            <p:cNvSpPr>
              <a:spLocks noChangeShapeType="1"/>
            </p:cNvSpPr>
            <p:nvPr/>
          </p:nvSpPr>
          <p:spPr bwMode="auto">
            <a:xfrm>
              <a:off x="832" y="1779"/>
              <a:ext cx="4131"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0755" name="Line 35"/>
            <p:cNvSpPr>
              <a:spLocks noChangeShapeType="1"/>
            </p:cNvSpPr>
            <p:nvPr/>
          </p:nvSpPr>
          <p:spPr bwMode="auto">
            <a:xfrm flipV="1">
              <a:off x="832"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56" name="Line 36"/>
            <p:cNvSpPr>
              <a:spLocks noChangeShapeType="1"/>
            </p:cNvSpPr>
            <p:nvPr/>
          </p:nvSpPr>
          <p:spPr bwMode="auto">
            <a:xfrm flipV="1">
              <a:off x="1001"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57" name="Line 37"/>
            <p:cNvSpPr>
              <a:spLocks noChangeShapeType="1"/>
            </p:cNvSpPr>
            <p:nvPr/>
          </p:nvSpPr>
          <p:spPr bwMode="auto">
            <a:xfrm flipV="1">
              <a:off x="1176"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58" name="Line 38"/>
            <p:cNvSpPr>
              <a:spLocks noChangeShapeType="1"/>
            </p:cNvSpPr>
            <p:nvPr/>
          </p:nvSpPr>
          <p:spPr bwMode="auto">
            <a:xfrm flipV="1">
              <a:off x="1346"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59" name="Line 39"/>
            <p:cNvSpPr>
              <a:spLocks noChangeShapeType="1"/>
            </p:cNvSpPr>
            <p:nvPr/>
          </p:nvSpPr>
          <p:spPr bwMode="auto">
            <a:xfrm flipV="1">
              <a:off x="1521"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0" name="Line 40"/>
            <p:cNvSpPr>
              <a:spLocks noChangeShapeType="1"/>
            </p:cNvSpPr>
            <p:nvPr/>
          </p:nvSpPr>
          <p:spPr bwMode="auto">
            <a:xfrm flipV="1">
              <a:off x="1690"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1" name="Line 41"/>
            <p:cNvSpPr>
              <a:spLocks noChangeShapeType="1"/>
            </p:cNvSpPr>
            <p:nvPr/>
          </p:nvSpPr>
          <p:spPr bwMode="auto">
            <a:xfrm flipV="1">
              <a:off x="1866"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2" name="Line 42"/>
            <p:cNvSpPr>
              <a:spLocks noChangeShapeType="1"/>
            </p:cNvSpPr>
            <p:nvPr/>
          </p:nvSpPr>
          <p:spPr bwMode="auto">
            <a:xfrm flipV="1">
              <a:off x="2035"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3" name="Line 43"/>
            <p:cNvSpPr>
              <a:spLocks noChangeShapeType="1"/>
            </p:cNvSpPr>
            <p:nvPr/>
          </p:nvSpPr>
          <p:spPr bwMode="auto">
            <a:xfrm flipV="1">
              <a:off x="2211"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4" name="Line 44"/>
            <p:cNvSpPr>
              <a:spLocks noChangeShapeType="1"/>
            </p:cNvSpPr>
            <p:nvPr/>
          </p:nvSpPr>
          <p:spPr bwMode="auto">
            <a:xfrm flipV="1">
              <a:off x="2380"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5" name="Line 45"/>
            <p:cNvSpPr>
              <a:spLocks noChangeShapeType="1"/>
            </p:cNvSpPr>
            <p:nvPr/>
          </p:nvSpPr>
          <p:spPr bwMode="auto">
            <a:xfrm flipV="1">
              <a:off x="2556"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6" name="Line 46"/>
            <p:cNvSpPr>
              <a:spLocks noChangeShapeType="1"/>
            </p:cNvSpPr>
            <p:nvPr/>
          </p:nvSpPr>
          <p:spPr bwMode="auto">
            <a:xfrm flipV="1">
              <a:off x="2725"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7" name="Line 47"/>
            <p:cNvSpPr>
              <a:spLocks noChangeShapeType="1"/>
            </p:cNvSpPr>
            <p:nvPr/>
          </p:nvSpPr>
          <p:spPr bwMode="auto">
            <a:xfrm flipV="1">
              <a:off x="2900"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8" name="Line 48"/>
            <p:cNvSpPr>
              <a:spLocks noChangeShapeType="1"/>
            </p:cNvSpPr>
            <p:nvPr/>
          </p:nvSpPr>
          <p:spPr bwMode="auto">
            <a:xfrm flipV="1">
              <a:off x="3070"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69" name="Line 49"/>
            <p:cNvSpPr>
              <a:spLocks noChangeShapeType="1"/>
            </p:cNvSpPr>
            <p:nvPr/>
          </p:nvSpPr>
          <p:spPr bwMode="auto">
            <a:xfrm flipV="1">
              <a:off x="3239"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0" name="Line 50"/>
            <p:cNvSpPr>
              <a:spLocks noChangeShapeType="1"/>
            </p:cNvSpPr>
            <p:nvPr/>
          </p:nvSpPr>
          <p:spPr bwMode="auto">
            <a:xfrm flipV="1">
              <a:off x="3414"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1" name="Line 51"/>
            <p:cNvSpPr>
              <a:spLocks noChangeShapeType="1"/>
            </p:cNvSpPr>
            <p:nvPr/>
          </p:nvSpPr>
          <p:spPr bwMode="auto">
            <a:xfrm flipV="1">
              <a:off x="3584"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2" name="Line 52"/>
            <p:cNvSpPr>
              <a:spLocks noChangeShapeType="1"/>
            </p:cNvSpPr>
            <p:nvPr/>
          </p:nvSpPr>
          <p:spPr bwMode="auto">
            <a:xfrm flipV="1">
              <a:off x="3759"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3" name="Line 53"/>
            <p:cNvSpPr>
              <a:spLocks noChangeShapeType="1"/>
            </p:cNvSpPr>
            <p:nvPr/>
          </p:nvSpPr>
          <p:spPr bwMode="auto">
            <a:xfrm flipV="1">
              <a:off x="3928"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4" name="Line 54"/>
            <p:cNvSpPr>
              <a:spLocks noChangeShapeType="1"/>
            </p:cNvSpPr>
            <p:nvPr/>
          </p:nvSpPr>
          <p:spPr bwMode="auto">
            <a:xfrm flipV="1">
              <a:off x="4104"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5" name="Line 55"/>
            <p:cNvSpPr>
              <a:spLocks noChangeShapeType="1"/>
            </p:cNvSpPr>
            <p:nvPr/>
          </p:nvSpPr>
          <p:spPr bwMode="auto">
            <a:xfrm flipV="1">
              <a:off x="4273"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6" name="Line 56"/>
            <p:cNvSpPr>
              <a:spLocks noChangeShapeType="1"/>
            </p:cNvSpPr>
            <p:nvPr/>
          </p:nvSpPr>
          <p:spPr bwMode="auto">
            <a:xfrm flipV="1">
              <a:off x="4449"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7" name="Line 57"/>
            <p:cNvSpPr>
              <a:spLocks noChangeShapeType="1"/>
            </p:cNvSpPr>
            <p:nvPr/>
          </p:nvSpPr>
          <p:spPr bwMode="auto">
            <a:xfrm flipV="1">
              <a:off x="4618"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8" name="Line 58"/>
            <p:cNvSpPr>
              <a:spLocks noChangeShapeType="1"/>
            </p:cNvSpPr>
            <p:nvPr/>
          </p:nvSpPr>
          <p:spPr bwMode="auto">
            <a:xfrm flipV="1">
              <a:off x="4794"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79" name="Line 59"/>
            <p:cNvSpPr>
              <a:spLocks noChangeShapeType="1"/>
            </p:cNvSpPr>
            <p:nvPr/>
          </p:nvSpPr>
          <p:spPr bwMode="auto">
            <a:xfrm flipV="1">
              <a:off x="4963" y="1779"/>
              <a:ext cx="1" cy="13"/>
            </a:xfrm>
            <a:prstGeom prst="line">
              <a:avLst/>
            </a:prstGeom>
            <a:noFill/>
            <a:ln w="0">
              <a:solidFill>
                <a:srgbClr val="000000"/>
              </a:solidFill>
              <a:round/>
              <a:headEnd/>
              <a:tailEnd/>
            </a:ln>
          </p:spPr>
          <p:txBody>
            <a:bodyPr>
              <a:prstTxWarp prst="textNoShape">
                <a:avLst/>
              </a:prstTxWarp>
            </a:bodyPr>
            <a:lstStyle/>
            <a:p>
              <a:endParaRPr lang="en-US"/>
            </a:p>
          </p:txBody>
        </p:sp>
        <p:sp>
          <p:nvSpPr>
            <p:cNvPr id="30780" name="Rectangle 60"/>
            <p:cNvSpPr>
              <a:spLocks noChangeArrowheads="1"/>
            </p:cNvSpPr>
            <p:nvPr/>
          </p:nvSpPr>
          <p:spPr bwMode="auto">
            <a:xfrm>
              <a:off x="581" y="1729"/>
              <a:ext cx="172" cy="116"/>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a:solidFill>
                    <a:srgbClr val="000000"/>
                  </a:solidFill>
                </a:rPr>
                <a:t>0.00</a:t>
              </a:r>
              <a:endParaRPr lang="en-US" sz="1800">
                <a:solidFill>
                  <a:srgbClr val="000000"/>
                </a:solidFill>
              </a:endParaRPr>
            </a:p>
          </p:txBody>
        </p:sp>
        <p:sp>
          <p:nvSpPr>
            <p:cNvPr id="30781" name="Rectangle 61"/>
            <p:cNvSpPr>
              <a:spLocks noChangeArrowheads="1"/>
            </p:cNvSpPr>
            <p:nvPr/>
          </p:nvSpPr>
          <p:spPr bwMode="auto">
            <a:xfrm>
              <a:off x="581" y="1447"/>
              <a:ext cx="172" cy="116"/>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a:solidFill>
                    <a:srgbClr val="000000"/>
                  </a:solidFill>
                </a:rPr>
                <a:t>0.05</a:t>
              </a:r>
              <a:endParaRPr lang="en-US" sz="1800">
                <a:solidFill>
                  <a:srgbClr val="000000"/>
                </a:solidFill>
              </a:endParaRPr>
            </a:p>
          </p:txBody>
        </p:sp>
        <p:sp>
          <p:nvSpPr>
            <p:cNvPr id="30782" name="Rectangle 62"/>
            <p:cNvSpPr>
              <a:spLocks noChangeArrowheads="1"/>
            </p:cNvSpPr>
            <p:nvPr/>
          </p:nvSpPr>
          <p:spPr bwMode="auto">
            <a:xfrm>
              <a:off x="581" y="1158"/>
              <a:ext cx="172" cy="116"/>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a:solidFill>
                    <a:srgbClr val="000000"/>
                  </a:solidFill>
                </a:rPr>
                <a:t>0.10</a:t>
              </a:r>
              <a:endParaRPr lang="en-US" sz="1800">
                <a:solidFill>
                  <a:srgbClr val="000000"/>
                </a:solidFill>
              </a:endParaRPr>
            </a:p>
          </p:txBody>
        </p:sp>
        <p:sp>
          <p:nvSpPr>
            <p:cNvPr id="30783" name="Rectangle 63"/>
            <p:cNvSpPr>
              <a:spLocks noChangeArrowheads="1"/>
            </p:cNvSpPr>
            <p:nvPr/>
          </p:nvSpPr>
          <p:spPr bwMode="auto">
            <a:xfrm>
              <a:off x="581" y="875"/>
              <a:ext cx="172" cy="116"/>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dirty="0">
                  <a:solidFill>
                    <a:srgbClr val="000000"/>
                  </a:solidFill>
                </a:rPr>
                <a:t>0.15</a:t>
              </a:r>
              <a:endParaRPr lang="en-US" sz="1800" dirty="0">
                <a:solidFill>
                  <a:srgbClr val="000000"/>
                </a:solidFill>
              </a:endParaRPr>
            </a:p>
          </p:txBody>
        </p:sp>
        <p:sp>
          <p:nvSpPr>
            <p:cNvPr id="30784" name="Line 64"/>
            <p:cNvSpPr>
              <a:spLocks noChangeShapeType="1"/>
            </p:cNvSpPr>
            <p:nvPr/>
          </p:nvSpPr>
          <p:spPr bwMode="auto">
            <a:xfrm>
              <a:off x="855" y="957"/>
              <a:ext cx="1860" cy="0"/>
            </a:xfrm>
            <a:prstGeom prst="line">
              <a:avLst/>
            </a:prstGeom>
            <a:noFill/>
            <a:ln w="9525">
              <a:solidFill>
                <a:schemeClr val="tx1"/>
              </a:solidFill>
              <a:round/>
              <a:headEnd type="stealth" w="lg" len="lg"/>
              <a:tailEnd type="stealth" w="lg" len="lg"/>
            </a:ln>
          </p:spPr>
          <p:txBody>
            <a:bodyPr>
              <a:prstTxWarp prst="textNoShape">
                <a:avLst/>
              </a:prstTxWarp>
            </a:bodyPr>
            <a:lstStyle/>
            <a:p>
              <a:endParaRPr lang="en-US"/>
            </a:p>
          </p:txBody>
        </p:sp>
        <p:sp>
          <p:nvSpPr>
            <p:cNvPr id="30785" name="Text Box 65"/>
            <p:cNvSpPr txBox="1">
              <a:spLocks noChangeArrowheads="1"/>
            </p:cNvSpPr>
            <p:nvPr/>
          </p:nvSpPr>
          <p:spPr bwMode="auto">
            <a:xfrm>
              <a:off x="1490" y="841"/>
              <a:ext cx="380" cy="236"/>
            </a:xfrm>
            <a:prstGeom prst="rect">
              <a:avLst/>
            </a:prstGeom>
            <a:solidFill>
              <a:schemeClr val="accent1"/>
            </a:solidFill>
            <a:ln w="9525">
              <a:noFill/>
              <a:miter lim="800000"/>
              <a:headEnd/>
              <a:tailEnd/>
            </a:ln>
          </p:spPr>
          <p:txBody>
            <a:bodyPr wrap="none">
              <a:prstTxWarp prst="textNoShape">
                <a:avLst/>
              </a:prstTxWarp>
              <a:spAutoFit/>
            </a:bodyPr>
            <a:lstStyle/>
            <a:p>
              <a:pPr eaLnBrk="1" hangingPunct="1"/>
              <a:r>
                <a:rPr lang="en-US" sz="1800">
                  <a:solidFill>
                    <a:schemeClr val="bg2"/>
                  </a:solidFill>
                </a:rPr>
                <a:t>skull</a:t>
              </a:r>
            </a:p>
          </p:txBody>
        </p:sp>
        <p:sp>
          <p:nvSpPr>
            <p:cNvPr id="30786" name="Line 66"/>
            <p:cNvSpPr>
              <a:spLocks noChangeShapeType="1"/>
            </p:cNvSpPr>
            <p:nvPr/>
          </p:nvSpPr>
          <p:spPr bwMode="auto">
            <a:xfrm>
              <a:off x="2723" y="957"/>
              <a:ext cx="660" cy="0"/>
            </a:xfrm>
            <a:prstGeom prst="line">
              <a:avLst/>
            </a:prstGeom>
            <a:noFill/>
            <a:ln w="9525">
              <a:solidFill>
                <a:schemeClr val="tx1"/>
              </a:solidFill>
              <a:round/>
              <a:headEnd type="stealth" w="lg" len="lg"/>
              <a:tailEnd type="stealth" w="lg" len="lg"/>
            </a:ln>
          </p:spPr>
          <p:txBody>
            <a:bodyPr>
              <a:prstTxWarp prst="textNoShape">
                <a:avLst/>
              </a:prstTxWarp>
            </a:bodyPr>
            <a:lstStyle/>
            <a:p>
              <a:endParaRPr lang="en-US"/>
            </a:p>
          </p:txBody>
        </p:sp>
        <p:sp>
          <p:nvSpPr>
            <p:cNvPr id="30787" name="Text Box 67"/>
            <p:cNvSpPr txBox="1">
              <a:spLocks noChangeArrowheads="1"/>
            </p:cNvSpPr>
            <p:nvPr/>
          </p:nvSpPr>
          <p:spPr bwMode="auto">
            <a:xfrm>
              <a:off x="2900" y="842"/>
              <a:ext cx="317" cy="233"/>
            </a:xfrm>
            <a:prstGeom prst="rect">
              <a:avLst/>
            </a:prstGeom>
            <a:solidFill>
              <a:schemeClr val="accent1"/>
            </a:solidFill>
            <a:ln w="9525">
              <a:noFill/>
              <a:miter lim="800000"/>
              <a:headEnd/>
              <a:tailEnd/>
            </a:ln>
          </p:spPr>
          <p:txBody>
            <a:bodyPr wrap="none">
              <a:prstTxWarp prst="textNoShape">
                <a:avLst/>
              </a:prstTxWarp>
              <a:spAutoFit/>
            </a:bodyPr>
            <a:lstStyle/>
            <a:p>
              <a:pPr eaLnBrk="1" hangingPunct="1"/>
              <a:r>
                <a:rPr lang="en-US" sz="1800">
                  <a:solidFill>
                    <a:schemeClr val="bg2"/>
                  </a:solidFill>
                </a:rPr>
                <a:t>Hip</a:t>
              </a:r>
            </a:p>
          </p:txBody>
        </p:sp>
        <p:sp>
          <p:nvSpPr>
            <p:cNvPr id="30788" name="Line 68"/>
            <p:cNvSpPr>
              <a:spLocks noChangeShapeType="1"/>
            </p:cNvSpPr>
            <p:nvPr/>
          </p:nvSpPr>
          <p:spPr bwMode="auto">
            <a:xfrm>
              <a:off x="4108" y="952"/>
              <a:ext cx="834" cy="0"/>
            </a:xfrm>
            <a:prstGeom prst="line">
              <a:avLst/>
            </a:prstGeom>
            <a:noFill/>
            <a:ln w="9525">
              <a:solidFill>
                <a:schemeClr val="tx1"/>
              </a:solidFill>
              <a:round/>
              <a:headEnd type="stealth" w="lg" len="lg"/>
              <a:tailEnd type="stealth" w="lg" len="lg"/>
            </a:ln>
          </p:spPr>
          <p:txBody>
            <a:bodyPr>
              <a:prstTxWarp prst="textNoShape">
                <a:avLst/>
              </a:prstTxWarp>
            </a:bodyPr>
            <a:lstStyle/>
            <a:p>
              <a:endParaRPr lang="en-US"/>
            </a:p>
          </p:txBody>
        </p:sp>
        <p:sp>
          <p:nvSpPr>
            <p:cNvPr id="30789" name="Line 69"/>
            <p:cNvSpPr>
              <a:spLocks noChangeShapeType="1"/>
            </p:cNvSpPr>
            <p:nvPr/>
          </p:nvSpPr>
          <p:spPr bwMode="auto">
            <a:xfrm flipV="1">
              <a:off x="3408" y="958"/>
              <a:ext cx="702" cy="0"/>
            </a:xfrm>
            <a:prstGeom prst="line">
              <a:avLst/>
            </a:prstGeom>
            <a:noFill/>
            <a:ln w="9525">
              <a:solidFill>
                <a:schemeClr val="tx1"/>
              </a:solidFill>
              <a:round/>
              <a:headEnd type="stealth" w="lg" len="lg"/>
              <a:tailEnd type="stealth" w="lg" len="lg"/>
            </a:ln>
          </p:spPr>
          <p:txBody>
            <a:bodyPr>
              <a:prstTxWarp prst="textNoShape">
                <a:avLst/>
              </a:prstTxWarp>
            </a:bodyPr>
            <a:lstStyle/>
            <a:p>
              <a:endParaRPr lang="en-US"/>
            </a:p>
          </p:txBody>
        </p:sp>
        <p:sp>
          <p:nvSpPr>
            <p:cNvPr id="30790" name="Text Box 70"/>
            <p:cNvSpPr txBox="1">
              <a:spLocks noChangeArrowheads="1"/>
            </p:cNvSpPr>
            <p:nvPr/>
          </p:nvSpPr>
          <p:spPr bwMode="auto">
            <a:xfrm>
              <a:off x="3548" y="834"/>
              <a:ext cx="355" cy="233"/>
            </a:xfrm>
            <a:prstGeom prst="rect">
              <a:avLst/>
            </a:prstGeom>
            <a:solidFill>
              <a:schemeClr val="accent1"/>
            </a:solidFill>
            <a:ln w="9525">
              <a:noFill/>
              <a:miter lim="800000"/>
              <a:headEnd/>
              <a:tailEnd/>
            </a:ln>
          </p:spPr>
          <p:txBody>
            <a:bodyPr wrap="none">
              <a:prstTxWarp prst="textNoShape">
                <a:avLst/>
              </a:prstTxWarp>
              <a:spAutoFit/>
            </a:bodyPr>
            <a:lstStyle/>
            <a:p>
              <a:pPr eaLnBrk="1" hangingPunct="1"/>
              <a:r>
                <a:rPr lang="en-US" sz="1800">
                  <a:solidFill>
                    <a:schemeClr val="bg2"/>
                  </a:solidFill>
                </a:rPr>
                <a:t>fore</a:t>
              </a:r>
            </a:p>
          </p:txBody>
        </p:sp>
        <p:sp>
          <p:nvSpPr>
            <p:cNvPr id="30791" name="Text Box 71"/>
            <p:cNvSpPr txBox="1">
              <a:spLocks noChangeArrowheads="1"/>
            </p:cNvSpPr>
            <p:nvPr/>
          </p:nvSpPr>
          <p:spPr bwMode="auto">
            <a:xfrm>
              <a:off x="4346" y="828"/>
              <a:ext cx="379" cy="233"/>
            </a:xfrm>
            <a:prstGeom prst="rect">
              <a:avLst/>
            </a:prstGeom>
            <a:solidFill>
              <a:schemeClr val="accent1"/>
            </a:solidFill>
            <a:ln w="9525">
              <a:noFill/>
              <a:miter lim="800000"/>
              <a:headEnd/>
              <a:tailEnd/>
            </a:ln>
          </p:spPr>
          <p:txBody>
            <a:bodyPr wrap="none">
              <a:prstTxWarp prst="textNoShape">
                <a:avLst/>
              </a:prstTxWarp>
              <a:spAutoFit/>
            </a:bodyPr>
            <a:lstStyle/>
            <a:p>
              <a:pPr eaLnBrk="1" hangingPunct="1"/>
              <a:r>
                <a:rPr lang="en-US" sz="1800">
                  <a:solidFill>
                    <a:schemeClr val="bg2"/>
                  </a:solidFill>
                </a:rPr>
                <a:t>hind</a:t>
              </a:r>
            </a:p>
          </p:txBody>
        </p:sp>
        <p:sp>
          <p:nvSpPr>
            <p:cNvPr id="30792" name="Text Box 72"/>
            <p:cNvSpPr txBox="1">
              <a:spLocks noChangeArrowheads="1"/>
            </p:cNvSpPr>
            <p:nvPr/>
          </p:nvSpPr>
          <p:spPr bwMode="auto">
            <a:xfrm rot="16200000">
              <a:off x="-16" y="1131"/>
              <a:ext cx="826" cy="213"/>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rPr>
                <a:t>Trait Strength</a:t>
              </a:r>
            </a:p>
          </p:txBody>
        </p:sp>
        <p:sp>
          <p:nvSpPr>
            <p:cNvPr id="30793" name="Text Box 73"/>
            <p:cNvSpPr txBox="1">
              <a:spLocks noChangeArrowheads="1"/>
            </p:cNvSpPr>
            <p:nvPr/>
          </p:nvSpPr>
          <p:spPr bwMode="auto">
            <a:xfrm>
              <a:off x="2102" y="1438"/>
              <a:ext cx="116" cy="329"/>
            </a:xfrm>
            <a:prstGeom prst="rect">
              <a:avLst/>
            </a:prstGeom>
            <a:noFill/>
            <a:ln w="9525">
              <a:noFill/>
              <a:miter lim="800000"/>
              <a:headEnd/>
              <a:tailEnd/>
            </a:ln>
          </p:spPr>
          <p:txBody>
            <a:bodyPr wrap="none">
              <a:prstTxWarp prst="textNoShape">
                <a:avLst/>
              </a:prstTxWarp>
              <a:spAutoFit/>
            </a:bodyPr>
            <a:lstStyle/>
            <a:p>
              <a:endParaRPr lang="en-US" sz="2800" i="1"/>
            </a:p>
          </p:txBody>
        </p:sp>
        <p:sp>
          <p:nvSpPr>
            <p:cNvPr id="30794" name="Text Box 74"/>
            <p:cNvSpPr txBox="1">
              <a:spLocks noChangeArrowheads="1"/>
            </p:cNvSpPr>
            <p:nvPr/>
          </p:nvSpPr>
          <p:spPr bwMode="auto">
            <a:xfrm>
              <a:off x="2246" y="1486"/>
              <a:ext cx="116" cy="329"/>
            </a:xfrm>
            <a:prstGeom prst="rect">
              <a:avLst/>
            </a:prstGeom>
            <a:noFill/>
            <a:ln w="9525">
              <a:noFill/>
              <a:miter lim="800000"/>
              <a:headEnd/>
              <a:tailEnd/>
            </a:ln>
          </p:spPr>
          <p:txBody>
            <a:bodyPr wrap="none">
              <a:prstTxWarp prst="textNoShape">
                <a:avLst/>
              </a:prstTxWarp>
              <a:spAutoFit/>
            </a:bodyPr>
            <a:lstStyle/>
            <a:p>
              <a:endParaRPr lang="en-US" sz="2800" i="1"/>
            </a:p>
          </p:txBody>
        </p:sp>
        <p:sp>
          <p:nvSpPr>
            <p:cNvPr id="30795" name="Line 75"/>
            <p:cNvSpPr>
              <a:spLocks noChangeShapeType="1"/>
            </p:cNvSpPr>
            <p:nvPr/>
          </p:nvSpPr>
          <p:spPr bwMode="auto">
            <a:xfrm>
              <a:off x="2736" y="960"/>
              <a:ext cx="0" cy="81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30796" name="Line 76"/>
            <p:cNvSpPr>
              <a:spLocks noChangeShapeType="1"/>
            </p:cNvSpPr>
            <p:nvPr/>
          </p:nvSpPr>
          <p:spPr bwMode="auto">
            <a:xfrm>
              <a:off x="3408" y="912"/>
              <a:ext cx="0" cy="864"/>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30797" name="Line 77"/>
            <p:cNvSpPr>
              <a:spLocks noChangeShapeType="1"/>
            </p:cNvSpPr>
            <p:nvPr/>
          </p:nvSpPr>
          <p:spPr bwMode="auto">
            <a:xfrm>
              <a:off x="4104" y="904"/>
              <a:ext cx="0" cy="864"/>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30798" name="Text Box 78"/>
            <p:cNvSpPr txBox="1">
              <a:spLocks noChangeArrowheads="1"/>
            </p:cNvSpPr>
            <p:nvPr/>
          </p:nvSpPr>
          <p:spPr bwMode="auto">
            <a:xfrm>
              <a:off x="2280" y="1800"/>
              <a:ext cx="1322" cy="217"/>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Skeletal Measurement</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1" name="Picture 2" descr="Fig3_Haplotypes4"/>
          <p:cNvPicPr>
            <a:picLocks noChangeAspect="1" noChangeArrowheads="1"/>
          </p:cNvPicPr>
          <p:nvPr/>
        </p:nvPicPr>
        <p:blipFill>
          <a:blip r:embed="rId4"/>
          <a:srcRect t="44518" r="55005"/>
          <a:stretch>
            <a:fillRect/>
          </a:stretch>
        </p:blipFill>
        <p:spPr bwMode="auto">
          <a:xfrm>
            <a:off x="225137" y="843038"/>
            <a:ext cx="2925330" cy="5823289"/>
          </a:xfrm>
          <a:prstGeom prst="rect">
            <a:avLst/>
          </a:prstGeom>
          <a:noFill/>
          <a:ln w="9525">
            <a:noFill/>
            <a:miter lim="800000"/>
            <a:headEnd/>
            <a:tailEnd/>
          </a:ln>
        </p:spPr>
      </p:pic>
      <p:sp>
        <p:nvSpPr>
          <p:cNvPr id="32772" name="Rectangle 3"/>
          <p:cNvSpPr>
            <a:spLocks noChangeArrowheads="1"/>
          </p:cNvSpPr>
          <p:nvPr/>
        </p:nvSpPr>
        <p:spPr bwMode="auto">
          <a:xfrm>
            <a:off x="167409" y="180304"/>
            <a:ext cx="8262298" cy="553998"/>
          </a:xfrm>
          <a:prstGeom prst="rect">
            <a:avLst/>
          </a:prstGeom>
          <a:noFill/>
          <a:ln w="9525">
            <a:noFill/>
            <a:miter lim="800000"/>
            <a:headEnd/>
            <a:tailEnd/>
          </a:ln>
        </p:spPr>
        <p:txBody>
          <a:bodyPr wrap="none">
            <a:prstTxWarp prst="textNoShape">
              <a:avLst/>
            </a:prstTxWarp>
            <a:spAutoFit/>
          </a:bodyPr>
          <a:lstStyle/>
          <a:p>
            <a:r>
              <a:rPr lang="en-US" sz="3000" b="1" u="sng">
                <a:solidFill>
                  <a:schemeClr val="accent2"/>
                </a:solidFill>
              </a:rPr>
              <a:t>Step 2: Selective sweep mapping using a dog panel</a:t>
            </a:r>
          </a:p>
        </p:txBody>
      </p:sp>
      <p:graphicFrame>
        <p:nvGraphicFramePr>
          <p:cNvPr id="32770" name="Object 2"/>
          <p:cNvGraphicFramePr>
            <a:graphicFrameLocks noChangeAspect="1"/>
          </p:cNvGraphicFramePr>
          <p:nvPr/>
        </p:nvGraphicFramePr>
        <p:xfrm>
          <a:off x="2708853" y="925879"/>
          <a:ext cx="6435147" cy="5223905"/>
        </p:xfrm>
        <a:graphic>
          <a:graphicData uri="http://schemas.openxmlformats.org/presentationml/2006/ole">
            <p:oleObj spid="_x0000_s70658" name="Document" r:id="rId5" imgW="7077456" imgH="4471416" progId="Word.Document.8">
              <p:embed/>
            </p:oleObj>
          </a:graphicData>
        </a:graphic>
      </p:graphicFrame>
      <p:sp>
        <p:nvSpPr>
          <p:cNvPr id="32773" name="Rectangle 5"/>
          <p:cNvSpPr>
            <a:spLocks noChangeArrowheads="1"/>
          </p:cNvSpPr>
          <p:nvPr/>
        </p:nvSpPr>
        <p:spPr bwMode="auto">
          <a:xfrm>
            <a:off x="2521239" y="800805"/>
            <a:ext cx="1076614" cy="54253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2774" name="Rectangle 6"/>
          <p:cNvSpPr>
            <a:spLocks noChangeArrowheads="1"/>
          </p:cNvSpPr>
          <p:nvPr/>
        </p:nvSpPr>
        <p:spPr bwMode="auto">
          <a:xfrm>
            <a:off x="5478318" y="966488"/>
            <a:ext cx="759114" cy="41258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2775" name="Rectangle 7"/>
          <p:cNvSpPr>
            <a:spLocks noChangeArrowheads="1"/>
          </p:cNvSpPr>
          <p:nvPr/>
        </p:nvSpPr>
        <p:spPr bwMode="auto">
          <a:xfrm>
            <a:off x="3066762" y="5920752"/>
            <a:ext cx="874568" cy="44507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2776" name="Rectangle 8"/>
          <p:cNvSpPr>
            <a:spLocks noChangeArrowheads="1"/>
          </p:cNvSpPr>
          <p:nvPr/>
        </p:nvSpPr>
        <p:spPr bwMode="auto">
          <a:xfrm>
            <a:off x="2711739" y="3385143"/>
            <a:ext cx="759114" cy="41258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2777" name="Rectangle 9"/>
          <p:cNvSpPr>
            <a:spLocks noChangeArrowheads="1"/>
          </p:cNvSpPr>
          <p:nvPr/>
        </p:nvSpPr>
        <p:spPr bwMode="auto">
          <a:xfrm>
            <a:off x="-54841" y="5803799"/>
            <a:ext cx="759114" cy="41258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7409" y="167309"/>
            <a:ext cx="4987463" cy="584776"/>
          </a:xfrm>
          <a:prstGeom prst="rect">
            <a:avLst/>
          </a:prstGeom>
          <a:noFill/>
          <a:ln w="9525">
            <a:noFill/>
            <a:miter lim="800000"/>
            <a:headEnd/>
            <a:tailEnd/>
          </a:ln>
        </p:spPr>
        <p:txBody>
          <a:bodyPr wrap="none">
            <a:prstTxWarp prst="textNoShape">
              <a:avLst/>
            </a:prstTxWarp>
            <a:spAutoFit/>
          </a:bodyPr>
          <a:lstStyle/>
          <a:p>
            <a:r>
              <a:rPr lang="en-US" sz="3200" b="1" u="sng" dirty="0">
                <a:solidFill>
                  <a:schemeClr val="accent2"/>
                </a:solidFill>
              </a:rPr>
              <a:t>Step 3: Association mapping</a:t>
            </a:r>
          </a:p>
        </p:txBody>
      </p:sp>
      <p:sp>
        <p:nvSpPr>
          <p:cNvPr id="34819" name="Text Box 3"/>
          <p:cNvSpPr txBox="1">
            <a:spLocks noChangeArrowheads="1"/>
          </p:cNvSpPr>
          <p:nvPr/>
        </p:nvSpPr>
        <p:spPr bwMode="auto">
          <a:xfrm>
            <a:off x="2571750" y="1250749"/>
            <a:ext cx="738654" cy="369332"/>
          </a:xfrm>
          <a:prstGeom prst="rect">
            <a:avLst/>
          </a:prstGeom>
          <a:noFill/>
          <a:ln w="9525">
            <a:noFill/>
            <a:miter lim="800000"/>
            <a:headEnd/>
            <a:tailEnd/>
          </a:ln>
        </p:spPr>
        <p:txBody>
          <a:bodyPr wrap="none">
            <a:prstTxWarp prst="textNoShape">
              <a:avLst/>
            </a:prstTxWarp>
            <a:spAutoFit/>
          </a:bodyPr>
          <a:lstStyle/>
          <a:p>
            <a:r>
              <a:rPr lang="en-US" sz="1800" i="1"/>
              <a:t>IGF-1</a:t>
            </a:r>
          </a:p>
        </p:txBody>
      </p:sp>
      <p:pic>
        <p:nvPicPr>
          <p:cNvPr id="34820" name="Picture 4" descr="Figure2"/>
          <p:cNvPicPr>
            <a:picLocks noChangeAspect="1" noChangeArrowheads="1"/>
          </p:cNvPicPr>
          <p:nvPr/>
        </p:nvPicPr>
        <p:blipFill>
          <a:blip r:embed="rId3"/>
          <a:srcRect l="7581" r="9550" b="72728"/>
          <a:stretch>
            <a:fillRect/>
          </a:stretch>
        </p:blipFill>
        <p:spPr bwMode="auto">
          <a:xfrm>
            <a:off x="181841" y="1120800"/>
            <a:ext cx="8283864" cy="5015989"/>
          </a:xfrm>
          <a:prstGeom prst="rect">
            <a:avLst/>
          </a:prstGeom>
          <a:noFill/>
          <a:ln w="9525">
            <a:noFill/>
            <a:miter lim="800000"/>
            <a:headEnd/>
            <a:tailEnd/>
          </a:ln>
        </p:spPr>
      </p:pic>
      <p:sp>
        <p:nvSpPr>
          <p:cNvPr id="34821" name="Rectangle 5"/>
          <p:cNvSpPr>
            <a:spLocks noChangeArrowheads="1"/>
          </p:cNvSpPr>
          <p:nvPr/>
        </p:nvSpPr>
        <p:spPr bwMode="auto">
          <a:xfrm>
            <a:off x="0" y="1278363"/>
            <a:ext cx="818285" cy="5197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2" name="Text Box 6"/>
          <p:cNvSpPr txBox="1">
            <a:spLocks noChangeArrowheads="1"/>
          </p:cNvSpPr>
          <p:nvPr/>
        </p:nvSpPr>
        <p:spPr bwMode="auto">
          <a:xfrm>
            <a:off x="2352387" y="1790033"/>
            <a:ext cx="738654" cy="369332"/>
          </a:xfrm>
          <a:prstGeom prst="rect">
            <a:avLst/>
          </a:prstGeom>
          <a:noFill/>
          <a:ln w="9525">
            <a:noFill/>
            <a:miter lim="800000"/>
            <a:headEnd/>
            <a:tailEnd/>
          </a:ln>
        </p:spPr>
        <p:txBody>
          <a:bodyPr wrap="none">
            <a:prstTxWarp prst="textNoShape">
              <a:avLst/>
            </a:prstTxWarp>
            <a:spAutoFit/>
          </a:bodyPr>
          <a:lstStyle/>
          <a:p>
            <a:r>
              <a:rPr lang="en-US" sz="1800" i="1"/>
              <a:t>IGF-1</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09262" y="1034711"/>
            <a:ext cx="4059670" cy="1929726"/>
          </a:xfrm>
        </p:spPr>
        <p:txBody>
          <a:bodyPr/>
          <a:lstStyle/>
          <a:p>
            <a:r>
              <a:rPr lang="en-US" sz="3000">
                <a:latin typeface="Comic Sans MS" charset="0"/>
                <a:ea typeface="ＭＳ Ｐゴシック" charset="-128"/>
                <a:cs typeface="ＭＳ Ｐゴシック" charset="-128"/>
              </a:rPr>
              <a:t>A single unique haplotype is associated with small size </a:t>
            </a:r>
            <a:endParaRPr lang="en-US" sz="3000" i="1">
              <a:latin typeface="Comic Sans MS" charset="0"/>
              <a:ea typeface="ＭＳ Ｐゴシック" charset="-128"/>
              <a:cs typeface="ＭＳ Ｐゴシック" charset="-128"/>
            </a:endParaRPr>
          </a:p>
        </p:txBody>
      </p:sp>
      <p:pic>
        <p:nvPicPr>
          <p:cNvPr id="36867" name="Picture 3" descr="Fig3_Haplotypes4"/>
          <p:cNvPicPr>
            <a:picLocks noChangeAspect="1" noChangeArrowheads="1"/>
          </p:cNvPicPr>
          <p:nvPr/>
        </p:nvPicPr>
        <p:blipFill>
          <a:blip r:embed="rId3"/>
          <a:srcRect/>
          <a:stretch>
            <a:fillRect/>
          </a:stretch>
        </p:blipFill>
        <p:spPr bwMode="auto">
          <a:xfrm>
            <a:off x="4559012" y="227409"/>
            <a:ext cx="3848965" cy="6213134"/>
          </a:xfrm>
          <a:prstGeom prst="rect">
            <a:avLst/>
          </a:prstGeom>
          <a:noFill/>
          <a:ln w="9525">
            <a:noFill/>
            <a:miter lim="800000"/>
            <a:headEnd/>
            <a:tailEnd/>
          </a:ln>
        </p:spPr>
      </p:pic>
      <p:sp>
        <p:nvSpPr>
          <p:cNvPr id="461828" name="Text Box 4"/>
          <p:cNvSpPr txBox="1">
            <a:spLocks noChangeArrowheads="1"/>
          </p:cNvSpPr>
          <p:nvPr/>
        </p:nvSpPr>
        <p:spPr bwMode="auto">
          <a:xfrm>
            <a:off x="508000" y="3120375"/>
            <a:ext cx="3485285" cy="2803626"/>
          </a:xfrm>
          <a:prstGeom prst="rect">
            <a:avLst/>
          </a:prstGeom>
          <a:noFill/>
          <a:ln w="9525">
            <a:noFill/>
            <a:miter lim="800000"/>
            <a:headEnd/>
            <a:tailEnd/>
          </a:ln>
        </p:spPr>
        <p:txBody>
          <a:bodyPr>
            <a:prstTxWarp prst="textNoShape">
              <a:avLst/>
            </a:prstTxWarp>
            <a:spAutoFit/>
          </a:bodyPr>
          <a:lstStyle/>
          <a:p>
            <a:pPr eaLnBrk="1" hangingPunct="1">
              <a:spcBef>
                <a:spcPct val="50000"/>
              </a:spcBef>
              <a:buFontTx/>
              <a:buChar char="•"/>
            </a:pPr>
            <a:r>
              <a:rPr lang="en-US" sz="2400"/>
              <a:t> …Suggests a single ancient mutation for small size</a:t>
            </a:r>
          </a:p>
          <a:p>
            <a:pPr eaLnBrk="1" hangingPunct="1">
              <a:spcBef>
                <a:spcPct val="50000"/>
              </a:spcBef>
              <a:buFontTx/>
              <a:buChar char="•"/>
            </a:pPr>
            <a:endParaRPr lang="en-US" sz="1200"/>
          </a:p>
          <a:p>
            <a:pPr eaLnBrk="1" hangingPunct="1">
              <a:spcBef>
                <a:spcPct val="50000"/>
              </a:spcBef>
              <a:buFontTx/>
              <a:buChar char="•"/>
            </a:pPr>
            <a:r>
              <a:rPr lang="en-US" sz="2400"/>
              <a:t> Giant breeds carry two haplotypes rare in small breeds</a:t>
            </a:r>
          </a:p>
        </p:txBody>
      </p:sp>
      <p:sp>
        <p:nvSpPr>
          <p:cNvPr id="36869" name="Rectangle 5"/>
          <p:cNvSpPr>
            <a:spLocks noChangeArrowheads="1"/>
          </p:cNvSpPr>
          <p:nvPr/>
        </p:nvSpPr>
        <p:spPr bwMode="auto">
          <a:xfrm>
            <a:off x="6410614" y="3199967"/>
            <a:ext cx="228023" cy="3286058"/>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461830" name="Rectangle 6"/>
          <p:cNvSpPr>
            <a:spLocks noChangeArrowheads="1"/>
          </p:cNvSpPr>
          <p:nvPr/>
        </p:nvSpPr>
        <p:spPr bwMode="auto">
          <a:xfrm>
            <a:off x="7106228" y="3199967"/>
            <a:ext cx="228023" cy="3286058"/>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461831" name="Rectangle 7"/>
          <p:cNvSpPr>
            <a:spLocks noChangeArrowheads="1"/>
          </p:cNvSpPr>
          <p:nvPr/>
        </p:nvSpPr>
        <p:spPr bwMode="auto">
          <a:xfrm>
            <a:off x="7630103" y="3199967"/>
            <a:ext cx="228023" cy="3286058"/>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36872" name="Rectangle 8"/>
          <p:cNvSpPr>
            <a:spLocks noChangeArrowheads="1"/>
          </p:cNvSpPr>
          <p:nvPr/>
        </p:nvSpPr>
        <p:spPr bwMode="auto">
          <a:xfrm>
            <a:off x="158750" y="0"/>
            <a:ext cx="4654840" cy="584776"/>
          </a:xfrm>
          <a:prstGeom prst="rect">
            <a:avLst/>
          </a:prstGeom>
          <a:noFill/>
          <a:ln w="9525">
            <a:noFill/>
            <a:miter lim="800000"/>
            <a:headEnd/>
            <a:tailEnd/>
          </a:ln>
        </p:spPr>
        <p:txBody>
          <a:bodyPr wrap="none">
            <a:prstTxWarp prst="textNoShape">
              <a:avLst/>
            </a:prstTxWarp>
            <a:spAutoFit/>
          </a:bodyPr>
          <a:lstStyle/>
          <a:p>
            <a:r>
              <a:rPr lang="en-US" sz="3200" b="1" u="sng" dirty="0">
                <a:solidFill>
                  <a:schemeClr val="accent2"/>
                </a:solidFill>
              </a:rPr>
              <a:t>Step 3: Haplotype analysis</a:t>
            </a:r>
          </a:p>
        </p:txBody>
      </p:sp>
      <p:sp>
        <p:nvSpPr>
          <p:cNvPr id="461833" name="Rectangle 9"/>
          <p:cNvSpPr>
            <a:spLocks noChangeArrowheads="1"/>
          </p:cNvSpPr>
          <p:nvPr/>
        </p:nvSpPr>
        <p:spPr bwMode="auto">
          <a:xfrm>
            <a:off x="6158057" y="1115929"/>
            <a:ext cx="2280227" cy="151064"/>
          </a:xfrm>
          <a:prstGeom prst="rect">
            <a:avLst/>
          </a:prstGeom>
          <a:noFill/>
          <a:ln w="28575">
            <a:solidFill>
              <a:srgbClr val="FF0000"/>
            </a:solidFill>
            <a:miter lim="800000"/>
            <a:headEnd/>
            <a:tailEnd/>
          </a:ln>
        </p:spPr>
        <p:txBody>
          <a:bodyPr wrap="none" anchor="ctr">
            <a:prstTxWarp prst="textNoShape">
              <a:avLst/>
            </a:prstTxWarp>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8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8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8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18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1833"/>
                                        </p:tgtEl>
                                        <p:attrNameLst>
                                          <p:attrName>style.visibility</p:attrName>
                                        </p:attrNameLst>
                                      </p:cBhvr>
                                      <p:to>
                                        <p:strVal val="visible"/>
                                      </p:to>
                                    </p:set>
                                    <p:anim calcmode="lin" valueType="num">
                                      <p:cBhvr additive="base">
                                        <p:cTn id="19" dur="500" fill="hold"/>
                                        <p:tgtEl>
                                          <p:spTgt spid="461833"/>
                                        </p:tgtEl>
                                        <p:attrNameLst>
                                          <p:attrName>ppt_x</p:attrName>
                                        </p:attrNameLst>
                                      </p:cBhvr>
                                      <p:tavLst>
                                        <p:tav tm="0">
                                          <p:val>
                                            <p:strVal val="0-#ppt_w/2"/>
                                          </p:val>
                                        </p:tav>
                                        <p:tav tm="100000">
                                          <p:val>
                                            <p:strVal val="#ppt_x"/>
                                          </p:val>
                                        </p:tav>
                                      </p:tavLst>
                                    </p:anim>
                                    <p:anim calcmode="lin" valueType="num">
                                      <p:cBhvr additive="base">
                                        <p:cTn id="20" dur="500" fill="hold"/>
                                        <p:tgtEl>
                                          <p:spTgt spid="461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0" grpId="0" animBg="1"/>
      <p:bldP spid="461831" grpId="0" animBg="1"/>
      <p:bldP spid="461833" grpId="0" animBg="1" autoUpdateAnimBg="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158750" y="0"/>
            <a:ext cx="3724096" cy="1077218"/>
          </a:xfrm>
          <a:prstGeom prst="rect">
            <a:avLst/>
          </a:prstGeom>
          <a:noFill/>
          <a:ln w="9525">
            <a:noFill/>
            <a:miter lim="800000"/>
            <a:headEnd/>
            <a:tailEnd/>
          </a:ln>
        </p:spPr>
        <p:txBody>
          <a:bodyPr wrap="none">
            <a:prstTxWarp prst="textNoShape">
              <a:avLst/>
            </a:prstTxWarp>
            <a:spAutoFit/>
          </a:bodyPr>
          <a:lstStyle/>
          <a:p>
            <a:r>
              <a:rPr lang="en-US" sz="3200" b="1" u="sng" dirty="0">
                <a:solidFill>
                  <a:schemeClr val="accent2"/>
                </a:solidFill>
              </a:rPr>
              <a:t>Step 3: </a:t>
            </a:r>
          </a:p>
          <a:p>
            <a:r>
              <a:rPr lang="en-US" sz="3200" b="1" u="sng" dirty="0">
                <a:solidFill>
                  <a:schemeClr val="accent2"/>
                </a:solidFill>
              </a:rPr>
              <a:t>Association mapping</a:t>
            </a:r>
          </a:p>
        </p:txBody>
      </p:sp>
      <p:graphicFrame>
        <p:nvGraphicFramePr>
          <p:cNvPr id="38914" name="Object 2"/>
          <p:cNvGraphicFramePr>
            <a:graphicFrameLocks noChangeAspect="1"/>
          </p:cNvGraphicFramePr>
          <p:nvPr/>
        </p:nvGraphicFramePr>
        <p:xfrm>
          <a:off x="4146262" y="355733"/>
          <a:ext cx="4456545" cy="6307345"/>
        </p:xfrm>
        <a:graphic>
          <a:graphicData uri="http://schemas.openxmlformats.org/presentationml/2006/ole">
            <p:oleObj spid="_x0000_s76802" name="Document" r:id="rId4" imgW="4690872" imgH="5897880" progId="Word.Document.8">
              <p:embed/>
            </p:oleObj>
          </a:graphicData>
        </a:graphic>
      </p:graphicFrame>
      <p:sp>
        <p:nvSpPr>
          <p:cNvPr id="38916" name="Text Box 4"/>
          <p:cNvSpPr txBox="1">
            <a:spLocks noChangeArrowheads="1"/>
          </p:cNvSpPr>
          <p:nvPr/>
        </p:nvSpPr>
        <p:spPr bwMode="auto">
          <a:xfrm>
            <a:off x="4263160" y="6177398"/>
            <a:ext cx="1746250" cy="3118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Small haplotypes</a:t>
            </a:r>
          </a:p>
        </p:txBody>
      </p:sp>
      <p:sp>
        <p:nvSpPr>
          <p:cNvPr id="38917" name="Text Box 5"/>
          <p:cNvSpPr txBox="1">
            <a:spLocks noChangeArrowheads="1"/>
          </p:cNvSpPr>
          <p:nvPr/>
        </p:nvSpPr>
        <p:spPr bwMode="auto">
          <a:xfrm>
            <a:off x="492126" y="3734378"/>
            <a:ext cx="3755159" cy="873900"/>
          </a:xfrm>
          <a:prstGeom prst="rect">
            <a:avLst/>
          </a:prstGeom>
          <a:noFill/>
          <a:ln w="9525">
            <a:noFill/>
            <a:miter lim="800000"/>
            <a:headEnd/>
            <a:tailEnd/>
          </a:ln>
        </p:spPr>
        <p:txBody>
          <a:bodyPr wrap="none">
            <a:prstTxWarp prst="textNoShape">
              <a:avLst/>
            </a:prstTxWarp>
            <a:spAutoFit/>
          </a:bodyPr>
          <a:lstStyle/>
          <a:p>
            <a:pPr>
              <a:spcBef>
                <a:spcPct val="50000"/>
              </a:spcBef>
              <a:buFont typeface="Arial" charset="0"/>
              <a:buNone/>
            </a:pPr>
            <a:r>
              <a:rPr lang="en-US" sz="2000" dirty="0" smtClean="0"/>
              <a:t>1. SINE </a:t>
            </a:r>
            <a:r>
              <a:rPr lang="en-US" sz="2000" dirty="0"/>
              <a:t>element</a:t>
            </a:r>
          </a:p>
          <a:p>
            <a:pPr>
              <a:spcBef>
                <a:spcPct val="50000"/>
              </a:spcBef>
              <a:buFont typeface="Arial" charset="0"/>
              <a:buNone/>
            </a:pPr>
            <a:r>
              <a:rPr lang="en-US" sz="2000" dirty="0"/>
              <a:t>2. </a:t>
            </a:r>
            <a:r>
              <a:rPr lang="en-US" sz="2000" dirty="0" err="1"/>
              <a:t>CA</a:t>
            </a:r>
            <a:r>
              <a:rPr lang="en-US" sz="2000" baseline="-25000" dirty="0" err="1"/>
              <a:t>n</a:t>
            </a:r>
            <a:r>
              <a:rPr lang="en-US" sz="2000" dirty="0"/>
              <a:t> mutation in </a:t>
            </a:r>
            <a:r>
              <a:rPr lang="en-US" sz="2000" i="1" dirty="0"/>
              <a:t>IGF1</a:t>
            </a:r>
            <a:r>
              <a:rPr lang="en-US" sz="2000" dirty="0"/>
              <a:t> promoter</a:t>
            </a:r>
          </a:p>
        </p:txBody>
      </p:sp>
      <p:sp>
        <p:nvSpPr>
          <p:cNvPr id="38918" name="Text Box 6"/>
          <p:cNvSpPr txBox="1">
            <a:spLocks noChangeArrowheads="1"/>
          </p:cNvSpPr>
          <p:nvPr/>
        </p:nvSpPr>
        <p:spPr bwMode="auto">
          <a:xfrm>
            <a:off x="425740" y="1611355"/>
            <a:ext cx="3668568" cy="1842011"/>
          </a:xfrm>
          <a:prstGeom prst="rect">
            <a:avLst/>
          </a:prstGeom>
          <a:noFill/>
          <a:ln w="9525">
            <a:noFill/>
            <a:miter lim="800000"/>
            <a:headEnd/>
            <a:tailEnd/>
          </a:ln>
        </p:spPr>
        <p:txBody>
          <a:bodyPr>
            <a:prstTxWarp prst="textNoShape">
              <a:avLst/>
            </a:prstTxWarp>
            <a:spAutoFit/>
          </a:bodyPr>
          <a:lstStyle/>
          <a:p>
            <a:r>
              <a:rPr lang="en-US" sz="2800"/>
              <a:t>Core region of 8.7 kb  contains only two possible causative mutations</a:t>
            </a:r>
          </a:p>
        </p:txBody>
      </p:sp>
      <p:sp>
        <p:nvSpPr>
          <p:cNvPr id="38919" name="Text Box 7"/>
          <p:cNvSpPr txBox="1">
            <a:spLocks noChangeArrowheads="1"/>
          </p:cNvSpPr>
          <p:nvPr/>
        </p:nvSpPr>
        <p:spPr bwMode="auto">
          <a:xfrm>
            <a:off x="4967432" y="0"/>
            <a:ext cx="2226992" cy="369332"/>
          </a:xfrm>
          <a:prstGeom prst="rect">
            <a:avLst/>
          </a:prstGeom>
          <a:noFill/>
          <a:ln w="9525">
            <a:noFill/>
            <a:miter lim="800000"/>
            <a:headEnd/>
            <a:tailEnd/>
          </a:ln>
        </p:spPr>
        <p:txBody>
          <a:bodyPr wrap="none">
            <a:prstTxWarp prst="textNoShape">
              <a:avLst/>
            </a:prstTxWarp>
            <a:spAutoFit/>
          </a:bodyPr>
          <a:lstStyle/>
          <a:p>
            <a:r>
              <a:rPr lang="en-US"/>
              <a:t>Recombination Graph</a:t>
            </a:r>
          </a:p>
        </p:txBody>
      </p:sp>
      <p:sp>
        <p:nvSpPr>
          <p:cNvPr id="463880" name="Rectangle 8"/>
          <p:cNvSpPr>
            <a:spLocks noChangeArrowheads="1"/>
          </p:cNvSpPr>
          <p:nvPr/>
        </p:nvSpPr>
        <p:spPr bwMode="auto">
          <a:xfrm>
            <a:off x="5183909" y="5171926"/>
            <a:ext cx="496455" cy="441823"/>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3880"/>
                                        </p:tgtEl>
                                        <p:attrNameLst>
                                          <p:attrName>style.visibility</p:attrName>
                                        </p:attrNameLst>
                                      </p:cBhvr>
                                      <p:to>
                                        <p:strVal val="visible"/>
                                      </p:to>
                                    </p:set>
                                    <p:animEffect transition="in" filter="fade">
                                      <p:cBhvr>
                                        <p:cTn id="7" dur="500"/>
                                        <p:tgtEl>
                                          <p:spTgt spid="463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80"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0" y="782936"/>
          <a:ext cx="9144000" cy="4998121"/>
        </p:xfrm>
        <a:graphic>
          <a:graphicData uri="http://schemas.openxmlformats.org/presentationml/2006/ole">
            <p:oleObj spid="_x0000_s78850" name="Document" r:id="rId3" imgW="6739128" imgH="3081528" progId="Word.Document.8">
              <p:embed/>
            </p:oleObj>
          </a:graphicData>
        </a:graphic>
      </p:graphicFrame>
      <p:sp>
        <p:nvSpPr>
          <p:cNvPr id="40963" name="Text Box 3"/>
          <p:cNvSpPr txBox="1">
            <a:spLocks noChangeArrowheads="1"/>
          </p:cNvSpPr>
          <p:nvPr/>
        </p:nvSpPr>
        <p:spPr bwMode="auto">
          <a:xfrm>
            <a:off x="406977" y="209542"/>
            <a:ext cx="8209699" cy="461665"/>
          </a:xfrm>
          <a:prstGeom prst="rect">
            <a:avLst/>
          </a:prstGeom>
          <a:noFill/>
          <a:ln w="9525">
            <a:noFill/>
            <a:miter lim="800000"/>
            <a:headEnd/>
            <a:tailEnd/>
          </a:ln>
        </p:spPr>
        <p:txBody>
          <a:bodyPr wrap="none">
            <a:prstTxWarp prst="textNoShape">
              <a:avLst/>
            </a:prstTxWarp>
            <a:spAutoFit/>
          </a:bodyPr>
          <a:lstStyle/>
          <a:p>
            <a:r>
              <a:rPr lang="en-US" sz="2400"/>
              <a:t>IGF-1 explains more than 50% of the variation across 143 breeds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555899" y="345271"/>
            <a:ext cx="8588101" cy="5946680"/>
            <a:chOff x="1458" y="1469"/>
            <a:chExt cx="13054" cy="9800"/>
          </a:xfrm>
        </p:grpSpPr>
        <p:sp>
          <p:nvSpPr>
            <p:cNvPr id="41991" name="Line 4"/>
            <p:cNvSpPr>
              <a:spLocks noChangeShapeType="1"/>
            </p:cNvSpPr>
            <p:nvPr/>
          </p:nvSpPr>
          <p:spPr bwMode="auto">
            <a:xfrm>
              <a:off x="1477" y="11246"/>
              <a:ext cx="13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1992" name="Rectangle 5"/>
            <p:cNvSpPr>
              <a:spLocks noChangeArrowheads="1"/>
            </p:cNvSpPr>
            <p:nvPr/>
          </p:nvSpPr>
          <p:spPr bwMode="auto">
            <a:xfrm>
              <a:off x="1521" y="11142"/>
              <a:ext cx="2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1000</a:t>
              </a:r>
              <a:endParaRPr lang="en-US" sz="1200">
                <a:latin typeface="Times New Roman" charset="0"/>
              </a:endParaRPr>
            </a:p>
          </p:txBody>
        </p:sp>
        <p:sp>
          <p:nvSpPr>
            <p:cNvPr id="41993" name="Line 6"/>
            <p:cNvSpPr>
              <a:spLocks noChangeShapeType="1"/>
            </p:cNvSpPr>
            <p:nvPr/>
          </p:nvSpPr>
          <p:spPr bwMode="auto">
            <a:xfrm flipH="1">
              <a:off x="1477" y="1537"/>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1994" name="Rectangle 7"/>
            <p:cNvSpPr>
              <a:spLocks noChangeArrowheads="1"/>
            </p:cNvSpPr>
            <p:nvPr/>
          </p:nvSpPr>
          <p:spPr bwMode="auto">
            <a:xfrm>
              <a:off x="2865" y="1469"/>
              <a:ext cx="2608"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Coyote</a:t>
              </a:r>
              <a:endParaRPr lang="en-US" sz="1200">
                <a:latin typeface="Times New Roman" charset="0"/>
              </a:endParaRPr>
            </a:p>
          </p:txBody>
        </p:sp>
        <p:sp>
          <p:nvSpPr>
            <p:cNvPr id="41995" name="Line 8"/>
            <p:cNvSpPr>
              <a:spLocks noChangeShapeType="1"/>
            </p:cNvSpPr>
            <p:nvPr/>
          </p:nvSpPr>
          <p:spPr bwMode="auto">
            <a:xfrm flipH="1">
              <a:off x="1477" y="1987"/>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1996" name="Line 10"/>
            <p:cNvSpPr>
              <a:spLocks noChangeShapeType="1"/>
            </p:cNvSpPr>
            <p:nvPr/>
          </p:nvSpPr>
          <p:spPr bwMode="auto">
            <a:xfrm flipH="1">
              <a:off x="2081" y="2438"/>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1997" name="Rectangle 11"/>
            <p:cNvSpPr>
              <a:spLocks noChangeArrowheads="1"/>
            </p:cNvSpPr>
            <p:nvPr/>
          </p:nvSpPr>
          <p:spPr bwMode="auto">
            <a:xfrm>
              <a:off x="3471" y="2263"/>
              <a:ext cx="2844"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Red wolf</a:t>
              </a:r>
              <a:endParaRPr lang="en-US" sz="1200">
                <a:latin typeface="Times New Roman" charset="0"/>
              </a:endParaRPr>
            </a:p>
          </p:txBody>
        </p:sp>
        <p:sp>
          <p:nvSpPr>
            <p:cNvPr id="41998" name="Line 12"/>
            <p:cNvSpPr>
              <a:spLocks noChangeShapeType="1"/>
            </p:cNvSpPr>
            <p:nvPr/>
          </p:nvSpPr>
          <p:spPr bwMode="auto">
            <a:xfrm flipH="1">
              <a:off x="2623" y="2889"/>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1999" name="Rectangle 13"/>
            <p:cNvSpPr>
              <a:spLocks noChangeArrowheads="1"/>
            </p:cNvSpPr>
            <p:nvPr/>
          </p:nvSpPr>
          <p:spPr bwMode="auto">
            <a:xfrm>
              <a:off x="4014" y="2821"/>
              <a:ext cx="2371"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Israel 1</a:t>
              </a:r>
              <a:endParaRPr lang="en-US" sz="1200">
                <a:latin typeface="Times New Roman" charset="0"/>
              </a:endParaRPr>
            </a:p>
          </p:txBody>
        </p:sp>
        <p:sp>
          <p:nvSpPr>
            <p:cNvPr id="42000" name="Line 14"/>
            <p:cNvSpPr>
              <a:spLocks noChangeShapeType="1"/>
            </p:cNvSpPr>
            <p:nvPr/>
          </p:nvSpPr>
          <p:spPr bwMode="auto">
            <a:xfrm flipH="1">
              <a:off x="3072" y="3340"/>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1" name="Line 16"/>
            <p:cNvSpPr>
              <a:spLocks noChangeShapeType="1"/>
            </p:cNvSpPr>
            <p:nvPr/>
          </p:nvSpPr>
          <p:spPr bwMode="auto">
            <a:xfrm flipH="1">
              <a:off x="3973" y="3791"/>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2" name="Rectangle 17"/>
            <p:cNvSpPr>
              <a:spLocks noChangeArrowheads="1"/>
            </p:cNvSpPr>
            <p:nvPr/>
          </p:nvSpPr>
          <p:spPr bwMode="auto">
            <a:xfrm>
              <a:off x="5364" y="3594"/>
              <a:ext cx="7163" cy="311"/>
            </a:xfrm>
            <a:prstGeom prst="rect">
              <a:avLst/>
            </a:prstGeom>
            <a:noFill/>
            <a:ln w="9525">
              <a:noFill/>
              <a:miter lim="800000"/>
              <a:headEnd/>
              <a:tailEnd/>
            </a:ln>
          </p:spPr>
          <p:txBody>
            <a:bodyPr lIns="0" tIns="0" rIns="0" bIns="0">
              <a:prstTxWarp prst="textNoShape">
                <a:avLst/>
              </a:prstTxWarp>
              <a:spAutoFit/>
            </a:bodyPr>
            <a:lstStyle/>
            <a:p>
              <a:r>
                <a:rPr lang="en-US" sz="1200" b="1">
                  <a:solidFill>
                    <a:srgbClr val="000000"/>
                  </a:solidFill>
                  <a:latin typeface="Arial" charset="0"/>
                </a:rPr>
                <a:t>(</a:t>
              </a:r>
              <a:r>
                <a:rPr lang="en-US" sz="1200" b="1">
                  <a:solidFill>
                    <a:srgbClr val="FF0000"/>
                  </a:solidFill>
                  <a:latin typeface="Arial" charset="0"/>
                </a:rPr>
                <a:t>HapB</a:t>
              </a:r>
              <a:r>
                <a:rPr lang="en-US" sz="1200" b="1">
                  <a:solidFill>
                    <a:srgbClr val="000000"/>
                  </a:solidFill>
                  <a:latin typeface="Arial" charset="0"/>
                </a:rPr>
                <a:t>)</a:t>
              </a:r>
            </a:p>
          </p:txBody>
        </p:sp>
        <p:sp>
          <p:nvSpPr>
            <p:cNvPr id="42003" name="Line 18"/>
            <p:cNvSpPr>
              <a:spLocks noChangeShapeType="1"/>
            </p:cNvSpPr>
            <p:nvPr/>
          </p:nvSpPr>
          <p:spPr bwMode="auto">
            <a:xfrm flipH="1">
              <a:off x="4613" y="4241"/>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4" name="Line 20"/>
            <p:cNvSpPr>
              <a:spLocks noChangeShapeType="1"/>
            </p:cNvSpPr>
            <p:nvPr/>
          </p:nvSpPr>
          <p:spPr bwMode="auto">
            <a:xfrm flipH="1">
              <a:off x="5375" y="4692"/>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5" name="Line 22"/>
            <p:cNvSpPr>
              <a:spLocks noChangeShapeType="1"/>
            </p:cNvSpPr>
            <p:nvPr/>
          </p:nvSpPr>
          <p:spPr bwMode="auto">
            <a:xfrm flipH="1">
              <a:off x="6575" y="5143"/>
              <a:ext cx="1329"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6" name="Line 24"/>
            <p:cNvSpPr>
              <a:spLocks noChangeShapeType="1"/>
            </p:cNvSpPr>
            <p:nvPr/>
          </p:nvSpPr>
          <p:spPr bwMode="auto">
            <a:xfrm flipH="1">
              <a:off x="6575" y="5594"/>
              <a:ext cx="1329"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7" name="Rectangle 25"/>
            <p:cNvSpPr>
              <a:spLocks noChangeArrowheads="1"/>
            </p:cNvSpPr>
            <p:nvPr/>
          </p:nvSpPr>
          <p:spPr bwMode="auto">
            <a:xfrm>
              <a:off x="7947" y="5376"/>
              <a:ext cx="1742" cy="304"/>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latin typeface="Arial" charset="0"/>
                </a:rPr>
                <a:t>India, Israel, Iran</a:t>
              </a:r>
              <a:endParaRPr lang="en-US" sz="1200">
                <a:latin typeface="Times New Roman" charset="0"/>
              </a:endParaRPr>
            </a:p>
          </p:txBody>
        </p:sp>
        <p:sp>
          <p:nvSpPr>
            <p:cNvPr id="42008" name="Line 26"/>
            <p:cNvSpPr>
              <a:spLocks noChangeShapeType="1"/>
            </p:cNvSpPr>
            <p:nvPr/>
          </p:nvSpPr>
          <p:spPr bwMode="auto">
            <a:xfrm flipH="1">
              <a:off x="5375" y="5368"/>
              <a:ext cx="120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09" name="Rectangle 27"/>
            <p:cNvSpPr>
              <a:spLocks noChangeArrowheads="1"/>
            </p:cNvSpPr>
            <p:nvPr/>
          </p:nvSpPr>
          <p:spPr bwMode="auto">
            <a:xfrm>
              <a:off x="6619" y="5319"/>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90</a:t>
              </a:r>
              <a:endParaRPr lang="en-US" sz="1200">
                <a:latin typeface="Times New Roman" charset="0"/>
              </a:endParaRPr>
            </a:p>
          </p:txBody>
        </p:sp>
        <p:sp>
          <p:nvSpPr>
            <p:cNvPr id="42010" name="Line 28"/>
            <p:cNvSpPr>
              <a:spLocks noChangeShapeType="1"/>
            </p:cNvSpPr>
            <p:nvPr/>
          </p:nvSpPr>
          <p:spPr bwMode="auto">
            <a:xfrm>
              <a:off x="6575" y="5143"/>
              <a:ext cx="0" cy="451"/>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1" name="Line 29"/>
            <p:cNvSpPr>
              <a:spLocks noChangeShapeType="1"/>
            </p:cNvSpPr>
            <p:nvPr/>
          </p:nvSpPr>
          <p:spPr bwMode="auto">
            <a:xfrm flipH="1">
              <a:off x="4613" y="5029"/>
              <a:ext cx="76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2" name="Rectangle 30"/>
            <p:cNvSpPr>
              <a:spLocks noChangeArrowheads="1"/>
            </p:cNvSpPr>
            <p:nvPr/>
          </p:nvSpPr>
          <p:spPr bwMode="auto">
            <a:xfrm>
              <a:off x="5419" y="4980"/>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57</a:t>
              </a:r>
              <a:endParaRPr lang="en-US" sz="1200">
                <a:latin typeface="Times New Roman" charset="0"/>
              </a:endParaRPr>
            </a:p>
          </p:txBody>
        </p:sp>
        <p:sp>
          <p:nvSpPr>
            <p:cNvPr id="42013" name="Line 31"/>
            <p:cNvSpPr>
              <a:spLocks noChangeShapeType="1"/>
            </p:cNvSpPr>
            <p:nvPr/>
          </p:nvSpPr>
          <p:spPr bwMode="auto">
            <a:xfrm>
              <a:off x="5375" y="4692"/>
              <a:ext cx="0" cy="676"/>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4" name="Line 32"/>
            <p:cNvSpPr>
              <a:spLocks noChangeShapeType="1"/>
            </p:cNvSpPr>
            <p:nvPr/>
          </p:nvSpPr>
          <p:spPr bwMode="auto">
            <a:xfrm flipH="1">
              <a:off x="3973" y="4635"/>
              <a:ext cx="64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5" name="Rectangle 33"/>
            <p:cNvSpPr>
              <a:spLocks noChangeArrowheads="1"/>
            </p:cNvSpPr>
            <p:nvPr/>
          </p:nvSpPr>
          <p:spPr bwMode="auto">
            <a:xfrm>
              <a:off x="4657" y="4585"/>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48</a:t>
              </a:r>
              <a:endParaRPr lang="en-US" sz="1200">
                <a:latin typeface="Times New Roman" charset="0"/>
              </a:endParaRPr>
            </a:p>
          </p:txBody>
        </p:sp>
        <p:sp>
          <p:nvSpPr>
            <p:cNvPr id="42016" name="Line 34"/>
            <p:cNvSpPr>
              <a:spLocks noChangeShapeType="1"/>
            </p:cNvSpPr>
            <p:nvPr/>
          </p:nvSpPr>
          <p:spPr bwMode="auto">
            <a:xfrm>
              <a:off x="4613" y="4241"/>
              <a:ext cx="0" cy="788"/>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7" name="Line 35"/>
            <p:cNvSpPr>
              <a:spLocks noChangeShapeType="1"/>
            </p:cNvSpPr>
            <p:nvPr/>
          </p:nvSpPr>
          <p:spPr bwMode="auto">
            <a:xfrm flipH="1">
              <a:off x="3072" y="4213"/>
              <a:ext cx="901"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18" name="Rectangle 36"/>
            <p:cNvSpPr>
              <a:spLocks noChangeArrowheads="1"/>
            </p:cNvSpPr>
            <p:nvPr/>
          </p:nvSpPr>
          <p:spPr bwMode="auto">
            <a:xfrm>
              <a:off x="4017" y="4163"/>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68</a:t>
              </a:r>
              <a:endParaRPr lang="en-US" sz="1200">
                <a:latin typeface="Times New Roman" charset="0"/>
              </a:endParaRPr>
            </a:p>
          </p:txBody>
        </p:sp>
        <p:sp>
          <p:nvSpPr>
            <p:cNvPr id="42019" name="Line 37"/>
            <p:cNvSpPr>
              <a:spLocks noChangeShapeType="1"/>
            </p:cNvSpPr>
            <p:nvPr/>
          </p:nvSpPr>
          <p:spPr bwMode="auto">
            <a:xfrm>
              <a:off x="3973" y="3791"/>
              <a:ext cx="0" cy="844"/>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0" name="Line 38"/>
            <p:cNvSpPr>
              <a:spLocks noChangeShapeType="1"/>
            </p:cNvSpPr>
            <p:nvPr/>
          </p:nvSpPr>
          <p:spPr bwMode="auto">
            <a:xfrm flipH="1">
              <a:off x="2850" y="3777"/>
              <a:ext cx="22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1" name="Rectangle 39"/>
            <p:cNvSpPr>
              <a:spLocks noChangeArrowheads="1"/>
            </p:cNvSpPr>
            <p:nvPr/>
          </p:nvSpPr>
          <p:spPr bwMode="auto">
            <a:xfrm>
              <a:off x="3116" y="3727"/>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17</a:t>
              </a:r>
              <a:endParaRPr lang="en-US" sz="1200">
                <a:latin typeface="Times New Roman" charset="0"/>
              </a:endParaRPr>
            </a:p>
          </p:txBody>
        </p:sp>
        <p:sp>
          <p:nvSpPr>
            <p:cNvPr id="42022" name="Line 40"/>
            <p:cNvSpPr>
              <a:spLocks noChangeShapeType="1"/>
            </p:cNvSpPr>
            <p:nvPr/>
          </p:nvSpPr>
          <p:spPr bwMode="auto">
            <a:xfrm>
              <a:off x="3072" y="3340"/>
              <a:ext cx="0" cy="873"/>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3" name="Line 41"/>
            <p:cNvSpPr>
              <a:spLocks noChangeShapeType="1"/>
            </p:cNvSpPr>
            <p:nvPr/>
          </p:nvSpPr>
          <p:spPr bwMode="auto">
            <a:xfrm flipH="1">
              <a:off x="4252" y="6045"/>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4" name="Rectangle 42"/>
            <p:cNvSpPr>
              <a:spLocks noChangeArrowheads="1"/>
            </p:cNvSpPr>
            <p:nvPr/>
          </p:nvSpPr>
          <p:spPr bwMode="auto">
            <a:xfrm>
              <a:off x="5675" y="5913"/>
              <a:ext cx="2570"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Bulgaria</a:t>
              </a:r>
              <a:endParaRPr lang="en-US" sz="1200">
                <a:latin typeface="Times New Roman" charset="0"/>
              </a:endParaRPr>
            </a:p>
          </p:txBody>
        </p:sp>
        <p:sp>
          <p:nvSpPr>
            <p:cNvPr id="42025" name="Line 43"/>
            <p:cNvSpPr>
              <a:spLocks noChangeShapeType="1"/>
            </p:cNvSpPr>
            <p:nvPr/>
          </p:nvSpPr>
          <p:spPr bwMode="auto">
            <a:xfrm flipH="1">
              <a:off x="5703" y="6495"/>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6" name="Rectangle 44"/>
            <p:cNvSpPr>
              <a:spLocks noChangeArrowheads="1"/>
            </p:cNvSpPr>
            <p:nvPr/>
          </p:nvSpPr>
          <p:spPr bwMode="auto">
            <a:xfrm>
              <a:off x="7075" y="6041"/>
              <a:ext cx="3451" cy="623"/>
            </a:xfrm>
            <a:prstGeom prst="rect">
              <a:avLst/>
            </a:prstGeom>
            <a:noFill/>
            <a:ln w="9525">
              <a:noFill/>
              <a:miter lim="800000"/>
              <a:headEnd/>
              <a:tailEnd/>
            </a:ln>
          </p:spPr>
          <p:txBody>
            <a:bodyPr lIns="0" tIns="0" rIns="0" bIns="0">
              <a:prstTxWarp prst="textNoShape">
                <a:avLst/>
              </a:prstTxWarp>
              <a:spAutoFit/>
            </a:bodyPr>
            <a:lstStyle/>
            <a:p>
              <a:endParaRPr lang="en-US" sz="1200" b="1">
                <a:solidFill>
                  <a:srgbClr val="000000"/>
                </a:solidFill>
                <a:latin typeface="Arial" charset="0"/>
              </a:endParaRPr>
            </a:p>
            <a:p>
              <a:r>
                <a:rPr lang="en-US" sz="1200">
                  <a:solidFill>
                    <a:srgbClr val="000000"/>
                  </a:solidFill>
                  <a:latin typeface="Arial" charset="0"/>
                </a:rPr>
                <a:t>Spain</a:t>
              </a:r>
              <a:endParaRPr lang="en-US" sz="1200">
                <a:latin typeface="Times New Roman" charset="0"/>
              </a:endParaRPr>
            </a:p>
          </p:txBody>
        </p:sp>
        <p:sp>
          <p:nvSpPr>
            <p:cNvPr id="42027" name="Line 45"/>
            <p:cNvSpPr>
              <a:spLocks noChangeShapeType="1"/>
            </p:cNvSpPr>
            <p:nvPr/>
          </p:nvSpPr>
          <p:spPr bwMode="auto">
            <a:xfrm flipH="1">
              <a:off x="5703" y="6946"/>
              <a:ext cx="133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28" name="Rectangle 46"/>
            <p:cNvSpPr>
              <a:spLocks noChangeArrowheads="1"/>
            </p:cNvSpPr>
            <p:nvPr/>
          </p:nvSpPr>
          <p:spPr bwMode="auto">
            <a:xfrm>
              <a:off x="7093" y="6685"/>
              <a:ext cx="7419" cy="304"/>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rgbClr val="FF0000"/>
                  </a:solidFill>
                  <a:latin typeface="Arial" charset="0"/>
                </a:rPr>
                <a:t>HapF</a:t>
              </a:r>
              <a:r>
                <a:rPr lang="en-US" sz="1200" b="1">
                  <a:solidFill>
                    <a:srgbClr val="000000"/>
                  </a:solidFill>
                  <a:latin typeface="Arial" charset="0"/>
                </a:rPr>
                <a:t>)</a:t>
              </a:r>
              <a:r>
                <a:rPr lang="en-US" sz="1200">
                  <a:solidFill>
                    <a:srgbClr val="000000"/>
                  </a:solidFill>
                  <a:latin typeface="Arial" charset="0"/>
                </a:rPr>
                <a:t> Alaska, Bulgaria, Belarus, Italy, Israel, China, India, Iran, Ukraine </a:t>
              </a:r>
              <a:endParaRPr lang="en-US" sz="1200">
                <a:latin typeface="Times New Roman" charset="0"/>
              </a:endParaRPr>
            </a:p>
          </p:txBody>
        </p:sp>
        <p:sp>
          <p:nvSpPr>
            <p:cNvPr id="42029" name="Line 47"/>
            <p:cNvSpPr>
              <a:spLocks noChangeShapeType="1"/>
            </p:cNvSpPr>
            <p:nvPr/>
          </p:nvSpPr>
          <p:spPr bwMode="auto">
            <a:xfrm flipH="1">
              <a:off x="5257" y="6720"/>
              <a:ext cx="446"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0" name="Rectangle 48"/>
            <p:cNvSpPr>
              <a:spLocks noChangeArrowheads="1"/>
            </p:cNvSpPr>
            <p:nvPr/>
          </p:nvSpPr>
          <p:spPr bwMode="auto">
            <a:xfrm>
              <a:off x="5747" y="6671"/>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33</a:t>
              </a:r>
              <a:endParaRPr lang="en-US" sz="1200">
                <a:latin typeface="Times New Roman" charset="0"/>
              </a:endParaRPr>
            </a:p>
          </p:txBody>
        </p:sp>
        <p:sp>
          <p:nvSpPr>
            <p:cNvPr id="42031" name="Line 49"/>
            <p:cNvSpPr>
              <a:spLocks noChangeShapeType="1"/>
            </p:cNvSpPr>
            <p:nvPr/>
          </p:nvSpPr>
          <p:spPr bwMode="auto">
            <a:xfrm>
              <a:off x="5703" y="6495"/>
              <a:ext cx="0" cy="451"/>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2" name="Line 50"/>
            <p:cNvSpPr>
              <a:spLocks noChangeShapeType="1"/>
            </p:cNvSpPr>
            <p:nvPr/>
          </p:nvSpPr>
          <p:spPr bwMode="auto">
            <a:xfrm flipH="1">
              <a:off x="6289" y="7397"/>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3" name="Rectangle 51"/>
            <p:cNvSpPr>
              <a:spLocks noChangeArrowheads="1"/>
            </p:cNvSpPr>
            <p:nvPr/>
          </p:nvSpPr>
          <p:spPr bwMode="auto">
            <a:xfrm>
              <a:off x="7677" y="7329"/>
              <a:ext cx="5675" cy="311"/>
            </a:xfrm>
            <a:prstGeom prst="rect">
              <a:avLst/>
            </a:prstGeom>
            <a:noFill/>
            <a:ln w="9525">
              <a:noFill/>
              <a:miter lim="800000"/>
              <a:headEnd/>
              <a:tailEnd/>
            </a:ln>
          </p:spPr>
          <p:txBody>
            <a:bodyPr lIns="0" tIns="0" rIns="0" bIns="0">
              <a:prstTxWarp prst="textNoShape">
                <a:avLst/>
              </a:prstTxWarp>
              <a:spAutoFit/>
            </a:bodyPr>
            <a:lstStyle/>
            <a:p>
              <a:r>
                <a:rPr lang="en-US" sz="1200" b="1">
                  <a:solidFill>
                    <a:srgbClr val="000000"/>
                  </a:solidFill>
                  <a:latin typeface="Arial" charset="0"/>
                </a:rPr>
                <a:t>(</a:t>
              </a:r>
              <a:r>
                <a:rPr lang="en-US" sz="1200" b="1">
                  <a:solidFill>
                    <a:srgbClr val="FF0000"/>
                  </a:solidFill>
                  <a:latin typeface="Arial" charset="0"/>
                </a:rPr>
                <a:t>HapI</a:t>
              </a:r>
              <a:r>
                <a:rPr lang="en-US" sz="1200" b="1">
                  <a:solidFill>
                    <a:srgbClr val="000000"/>
                  </a:solidFill>
                  <a:latin typeface="Arial" charset="0"/>
                </a:rPr>
                <a:t>) </a:t>
              </a:r>
              <a:r>
                <a:rPr lang="en-US" sz="1200">
                  <a:solidFill>
                    <a:srgbClr val="000000"/>
                  </a:solidFill>
                  <a:latin typeface="Arial" charset="0"/>
                </a:rPr>
                <a:t>Yellowstone, Alaska, Mexican, Russia, China</a:t>
              </a:r>
              <a:endParaRPr lang="en-US" sz="1200">
                <a:latin typeface="Times New Roman" charset="0"/>
              </a:endParaRPr>
            </a:p>
          </p:txBody>
        </p:sp>
        <p:sp>
          <p:nvSpPr>
            <p:cNvPr id="42034" name="Line 52"/>
            <p:cNvSpPr>
              <a:spLocks noChangeShapeType="1"/>
            </p:cNvSpPr>
            <p:nvPr/>
          </p:nvSpPr>
          <p:spPr bwMode="auto">
            <a:xfrm flipH="1">
              <a:off x="6804" y="7848"/>
              <a:ext cx="1329"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5" name="Rectangle 53"/>
            <p:cNvSpPr>
              <a:spLocks noChangeArrowheads="1"/>
            </p:cNvSpPr>
            <p:nvPr/>
          </p:nvSpPr>
          <p:spPr bwMode="auto">
            <a:xfrm>
              <a:off x="8194" y="7780"/>
              <a:ext cx="1240" cy="304"/>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latin typeface="Arial" charset="0"/>
                </a:rPr>
                <a:t>Yellowstone</a:t>
              </a:r>
              <a:endParaRPr lang="en-US" sz="1200">
                <a:latin typeface="Times New Roman" charset="0"/>
              </a:endParaRPr>
            </a:p>
          </p:txBody>
        </p:sp>
        <p:sp>
          <p:nvSpPr>
            <p:cNvPr id="42036" name="Line 54"/>
            <p:cNvSpPr>
              <a:spLocks noChangeShapeType="1"/>
            </p:cNvSpPr>
            <p:nvPr/>
          </p:nvSpPr>
          <p:spPr bwMode="auto">
            <a:xfrm flipH="1">
              <a:off x="6804" y="8299"/>
              <a:ext cx="1329"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7" name="Rectangle 55"/>
            <p:cNvSpPr>
              <a:spLocks noChangeArrowheads="1"/>
            </p:cNvSpPr>
            <p:nvPr/>
          </p:nvSpPr>
          <p:spPr bwMode="auto">
            <a:xfrm>
              <a:off x="8194" y="8231"/>
              <a:ext cx="1450" cy="304"/>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latin typeface="Arial" charset="0"/>
                </a:rPr>
                <a:t>Alaska, Spain</a:t>
              </a:r>
              <a:endParaRPr lang="en-US" sz="1200">
                <a:latin typeface="Times New Roman" charset="0"/>
              </a:endParaRPr>
            </a:p>
          </p:txBody>
        </p:sp>
        <p:sp>
          <p:nvSpPr>
            <p:cNvPr id="42038" name="Line 56"/>
            <p:cNvSpPr>
              <a:spLocks noChangeShapeType="1"/>
            </p:cNvSpPr>
            <p:nvPr/>
          </p:nvSpPr>
          <p:spPr bwMode="auto">
            <a:xfrm flipH="1">
              <a:off x="6289" y="8074"/>
              <a:ext cx="515"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39" name="Rectangle 57"/>
            <p:cNvSpPr>
              <a:spLocks noChangeArrowheads="1"/>
            </p:cNvSpPr>
            <p:nvPr/>
          </p:nvSpPr>
          <p:spPr bwMode="auto">
            <a:xfrm>
              <a:off x="6848" y="8024"/>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38</a:t>
              </a:r>
              <a:endParaRPr lang="en-US" sz="1200">
                <a:latin typeface="Times New Roman" charset="0"/>
              </a:endParaRPr>
            </a:p>
          </p:txBody>
        </p:sp>
        <p:sp>
          <p:nvSpPr>
            <p:cNvPr id="42040" name="Line 58"/>
            <p:cNvSpPr>
              <a:spLocks noChangeShapeType="1"/>
            </p:cNvSpPr>
            <p:nvPr/>
          </p:nvSpPr>
          <p:spPr bwMode="auto">
            <a:xfrm>
              <a:off x="6804" y="7848"/>
              <a:ext cx="0" cy="451"/>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1" name="Line 59"/>
            <p:cNvSpPr>
              <a:spLocks noChangeShapeType="1"/>
            </p:cNvSpPr>
            <p:nvPr/>
          </p:nvSpPr>
          <p:spPr bwMode="auto">
            <a:xfrm flipH="1">
              <a:off x="5767" y="7734"/>
              <a:ext cx="52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2" name="Rectangle 60"/>
            <p:cNvSpPr>
              <a:spLocks noChangeArrowheads="1"/>
            </p:cNvSpPr>
            <p:nvPr/>
          </p:nvSpPr>
          <p:spPr bwMode="auto">
            <a:xfrm>
              <a:off x="6333" y="7685"/>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39</a:t>
              </a:r>
              <a:endParaRPr lang="en-US" sz="1200">
                <a:latin typeface="Times New Roman" charset="0"/>
              </a:endParaRPr>
            </a:p>
          </p:txBody>
        </p:sp>
        <p:sp>
          <p:nvSpPr>
            <p:cNvPr id="42043" name="Line 61"/>
            <p:cNvSpPr>
              <a:spLocks noChangeShapeType="1"/>
            </p:cNvSpPr>
            <p:nvPr/>
          </p:nvSpPr>
          <p:spPr bwMode="auto">
            <a:xfrm>
              <a:off x="6289" y="7397"/>
              <a:ext cx="0" cy="677"/>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4" name="Line 62"/>
            <p:cNvSpPr>
              <a:spLocks noChangeShapeType="1"/>
            </p:cNvSpPr>
            <p:nvPr/>
          </p:nvSpPr>
          <p:spPr bwMode="auto">
            <a:xfrm flipH="1">
              <a:off x="6468" y="8748"/>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5" name="Rectangle 63"/>
            <p:cNvSpPr>
              <a:spLocks noChangeArrowheads="1"/>
            </p:cNvSpPr>
            <p:nvPr/>
          </p:nvSpPr>
          <p:spPr bwMode="auto">
            <a:xfrm>
              <a:off x="7857" y="8638"/>
              <a:ext cx="1560" cy="304"/>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latin typeface="Arial" charset="0"/>
                </a:rPr>
                <a:t>Mexico, Alaska</a:t>
              </a:r>
              <a:endParaRPr lang="en-US" sz="1200">
                <a:latin typeface="Times New Roman" charset="0"/>
              </a:endParaRPr>
            </a:p>
          </p:txBody>
        </p:sp>
        <p:sp>
          <p:nvSpPr>
            <p:cNvPr id="42046" name="Line 64"/>
            <p:cNvSpPr>
              <a:spLocks noChangeShapeType="1"/>
            </p:cNvSpPr>
            <p:nvPr/>
          </p:nvSpPr>
          <p:spPr bwMode="auto">
            <a:xfrm flipH="1">
              <a:off x="6468" y="9200"/>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7" name="Rectangle 65"/>
            <p:cNvSpPr>
              <a:spLocks noChangeArrowheads="1"/>
            </p:cNvSpPr>
            <p:nvPr/>
          </p:nvSpPr>
          <p:spPr bwMode="auto">
            <a:xfrm>
              <a:off x="7857" y="9068"/>
              <a:ext cx="1417" cy="304"/>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latin typeface="Arial" charset="0"/>
                </a:rPr>
                <a:t>Israel, Russia</a:t>
              </a:r>
              <a:endParaRPr lang="en-US" sz="1200">
                <a:latin typeface="Times New Roman" charset="0"/>
              </a:endParaRPr>
            </a:p>
          </p:txBody>
        </p:sp>
        <p:sp>
          <p:nvSpPr>
            <p:cNvPr id="42048" name="Line 66"/>
            <p:cNvSpPr>
              <a:spLocks noChangeShapeType="1"/>
            </p:cNvSpPr>
            <p:nvPr/>
          </p:nvSpPr>
          <p:spPr bwMode="auto">
            <a:xfrm flipH="1">
              <a:off x="5767" y="8974"/>
              <a:ext cx="701"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49" name="Rectangle 67"/>
            <p:cNvSpPr>
              <a:spLocks noChangeArrowheads="1"/>
            </p:cNvSpPr>
            <p:nvPr/>
          </p:nvSpPr>
          <p:spPr bwMode="auto">
            <a:xfrm>
              <a:off x="6512" y="8925"/>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53</a:t>
              </a:r>
              <a:endParaRPr lang="en-US" sz="1200">
                <a:latin typeface="Times New Roman" charset="0"/>
              </a:endParaRPr>
            </a:p>
          </p:txBody>
        </p:sp>
        <p:sp>
          <p:nvSpPr>
            <p:cNvPr id="42050" name="Line 68"/>
            <p:cNvSpPr>
              <a:spLocks noChangeShapeType="1"/>
            </p:cNvSpPr>
            <p:nvPr/>
          </p:nvSpPr>
          <p:spPr bwMode="auto">
            <a:xfrm>
              <a:off x="6468" y="8748"/>
              <a:ext cx="0" cy="452"/>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1" name="Line 69"/>
            <p:cNvSpPr>
              <a:spLocks noChangeShapeType="1"/>
            </p:cNvSpPr>
            <p:nvPr/>
          </p:nvSpPr>
          <p:spPr bwMode="auto">
            <a:xfrm flipH="1">
              <a:off x="5613" y="8354"/>
              <a:ext cx="154"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2" name="Rectangle 70"/>
            <p:cNvSpPr>
              <a:spLocks noChangeArrowheads="1"/>
            </p:cNvSpPr>
            <p:nvPr/>
          </p:nvSpPr>
          <p:spPr bwMode="auto">
            <a:xfrm>
              <a:off x="5811" y="8305"/>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12</a:t>
              </a:r>
              <a:endParaRPr lang="en-US" sz="1200">
                <a:latin typeface="Times New Roman" charset="0"/>
              </a:endParaRPr>
            </a:p>
          </p:txBody>
        </p:sp>
        <p:sp>
          <p:nvSpPr>
            <p:cNvPr id="42053" name="Line 71"/>
            <p:cNvSpPr>
              <a:spLocks noChangeShapeType="1"/>
            </p:cNvSpPr>
            <p:nvPr/>
          </p:nvSpPr>
          <p:spPr bwMode="auto">
            <a:xfrm>
              <a:off x="5767" y="7734"/>
              <a:ext cx="0" cy="124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4" name="Line 72"/>
            <p:cNvSpPr>
              <a:spLocks noChangeShapeType="1"/>
            </p:cNvSpPr>
            <p:nvPr/>
          </p:nvSpPr>
          <p:spPr bwMode="auto">
            <a:xfrm flipH="1">
              <a:off x="6307" y="9651"/>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5" name="Rectangle 73"/>
            <p:cNvSpPr>
              <a:spLocks noChangeArrowheads="1"/>
            </p:cNvSpPr>
            <p:nvPr/>
          </p:nvSpPr>
          <p:spPr bwMode="auto">
            <a:xfrm>
              <a:off x="7696" y="9583"/>
              <a:ext cx="3094" cy="311"/>
            </a:xfrm>
            <a:prstGeom prst="rect">
              <a:avLst/>
            </a:prstGeom>
            <a:noFill/>
            <a:ln w="9525">
              <a:noFill/>
              <a:miter lim="800000"/>
              <a:headEnd/>
              <a:tailEnd/>
            </a:ln>
          </p:spPr>
          <p:txBody>
            <a:bodyPr lIns="0" tIns="0" rIns="0" bIns="0">
              <a:prstTxWarp prst="textNoShape">
                <a:avLst/>
              </a:prstTxWarp>
              <a:spAutoFit/>
            </a:bodyPr>
            <a:lstStyle/>
            <a:p>
              <a:r>
                <a:rPr lang="en-US" sz="1200" b="1">
                  <a:solidFill>
                    <a:srgbClr val="000000"/>
                  </a:solidFill>
                  <a:latin typeface="Arial" charset="0"/>
                </a:rPr>
                <a:t>Hap08(</a:t>
              </a:r>
              <a:r>
                <a:rPr lang="en-US" sz="1200" b="1">
                  <a:solidFill>
                    <a:srgbClr val="FF0000"/>
                  </a:solidFill>
                  <a:latin typeface="Arial" charset="0"/>
                </a:rPr>
                <a:t>HapI</a:t>
              </a:r>
              <a:r>
                <a:rPr lang="en-US" sz="1200" b="1">
                  <a:solidFill>
                    <a:srgbClr val="000000"/>
                  </a:solidFill>
                  <a:latin typeface="Arial" charset="0"/>
                </a:rPr>
                <a:t>) </a:t>
              </a:r>
              <a:r>
                <a:rPr lang="en-US" sz="1200">
                  <a:solidFill>
                    <a:srgbClr val="000000"/>
                  </a:solidFill>
                  <a:latin typeface="Arial" charset="0"/>
                </a:rPr>
                <a:t>Saint Bernard</a:t>
              </a:r>
              <a:endParaRPr lang="en-US" sz="1200">
                <a:latin typeface="Times New Roman" charset="0"/>
              </a:endParaRPr>
            </a:p>
          </p:txBody>
        </p:sp>
        <p:sp>
          <p:nvSpPr>
            <p:cNvPr id="42056" name="Line 74"/>
            <p:cNvSpPr>
              <a:spLocks noChangeShapeType="1"/>
            </p:cNvSpPr>
            <p:nvPr/>
          </p:nvSpPr>
          <p:spPr bwMode="auto">
            <a:xfrm flipH="1">
              <a:off x="6307" y="10102"/>
              <a:ext cx="1328"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7" name="Rectangle 75"/>
            <p:cNvSpPr>
              <a:spLocks noChangeArrowheads="1"/>
            </p:cNvSpPr>
            <p:nvPr/>
          </p:nvSpPr>
          <p:spPr bwMode="auto">
            <a:xfrm>
              <a:off x="7696" y="10034"/>
              <a:ext cx="3796" cy="311"/>
            </a:xfrm>
            <a:prstGeom prst="rect">
              <a:avLst/>
            </a:prstGeom>
            <a:noFill/>
            <a:ln w="9525">
              <a:noFill/>
              <a:miter lim="800000"/>
              <a:headEnd/>
              <a:tailEnd/>
            </a:ln>
          </p:spPr>
          <p:txBody>
            <a:bodyPr lIns="0" tIns="0" rIns="0" bIns="0">
              <a:prstTxWarp prst="textNoShape">
                <a:avLst/>
              </a:prstTxWarp>
              <a:spAutoFit/>
            </a:bodyPr>
            <a:lstStyle/>
            <a:p>
              <a:r>
                <a:rPr lang="en-US" sz="1200" b="1">
                  <a:solidFill>
                    <a:srgbClr val="000000"/>
                  </a:solidFill>
                  <a:latin typeface="Arial" charset="0"/>
                </a:rPr>
                <a:t>Hap06(</a:t>
              </a:r>
              <a:r>
                <a:rPr lang="en-US" sz="1200" b="1">
                  <a:solidFill>
                    <a:srgbClr val="FF0000"/>
                  </a:solidFill>
                  <a:latin typeface="Arial" charset="0"/>
                </a:rPr>
                <a:t>HapI</a:t>
              </a:r>
              <a:r>
                <a:rPr lang="en-US" sz="1200" b="1">
                  <a:solidFill>
                    <a:srgbClr val="000000"/>
                  </a:solidFill>
                  <a:latin typeface="Arial" charset="0"/>
                </a:rPr>
                <a:t>) </a:t>
              </a:r>
              <a:r>
                <a:rPr lang="en-US" sz="1200">
                  <a:solidFill>
                    <a:srgbClr val="000000"/>
                  </a:solidFill>
                  <a:latin typeface="Arial" charset="0"/>
                </a:rPr>
                <a:t>Saint Bernard</a:t>
              </a:r>
              <a:endParaRPr lang="en-US" sz="1200">
                <a:latin typeface="Times New Roman" charset="0"/>
              </a:endParaRPr>
            </a:p>
          </p:txBody>
        </p:sp>
        <p:sp>
          <p:nvSpPr>
            <p:cNvPr id="42058" name="Line 76"/>
            <p:cNvSpPr>
              <a:spLocks noChangeShapeType="1"/>
            </p:cNvSpPr>
            <p:nvPr/>
          </p:nvSpPr>
          <p:spPr bwMode="auto">
            <a:xfrm flipH="1">
              <a:off x="5613" y="9876"/>
              <a:ext cx="694"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59" name="Rectangle 77"/>
            <p:cNvSpPr>
              <a:spLocks noChangeArrowheads="1"/>
            </p:cNvSpPr>
            <p:nvPr/>
          </p:nvSpPr>
          <p:spPr bwMode="auto">
            <a:xfrm>
              <a:off x="6351" y="9827"/>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52</a:t>
              </a:r>
              <a:endParaRPr lang="en-US" sz="1200">
                <a:latin typeface="Times New Roman" charset="0"/>
              </a:endParaRPr>
            </a:p>
          </p:txBody>
        </p:sp>
        <p:sp>
          <p:nvSpPr>
            <p:cNvPr id="42060" name="Line 78"/>
            <p:cNvSpPr>
              <a:spLocks noChangeShapeType="1"/>
            </p:cNvSpPr>
            <p:nvPr/>
          </p:nvSpPr>
          <p:spPr bwMode="auto">
            <a:xfrm>
              <a:off x="6307" y="9651"/>
              <a:ext cx="0" cy="451"/>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1" name="Line 79"/>
            <p:cNvSpPr>
              <a:spLocks noChangeShapeType="1"/>
            </p:cNvSpPr>
            <p:nvPr/>
          </p:nvSpPr>
          <p:spPr bwMode="auto">
            <a:xfrm flipH="1">
              <a:off x="5257" y="9115"/>
              <a:ext cx="356"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2" name="Rectangle 80"/>
            <p:cNvSpPr>
              <a:spLocks noChangeArrowheads="1"/>
            </p:cNvSpPr>
            <p:nvPr/>
          </p:nvSpPr>
          <p:spPr bwMode="auto">
            <a:xfrm>
              <a:off x="5657" y="9066"/>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27</a:t>
              </a:r>
              <a:endParaRPr lang="en-US" sz="1200">
                <a:latin typeface="Times New Roman" charset="0"/>
              </a:endParaRPr>
            </a:p>
          </p:txBody>
        </p:sp>
        <p:sp>
          <p:nvSpPr>
            <p:cNvPr id="42063" name="Line 81"/>
            <p:cNvSpPr>
              <a:spLocks noChangeShapeType="1"/>
            </p:cNvSpPr>
            <p:nvPr/>
          </p:nvSpPr>
          <p:spPr bwMode="auto">
            <a:xfrm>
              <a:off x="5613" y="8354"/>
              <a:ext cx="0" cy="1522"/>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4" name="Line 82"/>
            <p:cNvSpPr>
              <a:spLocks noChangeShapeType="1"/>
            </p:cNvSpPr>
            <p:nvPr/>
          </p:nvSpPr>
          <p:spPr bwMode="auto">
            <a:xfrm flipH="1">
              <a:off x="4252" y="7918"/>
              <a:ext cx="1005"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5" name="Rectangle 83"/>
            <p:cNvSpPr>
              <a:spLocks noChangeArrowheads="1"/>
            </p:cNvSpPr>
            <p:nvPr/>
          </p:nvSpPr>
          <p:spPr bwMode="auto">
            <a:xfrm>
              <a:off x="5301" y="7868"/>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75</a:t>
              </a:r>
              <a:endParaRPr lang="en-US" sz="1200">
                <a:latin typeface="Times New Roman" charset="0"/>
              </a:endParaRPr>
            </a:p>
          </p:txBody>
        </p:sp>
        <p:sp>
          <p:nvSpPr>
            <p:cNvPr id="42066" name="Line 84"/>
            <p:cNvSpPr>
              <a:spLocks noChangeShapeType="1"/>
            </p:cNvSpPr>
            <p:nvPr/>
          </p:nvSpPr>
          <p:spPr bwMode="auto">
            <a:xfrm>
              <a:off x="5257" y="6720"/>
              <a:ext cx="0" cy="2395"/>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7" name="Line 85"/>
            <p:cNvSpPr>
              <a:spLocks noChangeShapeType="1"/>
            </p:cNvSpPr>
            <p:nvPr/>
          </p:nvSpPr>
          <p:spPr bwMode="auto">
            <a:xfrm flipH="1">
              <a:off x="3532" y="6981"/>
              <a:ext cx="720"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68" name="Rectangle 86"/>
            <p:cNvSpPr>
              <a:spLocks noChangeArrowheads="1"/>
            </p:cNvSpPr>
            <p:nvPr/>
          </p:nvSpPr>
          <p:spPr bwMode="auto">
            <a:xfrm>
              <a:off x="4296" y="6931"/>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54</a:t>
              </a:r>
              <a:endParaRPr lang="en-US" sz="1200">
                <a:latin typeface="Times New Roman" charset="0"/>
              </a:endParaRPr>
            </a:p>
          </p:txBody>
        </p:sp>
        <p:sp>
          <p:nvSpPr>
            <p:cNvPr id="42069" name="Line 87"/>
            <p:cNvSpPr>
              <a:spLocks noChangeShapeType="1"/>
            </p:cNvSpPr>
            <p:nvPr/>
          </p:nvSpPr>
          <p:spPr bwMode="auto">
            <a:xfrm>
              <a:off x="4252" y="6045"/>
              <a:ext cx="0" cy="1873"/>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0" name="Rectangle 88"/>
            <p:cNvSpPr>
              <a:spLocks noChangeArrowheads="1"/>
            </p:cNvSpPr>
            <p:nvPr/>
          </p:nvSpPr>
          <p:spPr bwMode="auto">
            <a:xfrm>
              <a:off x="6045" y="10674"/>
              <a:ext cx="4563" cy="304"/>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rgbClr val="000000"/>
                  </a:solidFill>
                  <a:latin typeface="Arial" charset="0"/>
                </a:rPr>
                <a:t>(</a:t>
              </a:r>
              <a:r>
                <a:rPr lang="en-US" sz="1200" b="1">
                  <a:solidFill>
                    <a:srgbClr val="FF0000"/>
                  </a:solidFill>
                  <a:latin typeface="Arial" charset="0"/>
                </a:rPr>
                <a:t>HapC</a:t>
              </a:r>
              <a:r>
                <a:rPr lang="en-US" sz="1200" b="1">
                  <a:solidFill>
                    <a:srgbClr val="000000"/>
                  </a:solidFill>
                  <a:latin typeface="Arial" charset="0"/>
                </a:rPr>
                <a:t>) </a:t>
              </a:r>
              <a:r>
                <a:rPr lang="en-US" sz="1200">
                  <a:solidFill>
                    <a:srgbClr val="000000"/>
                  </a:solidFill>
                  <a:latin typeface="Arial" charset="0"/>
                </a:rPr>
                <a:t>Italian Greyhound, Miniature Poodle</a:t>
              </a:r>
              <a:endParaRPr lang="en-US" sz="1200">
                <a:latin typeface="Times New Roman" charset="0"/>
              </a:endParaRPr>
            </a:p>
          </p:txBody>
        </p:sp>
        <p:sp>
          <p:nvSpPr>
            <p:cNvPr id="42071" name="Line 89"/>
            <p:cNvSpPr>
              <a:spLocks noChangeShapeType="1"/>
            </p:cNvSpPr>
            <p:nvPr/>
          </p:nvSpPr>
          <p:spPr bwMode="auto">
            <a:xfrm flipH="1">
              <a:off x="3532" y="10779"/>
              <a:ext cx="2419" cy="1"/>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2" name="Line 90"/>
            <p:cNvSpPr>
              <a:spLocks noChangeShapeType="1"/>
            </p:cNvSpPr>
            <p:nvPr/>
          </p:nvSpPr>
          <p:spPr bwMode="auto">
            <a:xfrm flipH="1">
              <a:off x="2850" y="8879"/>
              <a:ext cx="68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3" name="Rectangle 91"/>
            <p:cNvSpPr>
              <a:spLocks noChangeArrowheads="1"/>
            </p:cNvSpPr>
            <p:nvPr/>
          </p:nvSpPr>
          <p:spPr bwMode="auto">
            <a:xfrm>
              <a:off x="3576" y="8829"/>
              <a:ext cx="108"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51</a:t>
              </a:r>
              <a:endParaRPr lang="en-US" sz="1200">
                <a:latin typeface="Times New Roman" charset="0"/>
              </a:endParaRPr>
            </a:p>
          </p:txBody>
        </p:sp>
        <p:sp>
          <p:nvSpPr>
            <p:cNvPr id="42074" name="Line 92"/>
            <p:cNvSpPr>
              <a:spLocks noChangeShapeType="1"/>
            </p:cNvSpPr>
            <p:nvPr/>
          </p:nvSpPr>
          <p:spPr bwMode="auto">
            <a:xfrm>
              <a:off x="3532" y="6981"/>
              <a:ext cx="0" cy="3798"/>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5" name="Line 93"/>
            <p:cNvSpPr>
              <a:spLocks noChangeShapeType="1"/>
            </p:cNvSpPr>
            <p:nvPr/>
          </p:nvSpPr>
          <p:spPr bwMode="auto">
            <a:xfrm flipH="1">
              <a:off x="2623" y="6328"/>
              <a:ext cx="227"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6" name="Rectangle 94"/>
            <p:cNvSpPr>
              <a:spLocks noChangeArrowheads="1"/>
            </p:cNvSpPr>
            <p:nvPr/>
          </p:nvSpPr>
          <p:spPr bwMode="auto">
            <a:xfrm>
              <a:off x="2894" y="6278"/>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17</a:t>
              </a:r>
              <a:endParaRPr lang="en-US" sz="1200">
                <a:latin typeface="Times New Roman" charset="0"/>
              </a:endParaRPr>
            </a:p>
          </p:txBody>
        </p:sp>
        <p:sp>
          <p:nvSpPr>
            <p:cNvPr id="42077" name="Line 95"/>
            <p:cNvSpPr>
              <a:spLocks noChangeShapeType="1"/>
            </p:cNvSpPr>
            <p:nvPr/>
          </p:nvSpPr>
          <p:spPr bwMode="auto">
            <a:xfrm>
              <a:off x="2850" y="3777"/>
              <a:ext cx="0" cy="5102"/>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8" name="Line 96"/>
            <p:cNvSpPr>
              <a:spLocks noChangeShapeType="1"/>
            </p:cNvSpPr>
            <p:nvPr/>
          </p:nvSpPr>
          <p:spPr bwMode="auto">
            <a:xfrm flipH="1">
              <a:off x="2081" y="4607"/>
              <a:ext cx="542"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79" name="Rectangle 97"/>
            <p:cNvSpPr>
              <a:spLocks noChangeArrowheads="1"/>
            </p:cNvSpPr>
            <p:nvPr/>
          </p:nvSpPr>
          <p:spPr bwMode="auto">
            <a:xfrm>
              <a:off x="2667" y="4558"/>
              <a:ext cx="108"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41</a:t>
              </a:r>
              <a:endParaRPr lang="en-US" sz="1200">
                <a:latin typeface="Times New Roman" charset="0"/>
              </a:endParaRPr>
            </a:p>
          </p:txBody>
        </p:sp>
        <p:sp>
          <p:nvSpPr>
            <p:cNvPr id="42080" name="Line 98"/>
            <p:cNvSpPr>
              <a:spLocks noChangeShapeType="1"/>
            </p:cNvSpPr>
            <p:nvPr/>
          </p:nvSpPr>
          <p:spPr bwMode="auto">
            <a:xfrm>
              <a:off x="2623" y="2889"/>
              <a:ext cx="0" cy="3439"/>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81" name="Line 99"/>
            <p:cNvSpPr>
              <a:spLocks noChangeShapeType="1"/>
            </p:cNvSpPr>
            <p:nvPr/>
          </p:nvSpPr>
          <p:spPr bwMode="auto">
            <a:xfrm flipH="1">
              <a:off x="1477" y="3522"/>
              <a:ext cx="604" cy="0"/>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82" name="Rectangle 100"/>
            <p:cNvSpPr>
              <a:spLocks noChangeArrowheads="1"/>
            </p:cNvSpPr>
            <p:nvPr/>
          </p:nvSpPr>
          <p:spPr bwMode="auto">
            <a:xfrm>
              <a:off x="2125" y="3472"/>
              <a:ext cx="117" cy="127"/>
            </a:xfrm>
            <a:prstGeom prst="rect">
              <a:avLst/>
            </a:prstGeom>
            <a:noFill/>
            <a:ln w="9525">
              <a:noFill/>
              <a:miter lim="800000"/>
              <a:headEnd/>
              <a:tailEnd/>
            </a:ln>
          </p:spPr>
          <p:txBody>
            <a:bodyPr wrap="none" lIns="0" tIns="0" rIns="0" bIns="0">
              <a:prstTxWarp prst="textNoShape">
                <a:avLst/>
              </a:prstTxWarp>
              <a:spAutoFit/>
            </a:bodyPr>
            <a:lstStyle/>
            <a:p>
              <a:r>
                <a:rPr lang="en-US" sz="500">
                  <a:solidFill>
                    <a:srgbClr val="000000"/>
                  </a:solidFill>
                  <a:latin typeface="Arial" charset="0"/>
                </a:rPr>
                <a:t>46</a:t>
              </a:r>
              <a:endParaRPr lang="en-US" sz="1200">
                <a:latin typeface="Times New Roman" charset="0"/>
              </a:endParaRPr>
            </a:p>
          </p:txBody>
        </p:sp>
        <p:sp>
          <p:nvSpPr>
            <p:cNvPr id="42083" name="Line 101"/>
            <p:cNvSpPr>
              <a:spLocks noChangeShapeType="1"/>
            </p:cNvSpPr>
            <p:nvPr/>
          </p:nvSpPr>
          <p:spPr bwMode="auto">
            <a:xfrm>
              <a:off x="2081" y="2438"/>
              <a:ext cx="0" cy="2169"/>
            </a:xfrm>
            <a:prstGeom prst="line">
              <a:avLst/>
            </a:prstGeom>
            <a:noFill/>
            <a:ln w="9525" cap="sq">
              <a:solidFill>
                <a:srgbClr val="000000"/>
              </a:solidFill>
              <a:miter lim="800000"/>
              <a:headEnd/>
              <a:tailEnd/>
            </a:ln>
          </p:spPr>
          <p:txBody>
            <a:bodyPr>
              <a:prstTxWarp prst="textNoShape">
                <a:avLst/>
              </a:prstTxWarp>
            </a:bodyPr>
            <a:lstStyle/>
            <a:p>
              <a:endParaRPr lang="en-US"/>
            </a:p>
          </p:txBody>
        </p:sp>
        <p:sp>
          <p:nvSpPr>
            <p:cNvPr id="42084" name="Freeform 102"/>
            <p:cNvSpPr>
              <a:spLocks/>
            </p:cNvSpPr>
            <p:nvPr/>
          </p:nvSpPr>
          <p:spPr bwMode="auto">
            <a:xfrm>
              <a:off x="1458" y="1528"/>
              <a:ext cx="9" cy="1998"/>
            </a:xfrm>
            <a:custGeom>
              <a:avLst/>
              <a:gdLst>
                <a:gd name="T0" fmla="*/ 9 w 9"/>
                <a:gd name="T1" fmla="*/ 0 h 1998"/>
                <a:gd name="T2" fmla="*/ 0 w 9"/>
                <a:gd name="T3" fmla="*/ 1998 h 1998"/>
                <a:gd name="T4" fmla="*/ 0 60000 65536"/>
                <a:gd name="T5" fmla="*/ 0 60000 65536"/>
                <a:gd name="T6" fmla="*/ 0 w 9"/>
                <a:gd name="T7" fmla="*/ 0 h 1998"/>
                <a:gd name="T8" fmla="*/ 9 w 9"/>
                <a:gd name="T9" fmla="*/ 1998 h 1998"/>
              </a:gdLst>
              <a:ahLst/>
              <a:cxnLst>
                <a:cxn ang="T4">
                  <a:pos x="T0" y="T1"/>
                </a:cxn>
                <a:cxn ang="T5">
                  <a:pos x="T2" y="T3"/>
                </a:cxn>
              </a:cxnLst>
              <a:rect l="T6" t="T7" r="T8" b="T9"/>
              <a:pathLst>
                <a:path w="9" h="1998">
                  <a:moveTo>
                    <a:pt x="9" y="0"/>
                  </a:moveTo>
                  <a:lnTo>
                    <a:pt x="0" y="1998"/>
                  </a:lnTo>
                </a:path>
              </a:pathLst>
            </a:custGeom>
            <a:solidFill>
              <a:srgbClr val="FFFFFF"/>
            </a:solidFill>
            <a:ln w="9525" cap="sq">
              <a:solidFill>
                <a:srgbClr val="000000"/>
              </a:solidFill>
              <a:miter lim="800000"/>
              <a:headEnd/>
              <a:tailEnd/>
            </a:ln>
          </p:spPr>
          <p:txBody>
            <a:bodyPr>
              <a:prstTxWarp prst="textNoShape">
                <a:avLst/>
              </a:prstTxWarp>
            </a:bodyPr>
            <a:lstStyle/>
            <a:p>
              <a:endParaRPr lang="en-US"/>
            </a:p>
          </p:txBody>
        </p:sp>
        <p:sp>
          <p:nvSpPr>
            <p:cNvPr id="42086" name="Rectangle 7"/>
            <p:cNvSpPr>
              <a:spLocks noChangeArrowheads="1"/>
            </p:cNvSpPr>
            <p:nvPr/>
          </p:nvSpPr>
          <p:spPr bwMode="auto">
            <a:xfrm>
              <a:off x="2830" y="1855"/>
              <a:ext cx="2608"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Coyote</a:t>
              </a:r>
              <a:endParaRPr lang="en-US" sz="1200">
                <a:latin typeface="Times New Roman" charset="0"/>
              </a:endParaRPr>
            </a:p>
          </p:txBody>
        </p:sp>
        <p:sp>
          <p:nvSpPr>
            <p:cNvPr id="42087" name="Rectangle 13"/>
            <p:cNvSpPr>
              <a:spLocks noChangeArrowheads="1"/>
            </p:cNvSpPr>
            <p:nvPr/>
          </p:nvSpPr>
          <p:spPr bwMode="auto">
            <a:xfrm>
              <a:off x="4523" y="3228"/>
              <a:ext cx="2371"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Israel 2</a:t>
              </a:r>
              <a:endParaRPr lang="en-US" sz="1200">
                <a:latin typeface="Times New Roman" charset="0"/>
              </a:endParaRPr>
            </a:p>
          </p:txBody>
        </p:sp>
        <p:sp>
          <p:nvSpPr>
            <p:cNvPr id="42088" name="Rectangle 13"/>
            <p:cNvSpPr>
              <a:spLocks noChangeArrowheads="1"/>
            </p:cNvSpPr>
            <p:nvPr/>
          </p:nvSpPr>
          <p:spPr bwMode="auto">
            <a:xfrm>
              <a:off x="6015" y="4107"/>
              <a:ext cx="2371"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Israel 3</a:t>
              </a:r>
              <a:endParaRPr lang="en-US" sz="1200">
                <a:latin typeface="Times New Roman" charset="0"/>
              </a:endParaRPr>
            </a:p>
          </p:txBody>
        </p:sp>
        <p:sp>
          <p:nvSpPr>
            <p:cNvPr id="42089" name="Rectangle 13"/>
            <p:cNvSpPr>
              <a:spLocks noChangeArrowheads="1"/>
            </p:cNvSpPr>
            <p:nvPr/>
          </p:nvSpPr>
          <p:spPr bwMode="auto">
            <a:xfrm>
              <a:off x="6734" y="4471"/>
              <a:ext cx="2371"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Israel 4</a:t>
              </a:r>
              <a:endParaRPr lang="en-US" sz="1200">
                <a:latin typeface="Times New Roman" charset="0"/>
              </a:endParaRPr>
            </a:p>
          </p:txBody>
        </p:sp>
        <p:sp>
          <p:nvSpPr>
            <p:cNvPr id="42090" name="Rectangle 13"/>
            <p:cNvSpPr>
              <a:spLocks noChangeArrowheads="1"/>
            </p:cNvSpPr>
            <p:nvPr/>
          </p:nvSpPr>
          <p:spPr bwMode="auto">
            <a:xfrm>
              <a:off x="8015" y="4942"/>
              <a:ext cx="2371" cy="311"/>
            </a:xfrm>
            <a:prstGeom prst="rect">
              <a:avLst/>
            </a:prstGeom>
            <a:noFill/>
            <a:ln w="9525">
              <a:noFill/>
              <a:miter lim="800000"/>
              <a:headEnd/>
              <a:tailEnd/>
            </a:ln>
          </p:spPr>
          <p:txBody>
            <a:bodyPr lIns="0" tIns="0" rIns="0" bIns="0">
              <a:prstTxWarp prst="textNoShape">
                <a:avLst/>
              </a:prstTxWarp>
              <a:spAutoFit/>
            </a:bodyPr>
            <a:lstStyle/>
            <a:p>
              <a:r>
                <a:rPr lang="en-US" sz="1200">
                  <a:solidFill>
                    <a:srgbClr val="000000"/>
                  </a:solidFill>
                  <a:latin typeface="Arial" charset="0"/>
                </a:rPr>
                <a:t>Israel 5</a:t>
              </a:r>
              <a:endParaRPr lang="en-US" sz="1200">
                <a:latin typeface="Times New Roman" charset="0"/>
              </a:endParaRPr>
            </a:p>
          </p:txBody>
        </p:sp>
      </p:grpSp>
      <p:cxnSp>
        <p:nvCxnSpPr>
          <p:cNvPr id="41987" name="Straight Connector 111"/>
          <p:cNvCxnSpPr>
            <a:cxnSpLocks noChangeShapeType="1"/>
          </p:cNvCxnSpPr>
          <p:nvPr/>
        </p:nvCxnSpPr>
        <p:spPr bwMode="auto">
          <a:xfrm rot="5400000">
            <a:off x="5500416" y="2051293"/>
            <a:ext cx="1858255" cy="11545"/>
          </a:xfrm>
          <a:prstGeom prst="line">
            <a:avLst/>
          </a:prstGeom>
          <a:noFill/>
          <a:ln w="9525">
            <a:solidFill>
              <a:schemeClr val="tx1"/>
            </a:solidFill>
            <a:round/>
            <a:headEnd/>
            <a:tailEnd/>
          </a:ln>
        </p:spPr>
      </p:cxnSp>
      <p:sp>
        <p:nvSpPr>
          <p:cNvPr id="41988" name="TextBox 112"/>
          <p:cNvSpPr txBox="1">
            <a:spLocks noChangeArrowheads="1"/>
          </p:cNvSpPr>
          <p:nvPr/>
        </p:nvSpPr>
        <p:spPr bwMode="auto">
          <a:xfrm>
            <a:off x="6575596" y="1766788"/>
            <a:ext cx="1403950" cy="400110"/>
          </a:xfrm>
          <a:prstGeom prst="rect">
            <a:avLst/>
          </a:prstGeom>
          <a:noFill/>
          <a:ln w="9525">
            <a:noFill/>
            <a:miter lim="800000"/>
            <a:headEnd/>
            <a:tailEnd/>
          </a:ln>
        </p:spPr>
        <p:txBody>
          <a:bodyPr wrap="none">
            <a:prstTxWarp prst="textNoShape">
              <a:avLst/>
            </a:prstTxWarp>
            <a:spAutoFit/>
          </a:bodyPr>
          <a:lstStyle/>
          <a:p>
            <a:r>
              <a:rPr lang="en-US" sz="2000" dirty="0"/>
              <a:t>Middle East</a:t>
            </a:r>
          </a:p>
        </p:txBody>
      </p:sp>
      <p:sp>
        <p:nvSpPr>
          <p:cNvPr id="41989" name="TextBox 114"/>
          <p:cNvSpPr txBox="1">
            <a:spLocks noChangeArrowheads="1"/>
          </p:cNvSpPr>
          <p:nvPr/>
        </p:nvSpPr>
        <p:spPr bwMode="auto">
          <a:xfrm>
            <a:off x="4087091" y="1481406"/>
            <a:ext cx="1876136" cy="409336"/>
          </a:xfrm>
          <a:prstGeom prst="rect">
            <a:avLst/>
          </a:prstGeom>
          <a:noFill/>
          <a:ln w="9525">
            <a:noFill/>
            <a:miter lim="800000"/>
            <a:headEnd/>
            <a:tailEnd/>
          </a:ln>
        </p:spPr>
        <p:txBody>
          <a:bodyPr wrap="none">
            <a:prstTxWarp prst="textNoShape">
              <a:avLst/>
            </a:prstTxWarp>
            <a:spAutoFit/>
          </a:bodyPr>
          <a:lstStyle/>
          <a:p>
            <a:r>
              <a:rPr lang="en-US" sz="2000"/>
              <a:t>Small haplotype</a:t>
            </a:r>
          </a:p>
        </p:txBody>
      </p:sp>
      <p:sp>
        <p:nvSpPr>
          <p:cNvPr id="41990" name="TextBox 115"/>
          <p:cNvSpPr txBox="1">
            <a:spLocks noChangeArrowheads="1"/>
          </p:cNvSpPr>
          <p:nvPr/>
        </p:nvSpPr>
        <p:spPr bwMode="auto">
          <a:xfrm>
            <a:off x="4132191" y="119188"/>
            <a:ext cx="4012324" cy="707886"/>
          </a:xfrm>
          <a:prstGeom prst="rect">
            <a:avLst/>
          </a:prstGeom>
          <a:solidFill>
            <a:srgbClr val="FFFFFF"/>
          </a:solidFill>
          <a:ln w="9525">
            <a:noFill/>
            <a:miter lim="800000"/>
            <a:headEnd/>
            <a:tailEnd/>
          </a:ln>
        </p:spPr>
        <p:txBody>
          <a:bodyPr wrap="square">
            <a:prstTxWarp prst="textNoShape">
              <a:avLst/>
            </a:prstTxWarp>
            <a:spAutoFit/>
          </a:bodyPr>
          <a:lstStyle/>
          <a:p>
            <a:r>
              <a:rPr lang="en-US" sz="2000" dirty="0" smtClean="0"/>
              <a:t>Middle Eastern Wolves have sequences related to the small allele</a:t>
            </a:r>
            <a:endParaRPr lang="en-US" sz="2000" dirty="0"/>
          </a:p>
        </p:txBody>
      </p:sp>
      <p:sp>
        <p:nvSpPr>
          <p:cNvPr id="107" name="TextBox 106"/>
          <p:cNvSpPr txBox="1"/>
          <p:nvPr/>
        </p:nvSpPr>
        <p:spPr>
          <a:xfrm>
            <a:off x="568399" y="6214888"/>
            <a:ext cx="1967205" cy="369332"/>
          </a:xfrm>
          <a:prstGeom prst="rect">
            <a:avLst/>
          </a:prstGeom>
          <a:noFill/>
        </p:spPr>
        <p:txBody>
          <a:bodyPr wrap="none" rtlCol="0">
            <a:spAutoFit/>
          </a:bodyPr>
          <a:lstStyle/>
          <a:p>
            <a:r>
              <a:rPr lang="en-US" dirty="0" smtClean="0"/>
              <a:t>Gray et al., in press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222210" name="Picture 2"/>
          <p:cNvPicPr>
            <a:picLocks noChangeAspect="1" noChangeArrowheads="1"/>
          </p:cNvPicPr>
          <p:nvPr/>
        </p:nvPicPr>
        <mc:AlternateContent>
          <mc:Choice xmlns:ma="http://schemas.microsoft.com/office/mac/drawingml/2008/main" Requires="ma">
            <p:blipFill>
              <a:blip r:embed="rId3">
                <a:lum bright="-30000" contrast="78000"/>
              </a:blip>
              <a:srcRect/>
              <a:stretch>
                <a:fillRect/>
              </a:stretch>
            </p:blipFill>
          </mc:Choice>
          <mc:Fallback>
            <p:blipFill>
              <a:blip r:embed="rId4">
                <a:lum bright="-30000" contrast="78000"/>
              </a:blip>
              <a:srcRect/>
              <a:stretch>
                <a:fillRect/>
              </a:stretch>
            </p:blipFill>
          </mc:Fallback>
        </mc:AlternateContent>
        <p:spPr bwMode="auto">
          <a:xfrm>
            <a:off x="457200" y="1219200"/>
            <a:ext cx="7696200" cy="5394325"/>
          </a:xfrm>
          <a:prstGeom prst="rect">
            <a:avLst/>
          </a:prstGeom>
          <a:noFill/>
          <a:ln w="9525">
            <a:noFill/>
            <a:miter lim="800000"/>
            <a:headEnd/>
            <a:tailEnd/>
          </a:ln>
          <a:effectLst/>
        </p:spPr>
      </p:pic>
      <p:graphicFrame>
        <p:nvGraphicFramePr>
          <p:cNvPr id="222211" name="Object 3"/>
          <p:cNvGraphicFramePr>
            <a:graphicFrameLocks noChangeAspect="1"/>
          </p:cNvGraphicFramePr>
          <p:nvPr/>
        </p:nvGraphicFramePr>
        <p:xfrm>
          <a:off x="609600" y="990600"/>
          <a:ext cx="2057400" cy="663575"/>
        </p:xfrm>
        <a:graphic>
          <a:graphicData uri="http://schemas.openxmlformats.org/presentationml/2006/ole">
            <p:oleObj spid="_x0000_s50178" name="Image" r:id="rId5" imgW="3939287" imgH="1270289" progId="">
              <p:embed/>
            </p:oleObj>
          </a:graphicData>
        </a:graphic>
      </p:graphicFrame>
      <p:sp>
        <p:nvSpPr>
          <p:cNvPr id="222212" name="Text Box 4"/>
          <p:cNvSpPr txBox="1">
            <a:spLocks noChangeArrowheads="1"/>
          </p:cNvSpPr>
          <p:nvPr/>
        </p:nvSpPr>
        <p:spPr bwMode="auto">
          <a:xfrm>
            <a:off x="304800" y="471488"/>
            <a:ext cx="3038662" cy="523220"/>
          </a:xfrm>
          <a:prstGeom prst="rect">
            <a:avLst/>
          </a:prstGeom>
          <a:solidFill>
            <a:srgbClr val="1822CD"/>
          </a:solidFill>
          <a:ln w="9525">
            <a:noFill/>
            <a:miter lim="800000"/>
            <a:headEnd/>
            <a:tailEnd/>
          </a:ln>
          <a:effectLst/>
        </p:spPr>
        <p:txBody>
          <a:bodyPr wrap="none">
            <a:prstTxWarp prst="textNoShape">
              <a:avLst/>
            </a:prstTxWarp>
            <a:spAutoFit/>
          </a:bodyPr>
          <a:lstStyle/>
          <a:p>
            <a:pPr eaLnBrk="1" hangingPunct="1"/>
            <a:r>
              <a:rPr lang="en-US" altLang="zh-CN" sz="2800" b="1">
                <a:solidFill>
                  <a:srgbClr val="FFFF00"/>
                </a:solidFill>
                <a:latin typeface="Comic Sans MS"/>
                <a:ea typeface="SimSun" pitchFamily="2" charset="-122"/>
                <a:cs typeface="Comic Sans MS"/>
              </a:rPr>
              <a:t>Hesperocyoninae</a:t>
            </a:r>
            <a:endParaRPr lang="en-US" altLang="zh-CN" sz="2800">
              <a:solidFill>
                <a:srgbClr val="FFFF00"/>
              </a:solidFill>
              <a:latin typeface="Comic Sans MS"/>
              <a:ea typeface="SimSun" pitchFamily="2" charset="-122"/>
              <a:cs typeface="Comic Sans MS"/>
            </a:endParaRPr>
          </a:p>
        </p:txBody>
      </p:sp>
      <p:graphicFrame>
        <p:nvGraphicFramePr>
          <p:cNvPr id="222213" name="Object 5"/>
          <p:cNvGraphicFramePr>
            <a:graphicFrameLocks noChangeAspect="1"/>
          </p:cNvGraphicFramePr>
          <p:nvPr/>
        </p:nvGraphicFramePr>
        <p:xfrm>
          <a:off x="3522663" y="0"/>
          <a:ext cx="2878137" cy="1393825"/>
        </p:xfrm>
        <a:graphic>
          <a:graphicData uri="http://schemas.openxmlformats.org/presentationml/2006/ole">
            <p:oleObj spid="_x0000_s50179" name="Image" r:id="rId6" imgW="4384045" imgH="2122132" progId="">
              <p:embed/>
            </p:oleObj>
          </a:graphicData>
        </a:graphic>
      </p:graphicFrame>
      <p:sp>
        <p:nvSpPr>
          <p:cNvPr id="222214" name="Text Box 6"/>
          <p:cNvSpPr txBox="1">
            <a:spLocks noChangeArrowheads="1"/>
          </p:cNvSpPr>
          <p:nvPr/>
        </p:nvSpPr>
        <p:spPr bwMode="auto">
          <a:xfrm>
            <a:off x="1729316" y="1"/>
            <a:ext cx="2472263" cy="523220"/>
          </a:xfrm>
          <a:prstGeom prst="rect">
            <a:avLst/>
          </a:prstGeom>
          <a:solidFill>
            <a:srgbClr val="1822CD"/>
          </a:solidFill>
          <a:ln w="9525">
            <a:noFill/>
            <a:miter lim="800000"/>
            <a:headEnd/>
            <a:tailEnd/>
          </a:ln>
          <a:effectLst/>
        </p:spPr>
        <p:txBody>
          <a:bodyPr wrap="square">
            <a:prstTxWarp prst="textNoShape">
              <a:avLst/>
            </a:prstTxWarp>
            <a:spAutoFit/>
          </a:bodyPr>
          <a:lstStyle/>
          <a:p>
            <a:pPr eaLnBrk="1" hangingPunct="1"/>
            <a:r>
              <a:rPr lang="en-US" altLang="zh-CN" sz="2800" b="1" dirty="0" err="1">
                <a:solidFill>
                  <a:srgbClr val="00FF00"/>
                </a:solidFill>
                <a:latin typeface="Comic Sans MS"/>
                <a:ea typeface="SimSun" pitchFamily="2" charset="-122"/>
                <a:cs typeface="Comic Sans MS"/>
              </a:rPr>
              <a:t>Borophaginae</a:t>
            </a:r>
            <a:endParaRPr lang="en-US" altLang="zh-CN" sz="2800" dirty="0">
              <a:solidFill>
                <a:srgbClr val="00FF00"/>
              </a:solidFill>
              <a:latin typeface="Comic Sans MS"/>
              <a:ea typeface="SimSun" pitchFamily="2" charset="-122"/>
              <a:cs typeface="Comic Sans MS"/>
            </a:endParaRPr>
          </a:p>
        </p:txBody>
      </p:sp>
      <p:graphicFrame>
        <p:nvGraphicFramePr>
          <p:cNvPr id="222215" name="Object 7"/>
          <p:cNvGraphicFramePr>
            <a:graphicFrameLocks noChangeAspect="1"/>
          </p:cNvGraphicFramePr>
          <p:nvPr/>
        </p:nvGraphicFramePr>
        <p:xfrm>
          <a:off x="6705600" y="0"/>
          <a:ext cx="2438400" cy="1339850"/>
        </p:xfrm>
        <a:graphic>
          <a:graphicData uri="http://schemas.openxmlformats.org/presentationml/2006/ole">
            <p:oleObj spid="_x0000_s50180" name="Image" r:id="rId7" imgW="3837628" imgH="2109425" progId="">
              <p:embed/>
            </p:oleObj>
          </a:graphicData>
        </a:graphic>
      </p:graphicFrame>
      <p:sp>
        <p:nvSpPr>
          <p:cNvPr id="222216" name="Text Box 8"/>
          <p:cNvSpPr txBox="1">
            <a:spLocks noChangeArrowheads="1"/>
          </p:cNvSpPr>
          <p:nvPr/>
        </p:nvSpPr>
        <p:spPr bwMode="auto">
          <a:xfrm>
            <a:off x="6248400" y="0"/>
            <a:ext cx="1295400" cy="369332"/>
          </a:xfrm>
          <a:prstGeom prst="rect">
            <a:avLst/>
          </a:prstGeom>
          <a:solidFill>
            <a:srgbClr val="1822CD"/>
          </a:solidFill>
          <a:ln w="9525">
            <a:noFill/>
            <a:miter lim="800000"/>
            <a:headEnd/>
            <a:tailEnd/>
          </a:ln>
          <a:effectLst/>
        </p:spPr>
        <p:txBody>
          <a:bodyPr>
            <a:prstTxWarp prst="textNoShape">
              <a:avLst/>
            </a:prstTxWarp>
            <a:spAutoFit/>
          </a:bodyPr>
          <a:lstStyle/>
          <a:p>
            <a:pPr eaLnBrk="1" hangingPunct="1"/>
            <a:r>
              <a:rPr lang="en-US" altLang="zh-CN" b="1">
                <a:solidFill>
                  <a:srgbClr val="FF0000"/>
                </a:solidFill>
                <a:latin typeface="Comic Sans MS"/>
                <a:ea typeface="SimSun" pitchFamily="2" charset="-122"/>
                <a:cs typeface="Comic Sans MS"/>
              </a:rPr>
              <a:t>Caninae</a:t>
            </a:r>
          </a:p>
        </p:txBody>
      </p:sp>
      <p:sp>
        <p:nvSpPr>
          <p:cNvPr id="222217" name="Rectangle 9"/>
          <p:cNvSpPr>
            <a:spLocks noGrp="1" noChangeArrowheads="1"/>
          </p:cNvSpPr>
          <p:nvPr>
            <p:ph type="title" idx="4294967295"/>
          </p:nvPr>
        </p:nvSpPr>
        <p:spPr>
          <a:xfrm>
            <a:off x="3202519" y="5181600"/>
            <a:ext cx="5410200" cy="762000"/>
          </a:xfrm>
        </p:spPr>
        <p:txBody>
          <a:bodyPr/>
          <a:lstStyle/>
          <a:p>
            <a:r>
              <a:rPr lang="en-US" altLang="zh-CN" sz="3600" dirty="0">
                <a:solidFill>
                  <a:srgbClr val="FFFF00"/>
                </a:solidFill>
                <a:latin typeface="Comic Sans MS"/>
                <a:ea typeface="SimSun" pitchFamily="2" charset="-122"/>
                <a:cs typeface="Comic Sans MS"/>
              </a:rPr>
              <a:t>Evolution of Canidae</a:t>
            </a:r>
            <a:endParaRPr lang="en-US" dirty="0">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2">
                                            <p:txEl>
                                              <p:charRg st="4294967295" end="4294967295"/>
                                            </p:txEl>
                                          </p:spTgt>
                                        </p:tgtEl>
                                        <p:attrNameLst>
                                          <p:attrName>style.visibility</p:attrName>
                                        </p:attrNameLst>
                                      </p:cBhvr>
                                      <p:to>
                                        <p:strVal val="visible"/>
                                      </p:to>
                                    </p:set>
                                    <p:anim calcmode="lin" valueType="num">
                                      <p:cBhvr additive="base">
                                        <p:cTn id="7" dur="500" fill="hold"/>
                                        <p:tgtEl>
                                          <p:spTgt spid="22221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2212">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22211"/>
                                        </p:tgtEl>
                                        <p:attrNameLst>
                                          <p:attrName>style.visibility</p:attrName>
                                        </p:attrNameLst>
                                      </p:cBhvr>
                                      <p:to>
                                        <p:strVal val="visible"/>
                                      </p:to>
                                    </p:set>
                                    <p:anim calcmode="lin" valueType="num">
                                      <p:cBhvr additive="base">
                                        <p:cTn id="12" dur="500" fill="hold"/>
                                        <p:tgtEl>
                                          <p:spTgt spid="222211"/>
                                        </p:tgtEl>
                                        <p:attrNameLst>
                                          <p:attrName>ppt_x</p:attrName>
                                        </p:attrNameLst>
                                      </p:cBhvr>
                                      <p:tavLst>
                                        <p:tav tm="0">
                                          <p:val>
                                            <p:strVal val="#ppt_x"/>
                                          </p:val>
                                        </p:tav>
                                        <p:tav tm="100000">
                                          <p:val>
                                            <p:strVal val="#ppt_x"/>
                                          </p:val>
                                        </p:tav>
                                      </p:tavLst>
                                    </p:anim>
                                    <p:anim calcmode="lin" valueType="num">
                                      <p:cBhvr additive="base">
                                        <p:cTn id="13" dur="500" fill="hold"/>
                                        <p:tgtEl>
                                          <p:spTgt spid="2222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2214">
                                            <p:txEl>
                                              <p:charRg st="4294967295" end="4294967295"/>
                                            </p:txEl>
                                          </p:spTgt>
                                        </p:tgtEl>
                                        <p:attrNameLst>
                                          <p:attrName>style.visibility</p:attrName>
                                        </p:attrNameLst>
                                      </p:cBhvr>
                                      <p:to>
                                        <p:strVal val="visible"/>
                                      </p:to>
                                    </p:set>
                                    <p:anim calcmode="lin" valueType="num">
                                      <p:cBhvr additive="base">
                                        <p:cTn id="18" dur="500" fill="hold"/>
                                        <p:tgtEl>
                                          <p:spTgt spid="222214">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2214">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222213"/>
                                        </p:tgtEl>
                                        <p:attrNameLst>
                                          <p:attrName>style.visibility</p:attrName>
                                        </p:attrNameLst>
                                      </p:cBhvr>
                                      <p:to>
                                        <p:strVal val="visible"/>
                                      </p:to>
                                    </p:set>
                                    <p:anim calcmode="lin" valueType="num">
                                      <p:cBhvr additive="base">
                                        <p:cTn id="23" dur="500" fill="hold"/>
                                        <p:tgtEl>
                                          <p:spTgt spid="222213"/>
                                        </p:tgtEl>
                                        <p:attrNameLst>
                                          <p:attrName>ppt_x</p:attrName>
                                        </p:attrNameLst>
                                      </p:cBhvr>
                                      <p:tavLst>
                                        <p:tav tm="0">
                                          <p:val>
                                            <p:strVal val="#ppt_x"/>
                                          </p:val>
                                        </p:tav>
                                        <p:tav tm="100000">
                                          <p:val>
                                            <p:strVal val="#ppt_x"/>
                                          </p:val>
                                        </p:tav>
                                      </p:tavLst>
                                    </p:anim>
                                    <p:anim calcmode="lin" valueType="num">
                                      <p:cBhvr additive="base">
                                        <p:cTn id="24" dur="500" fill="hold"/>
                                        <p:tgtEl>
                                          <p:spTgt spid="2222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2215"/>
                                        </p:tgtEl>
                                        <p:attrNameLst>
                                          <p:attrName>style.visibility</p:attrName>
                                        </p:attrNameLst>
                                      </p:cBhvr>
                                      <p:to>
                                        <p:strVal val="visible"/>
                                      </p:to>
                                    </p:set>
                                    <p:anim calcmode="lin" valueType="num">
                                      <p:cBhvr additive="base">
                                        <p:cTn id="29" dur="500" fill="hold"/>
                                        <p:tgtEl>
                                          <p:spTgt spid="222215"/>
                                        </p:tgtEl>
                                        <p:attrNameLst>
                                          <p:attrName>ppt_x</p:attrName>
                                        </p:attrNameLst>
                                      </p:cBhvr>
                                      <p:tavLst>
                                        <p:tav tm="0">
                                          <p:val>
                                            <p:strVal val="#ppt_x"/>
                                          </p:val>
                                        </p:tav>
                                        <p:tav tm="100000">
                                          <p:val>
                                            <p:strVal val="#ppt_x"/>
                                          </p:val>
                                        </p:tav>
                                      </p:tavLst>
                                    </p:anim>
                                    <p:anim calcmode="lin" valueType="num">
                                      <p:cBhvr additive="base">
                                        <p:cTn id="30" dur="500" fill="hold"/>
                                        <p:tgtEl>
                                          <p:spTgt spid="22221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222216">
                                            <p:txEl>
                                              <p:charRg st="4294967295" end="4294967295"/>
                                            </p:txEl>
                                          </p:spTgt>
                                        </p:tgtEl>
                                        <p:attrNameLst>
                                          <p:attrName>style.visibility</p:attrName>
                                        </p:attrNameLst>
                                      </p:cBhvr>
                                      <p:to>
                                        <p:strVal val="visible"/>
                                      </p:to>
                                    </p:set>
                                    <p:anim calcmode="lin" valueType="num">
                                      <p:cBhvr additive="base">
                                        <p:cTn id="34" dur="500" fill="hold"/>
                                        <p:tgtEl>
                                          <p:spTgt spid="222216">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22216">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utoUpdateAnimBg="0"/>
      <p:bldP spid="222214" grpId="0" autoUpdateAnimBg="0"/>
      <p:bldP spid="222216" grpId="0" autoUpdateAnimBg="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Box 3"/>
          <p:cNvSpPr txBox="1">
            <a:spLocks noChangeArrowheads="1"/>
          </p:cNvSpPr>
          <p:nvPr/>
        </p:nvSpPr>
        <p:spPr bwMode="auto">
          <a:xfrm>
            <a:off x="722718" y="83545"/>
            <a:ext cx="7398380" cy="523220"/>
          </a:xfrm>
          <a:prstGeom prst="rect">
            <a:avLst/>
          </a:prstGeom>
          <a:noFill/>
          <a:ln w="9525">
            <a:noFill/>
            <a:miter lim="800000"/>
            <a:headEnd/>
            <a:tailEnd/>
          </a:ln>
        </p:spPr>
        <p:txBody>
          <a:bodyPr wrap="none">
            <a:prstTxWarp prst="textNoShape">
              <a:avLst/>
            </a:prstTxWarp>
            <a:spAutoFit/>
          </a:bodyPr>
          <a:lstStyle/>
          <a:p>
            <a:r>
              <a:rPr lang="en-US" sz="2800" dirty="0" err="1" smtClean="0">
                <a:latin typeface="Comic Sans MS"/>
                <a:cs typeface="Comic Sans MS"/>
              </a:rPr>
              <a:t>c</a:t>
            </a:r>
            <a:r>
              <a:rPr lang="en-US" sz="2800" dirty="0" smtClean="0">
                <a:latin typeface="Comic Sans MS"/>
                <a:cs typeface="Comic Sans MS"/>
              </a:rPr>
              <a:t>. The short legs gene: association mapping</a:t>
            </a:r>
            <a:endParaRPr lang="en-US" sz="2800" dirty="0">
              <a:latin typeface="Comic Sans MS"/>
              <a:cs typeface="Comic Sans MS"/>
            </a:endParaRPr>
          </a:p>
        </p:txBody>
      </p:sp>
      <p:sp>
        <p:nvSpPr>
          <p:cNvPr id="55301" name="TextBox 6"/>
          <p:cNvSpPr txBox="1">
            <a:spLocks noChangeArrowheads="1"/>
          </p:cNvSpPr>
          <p:nvPr/>
        </p:nvSpPr>
        <p:spPr bwMode="auto">
          <a:xfrm>
            <a:off x="4421908" y="3111500"/>
            <a:ext cx="773545" cy="409336"/>
          </a:xfrm>
          <a:prstGeom prst="rect">
            <a:avLst/>
          </a:prstGeom>
          <a:noFill/>
          <a:ln w="9525">
            <a:noFill/>
            <a:miter lim="800000"/>
            <a:headEnd/>
            <a:tailEnd/>
          </a:ln>
        </p:spPr>
        <p:txBody>
          <a:bodyPr>
            <a:prstTxWarp prst="textNoShape">
              <a:avLst/>
            </a:prstTxWarp>
            <a:spAutoFit/>
          </a:bodyPr>
          <a:lstStyle/>
          <a:p>
            <a:r>
              <a:rPr lang="en-US" sz="2000" dirty="0"/>
              <a:t>FGF4</a:t>
            </a:r>
          </a:p>
        </p:txBody>
      </p:sp>
      <p:sp>
        <p:nvSpPr>
          <p:cNvPr id="55302" name="TextBox 5"/>
          <p:cNvSpPr txBox="1">
            <a:spLocks noChangeArrowheads="1"/>
          </p:cNvSpPr>
          <p:nvPr/>
        </p:nvSpPr>
        <p:spPr bwMode="auto">
          <a:xfrm>
            <a:off x="6731039" y="5930562"/>
            <a:ext cx="2118391" cy="646331"/>
          </a:xfrm>
          <a:prstGeom prst="rect">
            <a:avLst/>
          </a:prstGeom>
          <a:noFill/>
          <a:ln w="9525">
            <a:noFill/>
            <a:miter lim="800000"/>
            <a:headEnd/>
            <a:tailEnd/>
          </a:ln>
        </p:spPr>
        <p:txBody>
          <a:bodyPr wrap="square">
            <a:prstTxWarp prst="textNoShape">
              <a:avLst/>
            </a:prstTxWarp>
            <a:spAutoFit/>
          </a:bodyPr>
          <a:lstStyle/>
          <a:p>
            <a:r>
              <a:rPr lang="en-US" dirty="0" smtClean="0">
                <a:latin typeface="Comic Sans MS"/>
                <a:cs typeface="Comic Sans MS"/>
              </a:rPr>
              <a:t>Parker et </a:t>
            </a:r>
            <a:r>
              <a:rPr lang="en-US" dirty="0">
                <a:latin typeface="Comic Sans MS"/>
                <a:cs typeface="Comic Sans MS"/>
              </a:rPr>
              <a:t>al. Science, </a:t>
            </a:r>
            <a:r>
              <a:rPr lang="en-US" dirty="0" smtClean="0">
                <a:latin typeface="Comic Sans MS"/>
                <a:cs typeface="Comic Sans MS"/>
              </a:rPr>
              <a:t>2009</a:t>
            </a:r>
            <a:endParaRPr lang="en-US" dirty="0">
              <a:latin typeface="Comic Sans MS"/>
              <a:cs typeface="Comic Sans MS"/>
            </a:endParaRPr>
          </a:p>
        </p:txBody>
      </p:sp>
      <p:pic>
        <p:nvPicPr>
          <p:cNvPr id="6" name="Picture 5"/>
          <p:cNvPicPr>
            <a:picLocks noChangeAspect="1"/>
          </p:cNvPicPr>
          <p:nvPr/>
        </p:nvPicPr>
        <p:blipFill>
          <a:blip r:embed="rId2"/>
          <a:stretch>
            <a:fillRect/>
          </a:stretch>
        </p:blipFill>
        <p:spPr>
          <a:xfrm>
            <a:off x="292100" y="835889"/>
            <a:ext cx="8311085" cy="3460788"/>
          </a:xfrm>
          <a:prstGeom prst="rect">
            <a:avLst/>
          </a:prstGeom>
        </p:spPr>
      </p:pic>
      <p:pic>
        <p:nvPicPr>
          <p:cNvPr id="7" name="Picture 6"/>
          <p:cNvPicPr>
            <a:picLocks noChangeAspect="1"/>
          </p:cNvPicPr>
          <p:nvPr/>
        </p:nvPicPr>
        <p:blipFill>
          <a:blip r:embed="rId3"/>
          <a:stretch>
            <a:fillRect/>
          </a:stretch>
        </p:blipFill>
        <p:spPr>
          <a:xfrm>
            <a:off x="1756833" y="4368704"/>
            <a:ext cx="4748075" cy="2197994"/>
          </a:xfrm>
          <a:prstGeom prst="rect">
            <a:avLst/>
          </a:prstGeom>
        </p:spPr>
      </p:pic>
      <p:sp>
        <p:nvSpPr>
          <p:cNvPr id="8" name="Rectangle 7"/>
          <p:cNvSpPr/>
          <p:nvPr/>
        </p:nvSpPr>
        <p:spPr>
          <a:xfrm>
            <a:off x="4385714" y="3111500"/>
            <a:ext cx="4217471" cy="369332"/>
          </a:xfrm>
          <a:prstGeom prst="rect">
            <a:avLst/>
          </a:prstGeom>
        </p:spPr>
        <p:txBody>
          <a:bodyPr wrap="none">
            <a:spAutoFit/>
          </a:bodyPr>
          <a:lstStyle/>
          <a:p>
            <a:r>
              <a:rPr lang="en-US" dirty="0" err="1" smtClean="0"/>
              <a:t>Retrogene</a:t>
            </a:r>
            <a:r>
              <a:rPr lang="en-US" dirty="0" smtClean="0"/>
              <a:t> fibroblast </a:t>
            </a:r>
            <a:r>
              <a:rPr lang="en-US" dirty="0" smtClean="0"/>
              <a:t>growth factor 4 (FGF4)</a:t>
            </a:r>
            <a:endParaRPr lang="en-US" dirty="0"/>
          </a:p>
        </p:txBody>
      </p:sp>
      <p:cxnSp>
        <p:nvCxnSpPr>
          <p:cNvPr id="10" name="Straight Arrow Connector 9"/>
          <p:cNvCxnSpPr/>
          <p:nvPr/>
        </p:nvCxnSpPr>
        <p:spPr>
          <a:xfrm>
            <a:off x="910167" y="4921253"/>
            <a:ext cx="84666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910167" y="5208590"/>
            <a:ext cx="84666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402411" y="6492617"/>
            <a:ext cx="1031051" cy="369332"/>
          </a:xfrm>
          <a:prstGeom prst="rect">
            <a:avLst/>
          </a:prstGeom>
          <a:noFill/>
        </p:spPr>
        <p:txBody>
          <a:bodyPr wrap="none" rtlCol="0">
            <a:spAutoFit/>
          </a:bodyPr>
          <a:lstStyle/>
          <a:p>
            <a:r>
              <a:rPr lang="en-US" dirty="0" smtClean="0"/>
              <a:t>Juveniles</a:t>
            </a:r>
            <a:endParaRPr lang="en-US" dirty="0"/>
          </a:p>
        </p:txBody>
      </p:sp>
      <p:sp>
        <p:nvSpPr>
          <p:cNvPr id="14" name="TextBox 13"/>
          <p:cNvSpPr txBox="1"/>
          <p:nvPr/>
        </p:nvSpPr>
        <p:spPr>
          <a:xfrm>
            <a:off x="5195453" y="5561230"/>
            <a:ext cx="781359" cy="369332"/>
          </a:xfrm>
          <a:prstGeom prst="rect">
            <a:avLst/>
          </a:prstGeom>
          <a:noFill/>
        </p:spPr>
        <p:txBody>
          <a:bodyPr wrap="none" rtlCol="0">
            <a:spAutoFit/>
          </a:bodyPr>
          <a:lstStyle/>
          <a:p>
            <a:r>
              <a:rPr lang="en-US" dirty="0" smtClean="0"/>
              <a:t>Adults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302" name="TextBox 5"/>
          <p:cNvSpPr txBox="1">
            <a:spLocks noChangeArrowheads="1"/>
          </p:cNvSpPr>
          <p:nvPr/>
        </p:nvSpPr>
        <p:spPr bwMode="auto">
          <a:xfrm>
            <a:off x="6662594" y="6146800"/>
            <a:ext cx="1808306" cy="646331"/>
          </a:xfrm>
          <a:prstGeom prst="rect">
            <a:avLst/>
          </a:prstGeom>
          <a:noFill/>
          <a:ln w="9525">
            <a:noFill/>
            <a:miter lim="800000"/>
            <a:headEnd/>
            <a:tailEnd/>
          </a:ln>
        </p:spPr>
        <p:txBody>
          <a:bodyPr wrap="square">
            <a:prstTxWarp prst="textNoShape">
              <a:avLst/>
            </a:prstTxWarp>
            <a:spAutoFit/>
          </a:bodyPr>
          <a:lstStyle/>
          <a:p>
            <a:r>
              <a:rPr lang="en-US" dirty="0" smtClean="0"/>
              <a:t>Parker </a:t>
            </a:r>
            <a:r>
              <a:rPr lang="en-US" dirty="0"/>
              <a:t>et al. Science, </a:t>
            </a:r>
            <a:r>
              <a:rPr lang="en-US" dirty="0" smtClean="0"/>
              <a:t>2009</a:t>
            </a:r>
            <a:endParaRPr lang="en-US" dirty="0"/>
          </a:p>
        </p:txBody>
      </p:sp>
      <p:pic>
        <p:nvPicPr>
          <p:cNvPr id="7" name="Picture 6"/>
          <p:cNvPicPr>
            <a:picLocks noChangeAspect="1"/>
          </p:cNvPicPr>
          <p:nvPr/>
        </p:nvPicPr>
        <p:blipFill>
          <a:blip r:embed="rId2"/>
          <a:srcRect t="5506" r="4703" b="31272"/>
          <a:stretch>
            <a:fillRect/>
          </a:stretch>
        </p:blipFill>
        <p:spPr>
          <a:xfrm>
            <a:off x="1244600" y="482599"/>
            <a:ext cx="6731000" cy="3233331"/>
          </a:xfrm>
          <a:prstGeom prst="rect">
            <a:avLst/>
          </a:prstGeom>
        </p:spPr>
      </p:pic>
      <p:pic>
        <p:nvPicPr>
          <p:cNvPr id="8" name="Picture 7"/>
          <p:cNvPicPr>
            <a:picLocks noChangeAspect="1"/>
          </p:cNvPicPr>
          <p:nvPr/>
        </p:nvPicPr>
        <p:blipFill>
          <a:blip r:embed="rId3"/>
          <a:stretch>
            <a:fillRect/>
          </a:stretch>
        </p:blipFill>
        <p:spPr>
          <a:xfrm>
            <a:off x="273334" y="3794700"/>
            <a:ext cx="8535974" cy="20473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b="26377"/>
          <a:stretch>
            <a:fillRect/>
          </a:stretch>
        </p:blipFill>
        <p:spPr>
          <a:xfrm>
            <a:off x="417937" y="1155700"/>
            <a:ext cx="8375143" cy="5029200"/>
          </a:xfrm>
          <a:prstGeom prst="rect">
            <a:avLst/>
          </a:prstGeom>
        </p:spPr>
      </p:pic>
      <p:sp>
        <p:nvSpPr>
          <p:cNvPr id="3" name="TextBox 2"/>
          <p:cNvSpPr txBox="1"/>
          <p:nvPr/>
        </p:nvSpPr>
        <p:spPr>
          <a:xfrm>
            <a:off x="3578944" y="241300"/>
            <a:ext cx="2624436" cy="584776"/>
          </a:xfrm>
          <a:prstGeom prst="rect">
            <a:avLst/>
          </a:prstGeom>
          <a:noFill/>
        </p:spPr>
        <p:txBody>
          <a:bodyPr wrap="none" rtlCol="0">
            <a:spAutoFit/>
          </a:bodyPr>
          <a:lstStyle/>
          <a:p>
            <a:r>
              <a:rPr lang="en-US" sz="3200" dirty="0" err="1" smtClean="0">
                <a:latin typeface="Comic Sans MS"/>
                <a:cs typeface="Comic Sans MS"/>
              </a:rPr>
              <a:t>d</a:t>
            </a:r>
            <a:r>
              <a:rPr lang="en-US" sz="3200" dirty="0" smtClean="0">
                <a:latin typeface="Comic Sans MS"/>
                <a:cs typeface="Comic Sans MS"/>
              </a:rPr>
              <a:t>. Fur Types</a:t>
            </a:r>
            <a:endParaRPr lang="en-US" sz="3200" dirty="0">
              <a:latin typeface="Comic Sans MS"/>
              <a:cs typeface="Comic Sans MS"/>
            </a:endParaRPr>
          </a:p>
        </p:txBody>
      </p:sp>
      <p:sp>
        <p:nvSpPr>
          <p:cNvPr id="4" name="Rectangle 3"/>
          <p:cNvSpPr/>
          <p:nvPr/>
        </p:nvSpPr>
        <p:spPr>
          <a:xfrm>
            <a:off x="4732866" y="3225800"/>
            <a:ext cx="3386667" cy="523220"/>
          </a:xfrm>
          <a:prstGeom prst="rect">
            <a:avLst/>
          </a:prstGeom>
        </p:spPr>
        <p:txBody>
          <a:bodyPr wrap="square">
            <a:spAutoFit/>
          </a:bodyPr>
          <a:lstStyle/>
          <a:p>
            <a:r>
              <a:rPr lang="en-US" sz="1400" dirty="0" smtClean="0"/>
              <a:t>wire-haired dogs as cases and smooth-coated and long-haired dogs as controls</a:t>
            </a:r>
            <a:endParaRPr lang="en-US" sz="1400" dirty="0"/>
          </a:p>
        </p:txBody>
      </p:sp>
      <p:sp>
        <p:nvSpPr>
          <p:cNvPr id="5" name="Rectangle 4"/>
          <p:cNvSpPr/>
          <p:nvPr/>
        </p:nvSpPr>
        <p:spPr>
          <a:xfrm>
            <a:off x="4842932" y="4706606"/>
            <a:ext cx="2861734" cy="523220"/>
          </a:xfrm>
          <a:prstGeom prst="rect">
            <a:avLst/>
          </a:prstGeom>
        </p:spPr>
        <p:txBody>
          <a:bodyPr wrap="square">
            <a:spAutoFit/>
          </a:bodyPr>
          <a:lstStyle/>
          <a:p>
            <a:r>
              <a:rPr lang="en-US" sz="1400" dirty="0" smtClean="0"/>
              <a:t>Results of the GWAS for furnishings in the </a:t>
            </a:r>
            <a:r>
              <a:rPr lang="en-US" sz="1400" dirty="0" err="1" smtClean="0"/>
              <a:t>CanMap</a:t>
            </a:r>
            <a:r>
              <a:rPr lang="en-US" sz="1400" dirty="0" smtClean="0"/>
              <a:t> data set</a:t>
            </a:r>
            <a:endParaRPr lang="en-US" sz="1400" dirty="0"/>
          </a:p>
        </p:txBody>
      </p:sp>
      <p:sp>
        <p:nvSpPr>
          <p:cNvPr id="6" name="Rectangle 5"/>
          <p:cNvSpPr/>
          <p:nvPr/>
        </p:nvSpPr>
        <p:spPr>
          <a:xfrm>
            <a:off x="3901388" y="6063734"/>
            <a:ext cx="3127216" cy="369332"/>
          </a:xfrm>
          <a:prstGeom prst="rect">
            <a:avLst/>
          </a:prstGeom>
        </p:spPr>
        <p:txBody>
          <a:bodyPr wrap="none">
            <a:spAutoFit/>
          </a:bodyPr>
          <a:lstStyle/>
          <a:p>
            <a:r>
              <a:rPr lang="en-US" dirty="0" smtClean="0"/>
              <a:t>RSPO2 (encoding R-</a:t>
            </a:r>
            <a:r>
              <a:rPr lang="en-US" dirty="0" err="1" smtClean="0"/>
              <a:t>spondin</a:t>
            </a:r>
            <a:r>
              <a:rPr lang="en-US" dirty="0" smtClean="0"/>
              <a:t>–</a:t>
            </a:r>
            <a:r>
              <a:rPr lang="en-US" dirty="0" smtClean="0"/>
              <a:t>2)</a:t>
            </a:r>
            <a:endParaRPr lang="en-US" dirty="0"/>
          </a:p>
        </p:txBody>
      </p:sp>
      <p:sp>
        <p:nvSpPr>
          <p:cNvPr id="7" name="Rectangle 6"/>
          <p:cNvSpPr/>
          <p:nvPr/>
        </p:nvSpPr>
        <p:spPr>
          <a:xfrm>
            <a:off x="506837" y="6248400"/>
            <a:ext cx="2738588" cy="369332"/>
          </a:xfrm>
          <a:prstGeom prst="rect">
            <a:avLst/>
          </a:prstGeom>
        </p:spPr>
        <p:txBody>
          <a:bodyPr wrap="none">
            <a:spAutoFit/>
          </a:bodyPr>
          <a:lstStyle/>
          <a:p>
            <a:r>
              <a:rPr lang="en-US" dirty="0" err="1" smtClean="0"/>
              <a:t>Cadieu</a:t>
            </a:r>
            <a:r>
              <a:rPr lang="en-US" dirty="0" smtClean="0"/>
              <a:t> et al., Science, 2009</a:t>
            </a:r>
            <a:endParaRPr lang="en-US" dirty="0"/>
          </a:p>
        </p:txBody>
      </p:sp>
      <p:pic>
        <p:nvPicPr>
          <p:cNvPr id="8" name="Picture 7"/>
          <p:cNvPicPr>
            <a:picLocks noChangeAspect="1"/>
          </p:cNvPicPr>
          <p:nvPr/>
        </p:nvPicPr>
        <p:blipFill>
          <a:blip r:embed="rId3"/>
          <a:stretch>
            <a:fillRect/>
          </a:stretch>
        </p:blipFill>
        <p:spPr>
          <a:xfrm>
            <a:off x="3376083" y="4759521"/>
            <a:ext cx="701322" cy="107043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0466" y="757170"/>
            <a:ext cx="7624234" cy="5158269"/>
          </a:xfrm>
          <a:prstGeom prst="rect">
            <a:avLst/>
          </a:prstGeom>
        </p:spPr>
      </p:pic>
      <p:sp>
        <p:nvSpPr>
          <p:cNvPr id="3" name="Rectangle 2"/>
          <p:cNvSpPr/>
          <p:nvPr/>
        </p:nvSpPr>
        <p:spPr>
          <a:xfrm>
            <a:off x="1193800" y="6121400"/>
            <a:ext cx="6993466" cy="369332"/>
          </a:xfrm>
          <a:prstGeom prst="rect">
            <a:avLst/>
          </a:prstGeom>
        </p:spPr>
        <p:txBody>
          <a:bodyPr wrap="square">
            <a:spAutoFit/>
          </a:bodyPr>
          <a:lstStyle/>
          <a:p>
            <a:r>
              <a:rPr lang="en-US" dirty="0" smtClean="0"/>
              <a:t>(encoding R-</a:t>
            </a:r>
            <a:r>
              <a:rPr lang="en-US" dirty="0" err="1" smtClean="0"/>
              <a:t>spondin</a:t>
            </a:r>
            <a:r>
              <a:rPr lang="en-US" dirty="0" smtClean="0"/>
              <a:t>–2, fibroblast growth factor–5, and keratin-</a:t>
            </a:r>
            <a:r>
              <a:rPr lang="en-US" dirty="0" smtClean="0"/>
              <a:t>71)</a:t>
            </a:r>
            <a:endParaRPr lang="en-US" dirty="0"/>
          </a:p>
        </p:txBody>
      </p:sp>
      <p:sp>
        <p:nvSpPr>
          <p:cNvPr id="5" name="Rectangle 4"/>
          <p:cNvSpPr/>
          <p:nvPr/>
        </p:nvSpPr>
        <p:spPr>
          <a:xfrm>
            <a:off x="1816100" y="47339"/>
            <a:ext cx="6464300" cy="707886"/>
          </a:xfrm>
          <a:prstGeom prst="rect">
            <a:avLst/>
          </a:prstGeom>
        </p:spPr>
        <p:txBody>
          <a:bodyPr wrap="square">
            <a:spAutoFit/>
          </a:bodyPr>
          <a:lstStyle/>
          <a:p>
            <a:r>
              <a:rPr lang="en-US" sz="2000" dirty="0" smtClean="0"/>
              <a:t>Three </a:t>
            </a:r>
            <a:r>
              <a:rPr lang="en-US" sz="2000" dirty="0" smtClean="0"/>
              <a:t>mutations in various combinations explain the observed pelage phenotype of 95% of dogs sampled</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Box 3"/>
          <p:cNvSpPr txBox="1">
            <a:spLocks noChangeArrowheads="1"/>
          </p:cNvSpPr>
          <p:nvPr/>
        </p:nvSpPr>
        <p:spPr bwMode="auto">
          <a:xfrm>
            <a:off x="2747819" y="209686"/>
            <a:ext cx="3136946" cy="461665"/>
          </a:xfrm>
          <a:prstGeom prst="rect">
            <a:avLst/>
          </a:prstGeom>
          <a:noFill/>
          <a:ln w="9525">
            <a:noFill/>
            <a:miter lim="800000"/>
            <a:headEnd/>
            <a:tailEnd/>
          </a:ln>
        </p:spPr>
        <p:txBody>
          <a:bodyPr wrap="none">
            <a:prstTxWarp prst="textNoShape">
              <a:avLst/>
            </a:prstTxWarp>
            <a:spAutoFit/>
          </a:bodyPr>
          <a:lstStyle/>
          <a:p>
            <a:r>
              <a:rPr lang="en-US" sz="2400" dirty="0" err="1" smtClean="0"/>
              <a:t>e</a:t>
            </a:r>
            <a:r>
              <a:rPr lang="en-US" sz="2400" dirty="0" smtClean="0"/>
              <a:t>. The number of genes</a:t>
            </a:r>
            <a:endParaRPr lang="en-US" sz="2400" dirty="0"/>
          </a:p>
        </p:txBody>
      </p:sp>
      <p:pic>
        <p:nvPicPr>
          <p:cNvPr id="55300" name="Picture 1"/>
          <p:cNvPicPr>
            <a:picLocks noChangeAspect="1"/>
          </p:cNvPicPr>
          <p:nvPr/>
        </p:nvPicPr>
        <p:blipFill>
          <a:blip r:embed="rId2"/>
          <a:srcRect t="25546" b="20422"/>
          <a:stretch>
            <a:fillRect/>
          </a:stretch>
        </p:blipFill>
        <p:spPr bwMode="auto">
          <a:xfrm>
            <a:off x="495300" y="747550"/>
            <a:ext cx="8343900" cy="3700411"/>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1562101" y="4610099"/>
            <a:ext cx="1621198" cy="2183213"/>
          </a:xfrm>
          <a:prstGeom prst="rect">
            <a:avLst/>
          </a:prstGeom>
        </p:spPr>
      </p:pic>
      <p:pic>
        <p:nvPicPr>
          <p:cNvPr id="8" name="Picture 7"/>
          <p:cNvPicPr>
            <a:picLocks noChangeAspect="1"/>
          </p:cNvPicPr>
          <p:nvPr/>
        </p:nvPicPr>
        <p:blipFill>
          <a:blip r:embed="rId4"/>
          <a:stretch>
            <a:fillRect/>
          </a:stretch>
        </p:blipFill>
        <p:spPr>
          <a:xfrm>
            <a:off x="5155478" y="4610099"/>
            <a:ext cx="3035831" cy="2031999"/>
          </a:xfrm>
          <a:prstGeom prst="rect">
            <a:avLst/>
          </a:prstGeom>
        </p:spPr>
      </p:pic>
      <p:cxnSp>
        <p:nvCxnSpPr>
          <p:cNvPr id="10" name="Straight Arrow Connector 9"/>
          <p:cNvCxnSpPr/>
          <p:nvPr/>
        </p:nvCxnSpPr>
        <p:spPr>
          <a:xfrm>
            <a:off x="3530600" y="5422900"/>
            <a:ext cx="1447800"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5"/>
          <p:cNvPicPr>
            <a:picLocks noChangeAspect="1"/>
          </p:cNvPicPr>
          <p:nvPr/>
        </p:nvPicPr>
        <p:blipFill>
          <a:blip r:embed="rId2"/>
          <a:srcRect/>
          <a:stretch>
            <a:fillRect/>
          </a:stretch>
        </p:blipFill>
        <p:spPr bwMode="auto">
          <a:xfrm>
            <a:off x="600364" y="157563"/>
            <a:ext cx="8076045" cy="6604602"/>
          </a:xfrm>
          <a:prstGeom prst="rect">
            <a:avLst/>
          </a:prstGeom>
          <a:noFill/>
          <a:ln w="9525">
            <a:noFill/>
            <a:miter lim="800000"/>
            <a:headEnd/>
            <a:tailEnd/>
          </a:ln>
        </p:spPr>
      </p:pic>
      <p:sp>
        <p:nvSpPr>
          <p:cNvPr id="56323" name="TextBox 6"/>
          <p:cNvSpPr txBox="1">
            <a:spLocks noChangeArrowheads="1"/>
          </p:cNvSpPr>
          <p:nvPr/>
        </p:nvSpPr>
        <p:spPr bwMode="auto">
          <a:xfrm>
            <a:off x="252557" y="82843"/>
            <a:ext cx="1909096" cy="338554"/>
          </a:xfrm>
          <a:prstGeom prst="rect">
            <a:avLst/>
          </a:prstGeom>
          <a:noFill/>
          <a:ln w="9525">
            <a:noFill/>
            <a:miter lim="800000"/>
            <a:headEnd/>
            <a:tailEnd/>
          </a:ln>
        </p:spPr>
        <p:txBody>
          <a:bodyPr wrap="none">
            <a:prstTxWarp prst="textNoShape">
              <a:avLst/>
            </a:prstTxWarp>
            <a:spAutoFit/>
          </a:bodyPr>
          <a:lstStyle/>
          <a:p>
            <a:r>
              <a:rPr lang="en-US" sz="1600" dirty="0" smtClean="0"/>
              <a:t>(</a:t>
            </a:r>
            <a:r>
              <a:rPr lang="en-US" sz="1600" dirty="0" err="1"/>
              <a:t>Boyko</a:t>
            </a:r>
            <a:r>
              <a:rPr lang="en-US" sz="1600" dirty="0"/>
              <a:t> et al. in prep)</a:t>
            </a:r>
          </a:p>
        </p:txBody>
      </p:sp>
      <p:cxnSp>
        <p:nvCxnSpPr>
          <p:cNvPr id="9" name="Straight Connector 8"/>
          <p:cNvCxnSpPr/>
          <p:nvPr/>
        </p:nvCxnSpPr>
        <p:spPr bwMode="auto">
          <a:xfrm rot="5400000">
            <a:off x="-544597" y="3450663"/>
            <a:ext cx="6000344" cy="21648"/>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11" name="Straight Connector 10"/>
          <p:cNvCxnSpPr/>
          <p:nvPr/>
        </p:nvCxnSpPr>
        <p:spPr bwMode="auto">
          <a:xfrm rot="5400000">
            <a:off x="3362095" y="3429548"/>
            <a:ext cx="6000344" cy="2164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pic>
        <p:nvPicPr>
          <p:cNvPr id="7" name="Picture 6"/>
          <p:cNvPicPr>
            <a:picLocks noChangeAspect="1"/>
          </p:cNvPicPr>
          <p:nvPr/>
        </p:nvPicPr>
        <p:blipFill>
          <a:blip r:embed="rId3"/>
          <a:stretch>
            <a:fillRect/>
          </a:stretch>
        </p:blipFill>
        <p:spPr>
          <a:xfrm>
            <a:off x="6527800" y="0"/>
            <a:ext cx="2387600" cy="23876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srcRect/>
          <a:stretch>
            <a:fillRect/>
          </a:stretch>
        </p:blipFill>
        <p:spPr bwMode="auto">
          <a:xfrm>
            <a:off x="0" y="271267"/>
            <a:ext cx="9084830" cy="6586733"/>
          </a:xfrm>
          <a:prstGeom prst="rect">
            <a:avLst/>
          </a:prstGeom>
          <a:noFill/>
          <a:ln w="12700">
            <a:solidFill>
              <a:schemeClr val="tx1"/>
            </a:solidFill>
            <a:prstDash val="solid"/>
            <a:miter lim="800000"/>
            <a:headEnd/>
            <a:tailEnd/>
          </a:ln>
          <a:effectLst>
            <a:outerShdw blurRad="127000" dist="76199" dir="2700000" algn="ctr" rotWithShape="0">
              <a:schemeClr val="bg2">
                <a:alpha val="75000"/>
              </a:schemeClr>
            </a:outerShdw>
          </a:effectLst>
        </p:spPr>
      </p:pic>
      <p:sp>
        <p:nvSpPr>
          <p:cNvPr id="53251" name="Rectangle 4"/>
          <p:cNvSpPr>
            <a:spLocks/>
          </p:cNvSpPr>
          <p:nvPr/>
        </p:nvSpPr>
        <p:spPr bwMode="auto">
          <a:xfrm>
            <a:off x="451239" y="378474"/>
            <a:ext cx="3325091" cy="713089"/>
          </a:xfrm>
          <a:prstGeom prst="rect">
            <a:avLst/>
          </a:prstGeom>
          <a:noFill/>
          <a:ln w="12700">
            <a:noFill/>
            <a:miter lim="800000"/>
            <a:headEnd/>
            <a:tailEnd/>
          </a:ln>
        </p:spPr>
        <p:txBody>
          <a:bodyPr lIns="0" tIns="0" rIns="0" bIns="0" anchor="ctr">
            <a:prstTxWarp prst="textNoShape">
              <a:avLst/>
            </a:prstTxWarp>
          </a:bodyPr>
          <a:lstStyle/>
          <a:p>
            <a:r>
              <a:rPr lang="en-US" sz="1600" dirty="0">
                <a:solidFill>
                  <a:srgbClr val="FF0000"/>
                </a:solidFill>
                <a:ea typeface="Gill Sans" charset="0"/>
                <a:cs typeface="Gill Sans" charset="0"/>
              </a:rPr>
              <a:t>AA similarity to </a:t>
            </a:r>
            <a:r>
              <a:rPr lang="en-US" sz="1600" dirty="0" err="1">
                <a:solidFill>
                  <a:srgbClr val="FF0000"/>
                </a:solidFill>
                <a:ea typeface="Gill Sans" charset="0"/>
                <a:cs typeface="Gill Sans" charset="0"/>
              </a:rPr>
              <a:t>neurotrimin</a:t>
            </a:r>
            <a:r>
              <a:rPr lang="en-US" sz="1600" dirty="0">
                <a:solidFill>
                  <a:srgbClr val="FF0000"/>
                </a:solidFill>
                <a:ea typeface="Gill Sans" charset="0"/>
                <a:cs typeface="Gill Sans" charset="0"/>
              </a:rPr>
              <a:t> an an </a:t>
            </a:r>
            <a:r>
              <a:rPr lang="en-US" sz="1600" dirty="0" err="1">
                <a:solidFill>
                  <a:srgbClr val="FF0000"/>
                </a:solidFill>
                <a:ea typeface="Gill Sans" charset="0"/>
                <a:cs typeface="Gill Sans" charset="0"/>
              </a:rPr>
              <a:t>opioid</a:t>
            </a:r>
            <a:r>
              <a:rPr lang="en-US" sz="1600" dirty="0">
                <a:solidFill>
                  <a:srgbClr val="FF0000"/>
                </a:solidFill>
                <a:ea typeface="Gill Sans" charset="0"/>
                <a:cs typeface="Gill Sans" charset="0"/>
              </a:rPr>
              <a:t> receptor (involved in the stress response process)</a:t>
            </a:r>
          </a:p>
        </p:txBody>
      </p:sp>
      <p:sp>
        <p:nvSpPr>
          <p:cNvPr id="53252" name="Rectangle 6"/>
          <p:cNvSpPr>
            <a:spLocks/>
          </p:cNvSpPr>
          <p:nvPr/>
        </p:nvSpPr>
        <p:spPr bwMode="auto">
          <a:xfrm>
            <a:off x="4947228" y="1018467"/>
            <a:ext cx="2196523" cy="294007"/>
          </a:xfrm>
          <a:prstGeom prst="rect">
            <a:avLst/>
          </a:prstGeom>
          <a:noFill/>
          <a:ln w="12700">
            <a:noFill/>
            <a:miter lim="800000"/>
            <a:headEnd/>
            <a:tailEnd/>
          </a:ln>
        </p:spPr>
        <p:txBody>
          <a:bodyPr lIns="0" tIns="0" rIns="0" bIns="0" anchor="ctr">
            <a:prstTxWarp prst="textNoShape">
              <a:avLst/>
            </a:prstTxWarp>
          </a:bodyPr>
          <a:lstStyle/>
          <a:p>
            <a:r>
              <a:rPr lang="en-US" sz="1600">
                <a:solidFill>
                  <a:srgbClr val="FF0000"/>
                </a:solidFill>
                <a:ea typeface="Gill Sans" charset="0"/>
                <a:cs typeface="Gill Sans" charset="0"/>
              </a:rPr>
              <a:t>RYR3 (acquired memory)</a:t>
            </a:r>
          </a:p>
        </p:txBody>
      </p:sp>
      <p:sp>
        <p:nvSpPr>
          <p:cNvPr id="53253" name="Rectangle 7"/>
          <p:cNvSpPr>
            <a:spLocks/>
          </p:cNvSpPr>
          <p:nvPr/>
        </p:nvSpPr>
        <p:spPr bwMode="auto">
          <a:xfrm>
            <a:off x="660977" y="3883819"/>
            <a:ext cx="3026353" cy="295631"/>
          </a:xfrm>
          <a:prstGeom prst="rect">
            <a:avLst/>
          </a:prstGeom>
          <a:noFill/>
          <a:ln w="12700">
            <a:noFill/>
            <a:miter lim="800000"/>
            <a:headEnd/>
            <a:tailEnd/>
          </a:ln>
        </p:spPr>
        <p:txBody>
          <a:bodyPr lIns="0" tIns="0" rIns="0" bIns="0" anchor="ctr">
            <a:prstTxWarp prst="textNoShape">
              <a:avLst/>
            </a:prstTxWarp>
          </a:bodyPr>
          <a:lstStyle/>
          <a:p>
            <a:r>
              <a:rPr lang="en-US" sz="1600">
                <a:solidFill>
                  <a:srgbClr val="FF0000"/>
                </a:solidFill>
                <a:ea typeface="Gill Sans" charset="0"/>
                <a:cs typeface="Gill Sans" charset="0"/>
              </a:rPr>
              <a:t>ADCY8 (memory formation)</a:t>
            </a:r>
          </a:p>
        </p:txBody>
      </p:sp>
      <p:sp>
        <p:nvSpPr>
          <p:cNvPr id="53254" name="Rectangle 8"/>
          <p:cNvSpPr>
            <a:spLocks/>
          </p:cNvSpPr>
          <p:nvPr/>
        </p:nvSpPr>
        <p:spPr bwMode="auto">
          <a:xfrm>
            <a:off x="4971762" y="3843209"/>
            <a:ext cx="2278784" cy="562025"/>
          </a:xfrm>
          <a:prstGeom prst="rect">
            <a:avLst/>
          </a:prstGeom>
          <a:noFill/>
          <a:ln w="12700">
            <a:noFill/>
            <a:miter lim="800000"/>
            <a:headEnd/>
            <a:tailEnd/>
          </a:ln>
        </p:spPr>
        <p:txBody>
          <a:bodyPr lIns="0" tIns="0" rIns="0" bIns="0" anchor="ctr">
            <a:prstTxWarp prst="textNoShape">
              <a:avLst/>
            </a:prstTxWarp>
          </a:bodyPr>
          <a:lstStyle/>
          <a:p>
            <a:r>
              <a:rPr lang="en-US" sz="1600">
                <a:solidFill>
                  <a:srgbClr val="FF0000"/>
                </a:solidFill>
                <a:ea typeface="Gill Sans" charset="0"/>
                <a:cs typeface="Gill Sans" charset="0"/>
              </a:rPr>
              <a:t>Interleukin family; near neurotransmitters (carnosines)</a:t>
            </a:r>
          </a:p>
        </p:txBody>
      </p:sp>
      <p:cxnSp>
        <p:nvCxnSpPr>
          <p:cNvPr id="8" name="Straight Arrow Connector 7"/>
          <p:cNvCxnSpPr>
            <a:cxnSpLocks noChangeShapeType="1"/>
          </p:cNvCxnSpPr>
          <p:nvPr/>
        </p:nvCxnSpPr>
        <p:spPr bwMode="auto">
          <a:xfrm rot="10800000" flipV="1">
            <a:off x="734581" y="1725059"/>
            <a:ext cx="451715" cy="295631"/>
          </a:xfrm>
          <a:prstGeom prst="straightConnector1">
            <a:avLst/>
          </a:prstGeom>
          <a:noFill/>
          <a:ln w="38100">
            <a:solidFill>
              <a:srgbClr val="FF0000"/>
            </a:solidFill>
            <a:round/>
            <a:headEnd/>
            <a:tailEnd type="arrow" w="med" len="med"/>
          </a:ln>
        </p:spPr>
      </p:cxnSp>
      <p:cxnSp>
        <p:nvCxnSpPr>
          <p:cNvPr id="9" name="Straight Arrow Connector 8"/>
          <p:cNvCxnSpPr>
            <a:cxnSpLocks noChangeShapeType="1"/>
          </p:cNvCxnSpPr>
          <p:nvPr/>
        </p:nvCxnSpPr>
        <p:spPr bwMode="auto">
          <a:xfrm rot="10800000" flipV="1">
            <a:off x="3707534" y="1632472"/>
            <a:ext cx="450273" cy="295631"/>
          </a:xfrm>
          <a:prstGeom prst="straightConnector1">
            <a:avLst/>
          </a:prstGeom>
          <a:noFill/>
          <a:ln w="38100">
            <a:solidFill>
              <a:srgbClr val="FF0000"/>
            </a:solidFill>
            <a:round/>
            <a:headEnd/>
            <a:tailEnd type="arrow" w="med" len="med"/>
          </a:ln>
        </p:spPr>
      </p:cxnSp>
      <p:sp>
        <p:nvSpPr>
          <p:cNvPr id="10" name="TextBox 9"/>
          <p:cNvSpPr txBox="1"/>
          <p:nvPr/>
        </p:nvSpPr>
        <p:spPr>
          <a:xfrm>
            <a:off x="3419815" y="250101"/>
            <a:ext cx="3995780" cy="523220"/>
          </a:xfrm>
          <a:prstGeom prst="rect">
            <a:avLst/>
          </a:prstGeom>
          <a:noFill/>
        </p:spPr>
        <p:txBody>
          <a:bodyPr wrap="none" rtlCol="0">
            <a:spAutoFit/>
          </a:bodyPr>
          <a:lstStyle/>
          <a:p>
            <a:r>
              <a:rPr lang="en-US" sz="2800" b="1" dirty="0" smtClean="0">
                <a:solidFill>
                  <a:srgbClr val="0000FF"/>
                </a:solidFill>
              </a:rPr>
              <a:t>What makes a dog a dog?</a:t>
            </a:r>
            <a:endParaRPr lang="en-US" sz="2800" b="1" dirty="0">
              <a:solidFill>
                <a:srgbClr val="0000FF"/>
              </a:solidFill>
            </a:endParaRPr>
          </a:p>
        </p:txBody>
      </p:sp>
      <p:sp>
        <p:nvSpPr>
          <p:cNvPr id="11" name="TextBox 10"/>
          <p:cNvSpPr txBox="1"/>
          <p:nvPr/>
        </p:nvSpPr>
        <p:spPr>
          <a:xfrm>
            <a:off x="5788119" y="6463268"/>
            <a:ext cx="3095719" cy="369332"/>
          </a:xfrm>
          <a:prstGeom prst="rect">
            <a:avLst/>
          </a:prstGeom>
          <a:solidFill>
            <a:schemeClr val="bg1"/>
          </a:solidFill>
        </p:spPr>
        <p:txBody>
          <a:bodyPr wrap="none" rtlCol="0">
            <a:spAutoFit/>
          </a:bodyPr>
          <a:lstStyle/>
          <a:p>
            <a:r>
              <a:rPr lang="en-US" dirty="0" err="1" smtClean="0"/>
              <a:t>vonHoldt</a:t>
            </a:r>
            <a:r>
              <a:rPr lang="en-US" dirty="0" smtClean="0"/>
              <a:t> et al. Nature, in press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p:cNvPicPr>
            <a:picLocks noChangeAspect="1"/>
          </p:cNvPicPr>
          <p:nvPr/>
        </p:nvPicPr>
        <p:blipFill>
          <a:blip r:embed="rId2"/>
          <a:srcRect/>
          <a:stretch>
            <a:fillRect/>
          </a:stretch>
        </p:blipFill>
        <p:spPr bwMode="auto">
          <a:xfrm>
            <a:off x="288636" y="428829"/>
            <a:ext cx="8705273" cy="5954862"/>
          </a:xfrm>
          <a:prstGeom prst="rect">
            <a:avLst/>
          </a:prstGeom>
          <a:noFill/>
          <a:ln w="9525">
            <a:noFill/>
            <a:miter lim="800000"/>
            <a:headEnd/>
            <a:tailEnd/>
          </a:ln>
        </p:spPr>
      </p:pic>
      <p:sp>
        <p:nvSpPr>
          <p:cNvPr id="45059" name="Rectangle 3"/>
          <p:cNvSpPr>
            <a:spLocks noChangeArrowheads="1"/>
          </p:cNvSpPr>
          <p:nvPr/>
        </p:nvSpPr>
        <p:spPr bwMode="auto">
          <a:xfrm>
            <a:off x="647989" y="2706165"/>
            <a:ext cx="3683000" cy="2290332"/>
          </a:xfrm>
          <a:prstGeom prst="rect">
            <a:avLst/>
          </a:prstGeom>
          <a:noFill/>
          <a:ln w="38100">
            <a:solidFill>
              <a:srgbClr val="FF0000"/>
            </a:solidFill>
            <a:round/>
            <a:headEnd/>
            <a:tailEnd/>
          </a:ln>
        </p:spPr>
        <p:txBody>
          <a:bodyPr>
            <a:prstTxWarp prst="textNoShape">
              <a:avLst/>
            </a:prstTxWarp>
          </a:bodyPr>
          <a:lstStyle/>
          <a:p>
            <a:endParaRPr lang="en-US"/>
          </a:p>
        </p:txBody>
      </p:sp>
      <p:sp>
        <p:nvSpPr>
          <p:cNvPr id="54276" name="Rectangle 3"/>
          <p:cNvSpPr>
            <a:spLocks noChangeArrowheads="1"/>
          </p:cNvSpPr>
          <p:nvPr/>
        </p:nvSpPr>
        <p:spPr bwMode="auto">
          <a:xfrm>
            <a:off x="6338455" y="2800378"/>
            <a:ext cx="326159" cy="329743"/>
          </a:xfrm>
          <a:prstGeom prst="rect">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54277" name="TextBox 4"/>
          <p:cNvSpPr txBox="1">
            <a:spLocks noChangeArrowheads="1"/>
          </p:cNvSpPr>
          <p:nvPr/>
        </p:nvSpPr>
        <p:spPr bwMode="auto">
          <a:xfrm>
            <a:off x="6748318" y="2717536"/>
            <a:ext cx="681196" cy="461665"/>
          </a:xfrm>
          <a:prstGeom prst="rect">
            <a:avLst/>
          </a:prstGeom>
          <a:noFill/>
          <a:ln w="9525">
            <a:noFill/>
            <a:miter lim="800000"/>
            <a:headEnd/>
            <a:tailEnd/>
          </a:ln>
        </p:spPr>
        <p:txBody>
          <a:bodyPr wrap="none">
            <a:prstTxWarp prst="textNoShape">
              <a:avLst/>
            </a:prstTxWarp>
            <a:spAutoFit/>
          </a:bodyPr>
          <a:lstStyle/>
          <a:p>
            <a:r>
              <a:rPr lang="en-US" sz="2400"/>
              <a:t>Dog</a:t>
            </a:r>
          </a:p>
        </p:txBody>
      </p:sp>
      <p:sp>
        <p:nvSpPr>
          <p:cNvPr id="54278" name="Rectangle 5"/>
          <p:cNvSpPr>
            <a:spLocks noChangeArrowheads="1"/>
          </p:cNvSpPr>
          <p:nvPr/>
        </p:nvSpPr>
        <p:spPr bwMode="auto">
          <a:xfrm>
            <a:off x="6351444" y="3310423"/>
            <a:ext cx="326159" cy="331367"/>
          </a:xfrm>
          <a:prstGeom prst="rect">
            <a:avLst/>
          </a:prstGeom>
          <a:solidFill>
            <a:schemeClr val="accent2"/>
          </a:solidFill>
          <a:ln w="9525">
            <a:solidFill>
              <a:schemeClr val="tx1"/>
            </a:solidFill>
            <a:round/>
            <a:headEnd/>
            <a:tailEnd/>
          </a:ln>
        </p:spPr>
        <p:txBody>
          <a:bodyPr>
            <a:prstTxWarp prst="textNoShape">
              <a:avLst/>
            </a:prstTxWarp>
          </a:bodyPr>
          <a:lstStyle/>
          <a:p>
            <a:endParaRPr lang="en-US"/>
          </a:p>
        </p:txBody>
      </p:sp>
      <p:sp>
        <p:nvSpPr>
          <p:cNvPr id="54279" name="TextBox 6"/>
          <p:cNvSpPr txBox="1">
            <a:spLocks noChangeArrowheads="1"/>
          </p:cNvSpPr>
          <p:nvPr/>
        </p:nvSpPr>
        <p:spPr bwMode="auto">
          <a:xfrm>
            <a:off x="6761307" y="3227581"/>
            <a:ext cx="774571" cy="461665"/>
          </a:xfrm>
          <a:prstGeom prst="rect">
            <a:avLst/>
          </a:prstGeom>
          <a:noFill/>
          <a:ln w="9525">
            <a:noFill/>
            <a:miter lim="800000"/>
            <a:headEnd/>
            <a:tailEnd/>
          </a:ln>
        </p:spPr>
        <p:txBody>
          <a:bodyPr wrap="none">
            <a:prstTxWarp prst="textNoShape">
              <a:avLst/>
            </a:prstTxWarp>
            <a:spAutoFit/>
          </a:bodyPr>
          <a:lstStyle/>
          <a:p>
            <a:r>
              <a:rPr lang="en-US" sz="2400"/>
              <a:t>Wolf</a:t>
            </a:r>
          </a:p>
        </p:txBody>
      </p:sp>
      <p:sp>
        <p:nvSpPr>
          <p:cNvPr id="54280" name="Rectangle 7"/>
          <p:cNvSpPr>
            <a:spLocks noChangeArrowheads="1"/>
          </p:cNvSpPr>
          <p:nvPr/>
        </p:nvSpPr>
        <p:spPr bwMode="auto">
          <a:xfrm>
            <a:off x="7578148" y="2350434"/>
            <a:ext cx="1101147" cy="1288108"/>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896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381000" y="1828800"/>
            <a:ext cx="8534400" cy="1960563"/>
          </a:xfrm>
          <a:prstGeom prst="rect">
            <a:avLst/>
          </a:prstGeom>
          <a:noFill/>
          <a:ln w="9525">
            <a:noFill/>
            <a:miter lim="800000"/>
            <a:headEnd/>
            <a:tailEnd/>
          </a:ln>
          <a:effectLst/>
        </p:spPr>
      </p:pic>
      <p:sp>
        <p:nvSpPr>
          <p:cNvPr id="168963" name="Rectangle 3"/>
          <p:cNvSpPr>
            <a:spLocks noChangeArrowheads="1"/>
          </p:cNvSpPr>
          <p:nvPr/>
        </p:nvSpPr>
        <p:spPr bwMode="auto">
          <a:xfrm>
            <a:off x="3954463" y="3557588"/>
            <a:ext cx="184150" cy="457200"/>
          </a:xfrm>
          <a:prstGeom prst="rect">
            <a:avLst/>
          </a:prstGeom>
          <a:noFill/>
          <a:ln w="9525">
            <a:noFill/>
            <a:miter lim="800000"/>
            <a:headEnd/>
            <a:tailEnd/>
          </a:ln>
          <a:effectLst/>
        </p:spPr>
        <p:txBody>
          <a:bodyPr wrap="none">
            <a:prstTxWarp prst="textNoShape">
              <a:avLst/>
            </a:prstTxWarp>
            <a:spAutoFit/>
          </a:bodyPr>
          <a:lstStyle/>
          <a:p>
            <a:pPr algn="r"/>
            <a:endParaRPr lang="en-US" sz="2400"/>
          </a:p>
        </p:txBody>
      </p:sp>
      <p:grpSp>
        <p:nvGrpSpPr>
          <p:cNvPr id="2" name="Group 4"/>
          <p:cNvGrpSpPr>
            <a:grpSpLocks/>
          </p:cNvGrpSpPr>
          <p:nvPr/>
        </p:nvGrpSpPr>
        <p:grpSpPr bwMode="auto">
          <a:xfrm>
            <a:off x="371475" y="3800475"/>
            <a:ext cx="8548688" cy="1463675"/>
            <a:chOff x="234" y="2336"/>
            <a:chExt cx="5385" cy="922"/>
          </a:xfrm>
        </p:grpSpPr>
        <p:sp>
          <p:nvSpPr>
            <p:cNvPr id="168965" name="Rectangle 5"/>
            <p:cNvSpPr>
              <a:spLocks noChangeArrowheads="1"/>
            </p:cNvSpPr>
            <p:nvPr/>
          </p:nvSpPr>
          <p:spPr bwMode="auto">
            <a:xfrm rot="16200000">
              <a:off x="128" y="2450"/>
              <a:ext cx="28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Shiba Inu</a:t>
              </a:r>
              <a:endParaRPr lang="en-US" sz="2400"/>
            </a:p>
          </p:txBody>
        </p:sp>
        <p:sp>
          <p:nvSpPr>
            <p:cNvPr id="168966" name="Rectangle 6"/>
            <p:cNvSpPr>
              <a:spLocks noChangeArrowheads="1"/>
            </p:cNvSpPr>
            <p:nvPr/>
          </p:nvSpPr>
          <p:spPr bwMode="auto">
            <a:xfrm rot="16200000">
              <a:off x="153" y="2490"/>
              <a:ext cx="36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Chow Chow</a:t>
              </a:r>
              <a:endParaRPr lang="en-US" sz="2400"/>
            </a:p>
          </p:txBody>
        </p:sp>
        <p:sp>
          <p:nvSpPr>
            <p:cNvPr id="168967" name="Rectangle 7"/>
            <p:cNvSpPr>
              <a:spLocks noChangeArrowheads="1"/>
            </p:cNvSpPr>
            <p:nvPr/>
          </p:nvSpPr>
          <p:spPr bwMode="auto">
            <a:xfrm rot="16200000">
              <a:off x="320" y="2379"/>
              <a:ext cx="15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Akita</a:t>
              </a:r>
              <a:endParaRPr lang="en-US" sz="2400"/>
            </a:p>
          </p:txBody>
        </p:sp>
        <p:sp>
          <p:nvSpPr>
            <p:cNvPr id="168968" name="Rectangle 8"/>
            <p:cNvSpPr>
              <a:spLocks noChangeArrowheads="1"/>
            </p:cNvSpPr>
            <p:nvPr/>
          </p:nvSpPr>
          <p:spPr bwMode="auto">
            <a:xfrm rot="16200000">
              <a:off x="182" y="2588"/>
              <a:ext cx="56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Alaskan Malamute</a:t>
              </a:r>
              <a:endParaRPr lang="en-US" sz="2400"/>
            </a:p>
          </p:txBody>
        </p:sp>
        <p:sp>
          <p:nvSpPr>
            <p:cNvPr id="168969" name="Rectangle 9"/>
            <p:cNvSpPr>
              <a:spLocks noChangeArrowheads="1"/>
            </p:cNvSpPr>
            <p:nvPr/>
          </p:nvSpPr>
          <p:spPr bwMode="auto">
            <a:xfrm rot="16200000">
              <a:off x="411" y="2422"/>
              <a:ext cx="22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Basenji</a:t>
              </a:r>
              <a:endParaRPr lang="en-US" sz="2400"/>
            </a:p>
          </p:txBody>
        </p:sp>
        <p:sp>
          <p:nvSpPr>
            <p:cNvPr id="168970" name="Rectangle 10"/>
            <p:cNvSpPr>
              <a:spLocks noChangeArrowheads="1"/>
            </p:cNvSpPr>
            <p:nvPr/>
          </p:nvSpPr>
          <p:spPr bwMode="auto">
            <a:xfrm rot="16200000">
              <a:off x="460" y="2435"/>
              <a:ext cx="25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Shar-pei</a:t>
              </a:r>
              <a:endParaRPr lang="en-US" sz="2400"/>
            </a:p>
          </p:txBody>
        </p:sp>
        <p:sp>
          <p:nvSpPr>
            <p:cNvPr id="168971" name="Rectangle 11"/>
            <p:cNvSpPr>
              <a:spLocks noChangeArrowheads="1"/>
            </p:cNvSpPr>
            <p:nvPr/>
          </p:nvSpPr>
          <p:spPr bwMode="auto">
            <a:xfrm rot="16200000">
              <a:off x="419" y="2540"/>
              <a:ext cx="46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Siberian Husky</a:t>
              </a:r>
              <a:endParaRPr lang="en-US" sz="2400"/>
            </a:p>
          </p:txBody>
        </p:sp>
        <p:sp>
          <p:nvSpPr>
            <p:cNvPr id="168972" name="Rectangle 12"/>
            <p:cNvSpPr>
              <a:spLocks noChangeArrowheads="1"/>
            </p:cNvSpPr>
            <p:nvPr/>
          </p:nvSpPr>
          <p:spPr bwMode="auto">
            <a:xfrm rot="16200000">
              <a:off x="495" y="2527"/>
              <a:ext cx="44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Afghan Hound</a:t>
              </a:r>
              <a:endParaRPr lang="en-US" sz="2400"/>
            </a:p>
          </p:txBody>
        </p:sp>
        <p:sp>
          <p:nvSpPr>
            <p:cNvPr id="168973" name="Rectangle 13"/>
            <p:cNvSpPr>
              <a:spLocks noChangeArrowheads="1"/>
            </p:cNvSpPr>
            <p:nvPr/>
          </p:nvSpPr>
          <p:spPr bwMode="auto">
            <a:xfrm rot="16200000">
              <a:off x="684" y="2395"/>
              <a:ext cx="19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Saluki</a:t>
              </a:r>
              <a:endParaRPr lang="en-US" sz="2400"/>
            </a:p>
          </p:txBody>
        </p:sp>
        <p:sp>
          <p:nvSpPr>
            <p:cNvPr id="168974" name="Rectangle 14"/>
            <p:cNvSpPr>
              <a:spLocks noChangeArrowheads="1"/>
            </p:cNvSpPr>
            <p:nvPr/>
          </p:nvSpPr>
          <p:spPr bwMode="auto">
            <a:xfrm rot="16200000">
              <a:off x="617" y="2532"/>
              <a:ext cx="45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Tibetan Terrier</a:t>
              </a:r>
              <a:endParaRPr lang="en-US" sz="2400"/>
            </a:p>
          </p:txBody>
        </p:sp>
        <p:sp>
          <p:nvSpPr>
            <p:cNvPr id="168975" name="Rectangle 15"/>
            <p:cNvSpPr>
              <a:spLocks noChangeArrowheads="1"/>
            </p:cNvSpPr>
            <p:nvPr/>
          </p:nvSpPr>
          <p:spPr bwMode="auto">
            <a:xfrm rot="16200000">
              <a:off x="723" y="2489"/>
              <a:ext cx="364"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Lhasa Apso</a:t>
              </a:r>
              <a:endParaRPr lang="en-US" sz="2400"/>
            </a:p>
          </p:txBody>
        </p:sp>
        <p:sp>
          <p:nvSpPr>
            <p:cNvPr id="168976" name="Rectangle 16"/>
            <p:cNvSpPr>
              <a:spLocks noChangeArrowheads="1"/>
            </p:cNvSpPr>
            <p:nvPr/>
          </p:nvSpPr>
          <p:spPr bwMode="auto">
            <a:xfrm rot="16200000">
              <a:off x="825" y="2448"/>
              <a:ext cx="28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Samoyed</a:t>
              </a:r>
              <a:endParaRPr lang="en-US" sz="2400"/>
            </a:p>
          </p:txBody>
        </p:sp>
        <p:sp>
          <p:nvSpPr>
            <p:cNvPr id="168977" name="Rectangle 17"/>
            <p:cNvSpPr>
              <a:spLocks noChangeArrowheads="1"/>
            </p:cNvSpPr>
            <p:nvPr/>
          </p:nvSpPr>
          <p:spPr bwMode="auto">
            <a:xfrm rot="16200000">
              <a:off x="871" y="2465"/>
              <a:ext cx="31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Pekingese</a:t>
              </a:r>
              <a:endParaRPr lang="en-US" sz="2400"/>
            </a:p>
          </p:txBody>
        </p:sp>
        <p:sp>
          <p:nvSpPr>
            <p:cNvPr id="168978" name="Rectangle 18"/>
            <p:cNvSpPr>
              <a:spLocks noChangeArrowheads="1"/>
            </p:cNvSpPr>
            <p:nvPr/>
          </p:nvSpPr>
          <p:spPr bwMode="auto">
            <a:xfrm rot="16200000">
              <a:off x="961" y="2439"/>
              <a:ext cx="26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Shih Tzu</a:t>
              </a:r>
              <a:endParaRPr lang="en-US" sz="2400"/>
            </a:p>
          </p:txBody>
        </p:sp>
        <p:sp>
          <p:nvSpPr>
            <p:cNvPr id="168979" name="Rectangle 19"/>
            <p:cNvSpPr>
              <a:spLocks noChangeArrowheads="1"/>
            </p:cNvSpPr>
            <p:nvPr/>
          </p:nvSpPr>
          <p:spPr bwMode="auto">
            <a:xfrm rot="16200000">
              <a:off x="919" y="2546"/>
              <a:ext cx="47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Irish wolfhound</a:t>
              </a:r>
              <a:endParaRPr lang="en-US" sz="2400"/>
            </a:p>
          </p:txBody>
        </p:sp>
        <p:sp>
          <p:nvSpPr>
            <p:cNvPr id="168980" name="Rectangle 20"/>
            <p:cNvSpPr>
              <a:spLocks noChangeArrowheads="1"/>
            </p:cNvSpPr>
            <p:nvPr/>
          </p:nvSpPr>
          <p:spPr bwMode="auto">
            <a:xfrm rot="16200000">
              <a:off x="1010" y="2518"/>
              <a:ext cx="42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Saint Bernard</a:t>
              </a:r>
              <a:endParaRPr lang="en-US" sz="2400"/>
            </a:p>
          </p:txBody>
        </p:sp>
        <p:sp>
          <p:nvSpPr>
            <p:cNvPr id="168981" name="Rectangle 21"/>
            <p:cNvSpPr>
              <a:spLocks noChangeArrowheads="1"/>
            </p:cNvSpPr>
            <p:nvPr/>
          </p:nvSpPr>
          <p:spPr bwMode="auto">
            <a:xfrm rot="16200000">
              <a:off x="1113" y="2478"/>
              <a:ext cx="342"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Greyhound</a:t>
              </a:r>
              <a:endParaRPr lang="en-US" sz="2400"/>
            </a:p>
          </p:txBody>
        </p:sp>
        <p:sp>
          <p:nvSpPr>
            <p:cNvPr id="168982" name="Rectangle 22"/>
            <p:cNvSpPr>
              <a:spLocks noChangeArrowheads="1"/>
            </p:cNvSpPr>
            <p:nvPr/>
          </p:nvSpPr>
          <p:spPr bwMode="auto">
            <a:xfrm rot="16200000">
              <a:off x="1067" y="2587"/>
              <a:ext cx="56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Belgain Sheepdog</a:t>
              </a:r>
              <a:endParaRPr lang="en-US" sz="2400"/>
            </a:p>
          </p:txBody>
        </p:sp>
        <p:sp>
          <p:nvSpPr>
            <p:cNvPr id="168983" name="Rectangle 23"/>
            <p:cNvSpPr>
              <a:spLocks noChangeArrowheads="1"/>
            </p:cNvSpPr>
            <p:nvPr/>
          </p:nvSpPr>
          <p:spPr bwMode="auto">
            <a:xfrm rot="16200000">
              <a:off x="1148" y="2570"/>
              <a:ext cx="52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Belgian Tervuren</a:t>
              </a:r>
              <a:endParaRPr lang="en-US" sz="2400"/>
            </a:p>
          </p:txBody>
        </p:sp>
        <p:sp>
          <p:nvSpPr>
            <p:cNvPr id="168984" name="Rectangle 24"/>
            <p:cNvSpPr>
              <a:spLocks noChangeArrowheads="1"/>
            </p:cNvSpPr>
            <p:nvPr/>
          </p:nvSpPr>
          <p:spPr bwMode="auto">
            <a:xfrm rot="16200000">
              <a:off x="1374" y="2400"/>
              <a:ext cx="19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Borzoi</a:t>
              </a:r>
              <a:endParaRPr lang="en-US" sz="2400"/>
            </a:p>
          </p:txBody>
        </p:sp>
        <p:sp>
          <p:nvSpPr>
            <p:cNvPr id="168985" name="Rectangle 25"/>
            <p:cNvSpPr>
              <a:spLocks noChangeArrowheads="1"/>
            </p:cNvSpPr>
            <p:nvPr/>
          </p:nvSpPr>
          <p:spPr bwMode="auto">
            <a:xfrm rot="16200000">
              <a:off x="1449" y="2388"/>
              <a:ext cx="17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Collie</a:t>
              </a:r>
              <a:endParaRPr lang="en-US" sz="2400"/>
            </a:p>
          </p:txBody>
        </p:sp>
        <p:sp>
          <p:nvSpPr>
            <p:cNvPr id="168986" name="Rectangle 26"/>
            <p:cNvSpPr>
              <a:spLocks noChangeArrowheads="1"/>
            </p:cNvSpPr>
            <p:nvPr/>
          </p:nvSpPr>
          <p:spPr bwMode="auto">
            <a:xfrm rot="16200000">
              <a:off x="1300" y="2607"/>
              <a:ext cx="59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Shetland Sheepdog</a:t>
              </a:r>
              <a:endParaRPr lang="en-US" sz="2400"/>
            </a:p>
          </p:txBody>
        </p:sp>
        <p:sp>
          <p:nvSpPr>
            <p:cNvPr id="168987" name="Rectangle 27"/>
            <p:cNvSpPr>
              <a:spLocks noChangeArrowheads="1"/>
            </p:cNvSpPr>
            <p:nvPr/>
          </p:nvSpPr>
          <p:spPr bwMode="auto">
            <a:xfrm rot="16200000">
              <a:off x="1602" y="2368"/>
              <a:ext cx="12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Pug</a:t>
              </a:r>
              <a:endParaRPr lang="en-US" sz="2400"/>
            </a:p>
          </p:txBody>
        </p:sp>
        <p:sp>
          <p:nvSpPr>
            <p:cNvPr id="168988" name="Rectangle 28"/>
            <p:cNvSpPr>
              <a:spLocks noChangeArrowheads="1"/>
            </p:cNvSpPr>
            <p:nvPr/>
          </p:nvSpPr>
          <p:spPr bwMode="auto">
            <a:xfrm rot="16200000">
              <a:off x="1565" y="2469"/>
              <a:ext cx="323"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Komondor</a:t>
              </a:r>
              <a:endParaRPr lang="en-US" sz="2400"/>
            </a:p>
          </p:txBody>
        </p:sp>
        <p:sp>
          <p:nvSpPr>
            <p:cNvPr id="168989" name="Rectangle 29"/>
            <p:cNvSpPr>
              <a:spLocks noChangeArrowheads="1"/>
            </p:cNvSpPr>
            <p:nvPr/>
          </p:nvSpPr>
          <p:spPr bwMode="auto">
            <a:xfrm rot="16200000">
              <a:off x="1664" y="2433"/>
              <a:ext cx="252"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Whippet</a:t>
              </a:r>
              <a:endParaRPr lang="en-US" sz="2400"/>
            </a:p>
          </p:txBody>
        </p:sp>
        <p:sp>
          <p:nvSpPr>
            <p:cNvPr id="168990" name="Rectangle 30"/>
            <p:cNvSpPr>
              <a:spLocks noChangeArrowheads="1"/>
            </p:cNvSpPr>
            <p:nvPr/>
          </p:nvSpPr>
          <p:spPr bwMode="auto">
            <a:xfrm rot="16200000">
              <a:off x="1598" y="2562"/>
              <a:ext cx="51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Standard Poodle</a:t>
              </a:r>
              <a:endParaRPr lang="en-US" sz="2400"/>
            </a:p>
          </p:txBody>
        </p:sp>
        <p:sp>
          <p:nvSpPr>
            <p:cNvPr id="168991" name="Rectangle 31"/>
            <p:cNvSpPr>
              <a:spLocks noChangeArrowheads="1"/>
            </p:cNvSpPr>
            <p:nvPr/>
          </p:nvSpPr>
          <p:spPr bwMode="auto">
            <a:xfrm rot="16200000">
              <a:off x="1721" y="2502"/>
              <a:ext cx="38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Bichon Frise</a:t>
              </a:r>
              <a:endParaRPr lang="en-US" sz="2400"/>
            </a:p>
          </p:txBody>
        </p:sp>
        <p:sp>
          <p:nvSpPr>
            <p:cNvPr id="168992" name="Rectangle 32"/>
            <p:cNvSpPr>
              <a:spLocks noChangeArrowheads="1"/>
            </p:cNvSpPr>
            <p:nvPr/>
          </p:nvSpPr>
          <p:spPr bwMode="auto">
            <a:xfrm rot="16200000">
              <a:off x="1824" y="2462"/>
              <a:ext cx="31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Keeshond</a:t>
              </a:r>
              <a:endParaRPr lang="en-US" sz="2400"/>
            </a:p>
          </p:txBody>
        </p:sp>
        <p:sp>
          <p:nvSpPr>
            <p:cNvPr id="168993" name="Rectangle 33"/>
            <p:cNvSpPr>
              <a:spLocks noChangeArrowheads="1"/>
            </p:cNvSpPr>
            <p:nvPr/>
          </p:nvSpPr>
          <p:spPr bwMode="auto">
            <a:xfrm rot="16200000">
              <a:off x="1752" y="2597"/>
              <a:ext cx="57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Manchester Terrier</a:t>
              </a:r>
              <a:endParaRPr lang="en-US" sz="2400"/>
            </a:p>
          </p:txBody>
        </p:sp>
        <p:sp>
          <p:nvSpPr>
            <p:cNvPr id="168994" name="Rectangle 34"/>
            <p:cNvSpPr>
              <a:spLocks noChangeArrowheads="1"/>
            </p:cNvSpPr>
            <p:nvPr/>
          </p:nvSpPr>
          <p:spPr bwMode="auto">
            <a:xfrm rot="16200000">
              <a:off x="1787" y="2626"/>
              <a:ext cx="63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Norwegian Elkhound</a:t>
              </a:r>
              <a:endParaRPr lang="en-US" sz="2400"/>
            </a:p>
          </p:txBody>
        </p:sp>
        <p:sp>
          <p:nvSpPr>
            <p:cNvPr id="168995" name="Rectangle 35"/>
            <p:cNvSpPr>
              <a:spLocks noChangeArrowheads="1"/>
            </p:cNvSpPr>
            <p:nvPr/>
          </p:nvSpPr>
          <p:spPr bwMode="auto">
            <a:xfrm rot="16200000">
              <a:off x="2056" y="2420"/>
              <a:ext cx="22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Kuvasz</a:t>
              </a:r>
              <a:endParaRPr lang="en-US" sz="2400"/>
            </a:p>
          </p:txBody>
        </p:sp>
        <p:sp>
          <p:nvSpPr>
            <p:cNvPr id="168996" name="Rectangle 36"/>
            <p:cNvSpPr>
              <a:spLocks noChangeArrowheads="1"/>
            </p:cNvSpPr>
            <p:nvPr/>
          </p:nvSpPr>
          <p:spPr bwMode="auto">
            <a:xfrm rot="16200000">
              <a:off x="2060" y="2479"/>
              <a:ext cx="343"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Great Dane</a:t>
              </a:r>
              <a:endParaRPr lang="en-US" sz="2400"/>
            </a:p>
          </p:txBody>
        </p:sp>
        <p:sp>
          <p:nvSpPr>
            <p:cNvPr id="168997" name="Rectangle 37"/>
            <p:cNvSpPr>
              <a:spLocks noChangeArrowheads="1"/>
            </p:cNvSpPr>
            <p:nvPr/>
          </p:nvSpPr>
          <p:spPr bwMode="auto">
            <a:xfrm rot="16200000">
              <a:off x="1936" y="2666"/>
              <a:ext cx="71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Welsh Springer Spaniel</a:t>
              </a:r>
              <a:endParaRPr lang="en-US" sz="2400"/>
            </a:p>
          </p:txBody>
        </p:sp>
        <p:sp>
          <p:nvSpPr>
            <p:cNvPr id="168998" name="Rectangle 38"/>
            <p:cNvSpPr>
              <a:spLocks noChangeArrowheads="1"/>
            </p:cNvSpPr>
            <p:nvPr/>
          </p:nvSpPr>
          <p:spPr bwMode="auto">
            <a:xfrm rot="16200000">
              <a:off x="2056" y="2609"/>
              <a:ext cx="603"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Doberman pinscher</a:t>
              </a:r>
              <a:endParaRPr lang="en-US" sz="2400"/>
            </a:p>
          </p:txBody>
        </p:sp>
        <p:sp>
          <p:nvSpPr>
            <p:cNvPr id="168999" name="Rectangle 39"/>
            <p:cNvSpPr>
              <a:spLocks noChangeArrowheads="1"/>
            </p:cNvSpPr>
            <p:nvPr/>
          </p:nvSpPr>
          <p:spPr bwMode="auto">
            <a:xfrm rot="16200000">
              <a:off x="2111" y="2618"/>
              <a:ext cx="62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Standard Schnauzer</a:t>
              </a:r>
              <a:endParaRPr lang="en-US" sz="2400"/>
            </a:p>
          </p:txBody>
        </p:sp>
        <p:sp>
          <p:nvSpPr>
            <p:cNvPr id="169000" name="Rectangle 40"/>
            <p:cNvSpPr>
              <a:spLocks noChangeArrowheads="1"/>
            </p:cNvSpPr>
            <p:nvPr/>
          </p:nvSpPr>
          <p:spPr bwMode="auto">
            <a:xfrm rot="16200000">
              <a:off x="2223" y="2570"/>
              <a:ext cx="54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Italian Greyhound</a:t>
              </a:r>
              <a:endParaRPr lang="en-US" sz="2400"/>
            </a:p>
          </p:txBody>
        </p:sp>
        <p:sp>
          <p:nvSpPr>
            <p:cNvPr id="169001" name="Rectangle 41"/>
            <p:cNvSpPr>
              <a:spLocks noChangeArrowheads="1"/>
            </p:cNvSpPr>
            <p:nvPr/>
          </p:nvSpPr>
          <p:spPr bwMode="auto">
            <a:xfrm rot="16200000">
              <a:off x="2216" y="2640"/>
              <a:ext cx="68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Old English Sheepdog</a:t>
              </a:r>
              <a:endParaRPr lang="en-US" sz="2400"/>
            </a:p>
          </p:txBody>
        </p:sp>
        <p:sp>
          <p:nvSpPr>
            <p:cNvPr id="169002" name="Rectangle 42"/>
            <p:cNvSpPr>
              <a:spLocks noChangeArrowheads="1"/>
            </p:cNvSpPr>
            <p:nvPr/>
          </p:nvSpPr>
          <p:spPr bwMode="auto">
            <a:xfrm rot="16200000">
              <a:off x="2254" y="2665"/>
              <a:ext cx="73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American Water Spaniel</a:t>
              </a:r>
              <a:endParaRPr lang="en-US" sz="2400"/>
            </a:p>
          </p:txBody>
        </p:sp>
        <p:sp>
          <p:nvSpPr>
            <p:cNvPr id="169003" name="Rectangle 43"/>
            <p:cNvSpPr>
              <a:spLocks noChangeArrowheads="1"/>
            </p:cNvSpPr>
            <p:nvPr/>
          </p:nvSpPr>
          <p:spPr bwMode="auto">
            <a:xfrm rot="16200000">
              <a:off x="2371" y="2611"/>
              <a:ext cx="62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Miniature Schnauzer</a:t>
              </a:r>
              <a:endParaRPr lang="en-US" sz="2400"/>
            </a:p>
          </p:txBody>
        </p:sp>
        <p:sp>
          <p:nvSpPr>
            <p:cNvPr id="169004" name="Rectangle 44"/>
            <p:cNvSpPr>
              <a:spLocks noChangeArrowheads="1"/>
            </p:cNvSpPr>
            <p:nvPr/>
          </p:nvSpPr>
          <p:spPr bwMode="auto">
            <a:xfrm rot="16200000">
              <a:off x="2476" y="2569"/>
              <a:ext cx="53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Australian Terrier</a:t>
              </a:r>
              <a:endParaRPr lang="en-US" sz="2400"/>
            </a:p>
          </p:txBody>
        </p:sp>
        <p:sp>
          <p:nvSpPr>
            <p:cNvPr id="169005" name="Rectangle 45"/>
            <p:cNvSpPr>
              <a:spLocks noChangeArrowheads="1"/>
            </p:cNvSpPr>
            <p:nvPr/>
          </p:nvSpPr>
          <p:spPr bwMode="auto">
            <a:xfrm rot="16200000">
              <a:off x="2453" y="2655"/>
              <a:ext cx="71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English Cocker Spaniel</a:t>
              </a:r>
              <a:endParaRPr lang="en-US" sz="2400"/>
            </a:p>
          </p:txBody>
        </p:sp>
        <p:sp>
          <p:nvSpPr>
            <p:cNvPr id="169006" name="Rectangle 46"/>
            <p:cNvSpPr>
              <a:spLocks noChangeArrowheads="1"/>
            </p:cNvSpPr>
            <p:nvPr/>
          </p:nvSpPr>
          <p:spPr bwMode="auto">
            <a:xfrm rot="16200000">
              <a:off x="2696" y="2475"/>
              <a:ext cx="33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Irish Setter</a:t>
              </a:r>
              <a:endParaRPr lang="en-US" sz="2400"/>
            </a:p>
          </p:txBody>
        </p:sp>
        <p:sp>
          <p:nvSpPr>
            <p:cNvPr id="169007" name="Rectangle 47"/>
            <p:cNvSpPr>
              <a:spLocks noChangeArrowheads="1"/>
            </p:cNvSpPr>
            <p:nvPr/>
          </p:nvSpPr>
          <p:spPr bwMode="auto">
            <a:xfrm rot="16200000">
              <a:off x="2497" y="2737"/>
              <a:ext cx="85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West Highland White Terrier</a:t>
              </a:r>
              <a:endParaRPr lang="en-US" sz="2400"/>
            </a:p>
          </p:txBody>
        </p:sp>
        <p:sp>
          <p:nvSpPr>
            <p:cNvPr id="169008" name="Rectangle 48"/>
            <p:cNvSpPr>
              <a:spLocks noChangeArrowheads="1"/>
            </p:cNvSpPr>
            <p:nvPr/>
          </p:nvSpPr>
          <p:spPr bwMode="auto">
            <a:xfrm rot="16200000">
              <a:off x="2879" y="2418"/>
              <a:ext cx="22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Pointer</a:t>
              </a:r>
              <a:endParaRPr lang="en-US" sz="2400"/>
            </a:p>
          </p:txBody>
        </p:sp>
        <p:sp>
          <p:nvSpPr>
            <p:cNvPr id="169009" name="Rectangle 49"/>
            <p:cNvSpPr>
              <a:spLocks noChangeArrowheads="1"/>
            </p:cNvSpPr>
            <p:nvPr/>
          </p:nvSpPr>
          <p:spPr bwMode="auto">
            <a:xfrm rot="16200000">
              <a:off x="2838" y="2523"/>
              <a:ext cx="43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Basset Hound</a:t>
              </a:r>
              <a:endParaRPr lang="en-US" sz="2400"/>
            </a:p>
          </p:txBody>
        </p:sp>
        <p:sp>
          <p:nvSpPr>
            <p:cNvPr id="169010" name="Rectangle 50"/>
            <p:cNvSpPr>
              <a:spLocks noChangeArrowheads="1"/>
            </p:cNvSpPr>
            <p:nvPr/>
          </p:nvSpPr>
          <p:spPr bwMode="auto">
            <a:xfrm rot="16200000">
              <a:off x="2661" y="2763"/>
              <a:ext cx="912"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Cavalier King Charles Spaniel</a:t>
              </a:r>
              <a:endParaRPr lang="en-US" sz="2400"/>
            </a:p>
          </p:txBody>
        </p:sp>
        <p:sp>
          <p:nvSpPr>
            <p:cNvPr id="169011" name="Rectangle 51"/>
            <p:cNvSpPr>
              <a:spLocks noChangeArrowheads="1"/>
            </p:cNvSpPr>
            <p:nvPr/>
          </p:nvSpPr>
          <p:spPr bwMode="auto">
            <a:xfrm rot="16200000">
              <a:off x="2926" y="2561"/>
              <a:ext cx="50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Giant Schnauzer</a:t>
              </a:r>
              <a:endParaRPr lang="en-US" sz="2400"/>
            </a:p>
          </p:txBody>
        </p:sp>
        <p:sp>
          <p:nvSpPr>
            <p:cNvPr id="169012" name="Rectangle 52"/>
            <p:cNvSpPr>
              <a:spLocks noChangeArrowheads="1"/>
            </p:cNvSpPr>
            <p:nvPr/>
          </p:nvSpPr>
          <p:spPr bwMode="auto">
            <a:xfrm rot="16200000">
              <a:off x="3004" y="2546"/>
              <a:ext cx="47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Pharaoh Hound</a:t>
              </a:r>
              <a:endParaRPr lang="en-US" sz="2400"/>
            </a:p>
          </p:txBody>
        </p:sp>
        <p:sp>
          <p:nvSpPr>
            <p:cNvPr id="169013" name="Rectangle 53"/>
            <p:cNvSpPr>
              <a:spLocks noChangeArrowheads="1"/>
            </p:cNvSpPr>
            <p:nvPr/>
          </p:nvSpPr>
          <p:spPr bwMode="auto">
            <a:xfrm rot="16200000">
              <a:off x="3047" y="2566"/>
              <a:ext cx="51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Golden Retriever</a:t>
              </a:r>
              <a:endParaRPr lang="en-US" sz="2400"/>
            </a:p>
          </p:txBody>
        </p:sp>
        <p:sp>
          <p:nvSpPr>
            <p:cNvPr id="169014" name="Rectangle 54"/>
            <p:cNvSpPr>
              <a:spLocks noChangeArrowheads="1"/>
            </p:cNvSpPr>
            <p:nvPr/>
          </p:nvSpPr>
          <p:spPr bwMode="auto">
            <a:xfrm rot="16200000">
              <a:off x="3263" y="2413"/>
              <a:ext cx="21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Beagle</a:t>
              </a:r>
              <a:endParaRPr lang="en-US" sz="2400"/>
            </a:p>
          </p:txBody>
        </p:sp>
        <p:sp>
          <p:nvSpPr>
            <p:cNvPr id="169015" name="Rectangle 55"/>
            <p:cNvSpPr>
              <a:spLocks noChangeArrowheads="1"/>
            </p:cNvSpPr>
            <p:nvPr/>
          </p:nvSpPr>
          <p:spPr bwMode="auto">
            <a:xfrm rot="16200000">
              <a:off x="3245" y="2495"/>
              <a:ext cx="37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Bloodhound</a:t>
              </a:r>
              <a:endParaRPr lang="en-US" sz="2400"/>
            </a:p>
          </p:txBody>
        </p:sp>
        <p:sp>
          <p:nvSpPr>
            <p:cNvPr id="169016" name="Rectangle 56"/>
            <p:cNvSpPr>
              <a:spLocks noChangeArrowheads="1"/>
            </p:cNvSpPr>
            <p:nvPr/>
          </p:nvSpPr>
          <p:spPr bwMode="auto">
            <a:xfrm rot="16200000">
              <a:off x="3258" y="2545"/>
              <a:ext cx="47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Airedale Terrier</a:t>
              </a:r>
              <a:endParaRPr lang="en-US" sz="2400"/>
            </a:p>
          </p:txBody>
        </p:sp>
        <p:sp>
          <p:nvSpPr>
            <p:cNvPr id="169017" name="Rectangle 57"/>
            <p:cNvSpPr>
              <a:spLocks noChangeArrowheads="1"/>
            </p:cNvSpPr>
            <p:nvPr/>
          </p:nvSpPr>
          <p:spPr bwMode="auto">
            <a:xfrm rot="16200000">
              <a:off x="3171" y="2695"/>
              <a:ext cx="77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American Cocker Spaniel</a:t>
              </a:r>
              <a:endParaRPr lang="en-US" sz="2400"/>
            </a:p>
          </p:txBody>
        </p:sp>
        <p:sp>
          <p:nvSpPr>
            <p:cNvPr id="169018" name="Rectangle 58"/>
            <p:cNvSpPr>
              <a:spLocks noChangeArrowheads="1"/>
            </p:cNvSpPr>
            <p:nvPr/>
          </p:nvSpPr>
          <p:spPr bwMode="auto">
            <a:xfrm rot="16200000">
              <a:off x="3230" y="2699"/>
              <a:ext cx="784"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American Hairless Terrier</a:t>
              </a:r>
              <a:endParaRPr lang="en-US" sz="2400"/>
            </a:p>
          </p:txBody>
        </p:sp>
        <p:sp>
          <p:nvSpPr>
            <p:cNvPr id="169019" name="Rectangle 59"/>
            <p:cNvSpPr>
              <a:spLocks noChangeArrowheads="1"/>
            </p:cNvSpPr>
            <p:nvPr/>
          </p:nvSpPr>
          <p:spPr bwMode="auto">
            <a:xfrm rot="16200000">
              <a:off x="3280" y="2712"/>
              <a:ext cx="80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Chesapeake Bay Retriever</a:t>
              </a:r>
              <a:endParaRPr lang="en-US" sz="2400"/>
            </a:p>
          </p:txBody>
        </p:sp>
        <p:sp>
          <p:nvSpPr>
            <p:cNvPr id="169020" name="Rectangle 60"/>
            <p:cNvSpPr>
              <a:spLocks noChangeArrowheads="1"/>
            </p:cNvSpPr>
            <p:nvPr/>
          </p:nvSpPr>
          <p:spPr bwMode="auto">
            <a:xfrm rot="16200000">
              <a:off x="3556" y="2500"/>
              <a:ext cx="38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Cairn Terrier</a:t>
              </a:r>
              <a:endParaRPr lang="en-US" sz="2400"/>
            </a:p>
          </p:txBody>
        </p:sp>
        <p:sp>
          <p:nvSpPr>
            <p:cNvPr id="169021" name="Rectangle 61"/>
            <p:cNvSpPr>
              <a:spLocks noChangeArrowheads="1"/>
            </p:cNvSpPr>
            <p:nvPr/>
          </p:nvSpPr>
          <p:spPr bwMode="auto">
            <a:xfrm rot="16200000">
              <a:off x="3466" y="2653"/>
              <a:ext cx="69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Portuguese Water Dog</a:t>
              </a:r>
              <a:endParaRPr lang="en-US" sz="2400"/>
            </a:p>
          </p:txBody>
        </p:sp>
        <p:sp>
          <p:nvSpPr>
            <p:cNvPr id="169022" name="Rectangle 62"/>
            <p:cNvSpPr>
              <a:spLocks noChangeArrowheads="1"/>
            </p:cNvSpPr>
            <p:nvPr/>
          </p:nvSpPr>
          <p:spPr bwMode="auto">
            <a:xfrm rot="16200000">
              <a:off x="3445" y="2737"/>
              <a:ext cx="86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German Shorthaired Pointer</a:t>
              </a:r>
              <a:endParaRPr lang="en-US" sz="2400"/>
            </a:p>
          </p:txBody>
        </p:sp>
        <p:sp>
          <p:nvSpPr>
            <p:cNvPr id="169023" name="Rectangle 63"/>
            <p:cNvSpPr>
              <a:spLocks noChangeArrowheads="1"/>
            </p:cNvSpPr>
            <p:nvPr/>
          </p:nvSpPr>
          <p:spPr bwMode="auto">
            <a:xfrm rot="16200000">
              <a:off x="3736" y="2509"/>
              <a:ext cx="403"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Border Collie</a:t>
              </a:r>
              <a:endParaRPr lang="en-US" sz="2400"/>
            </a:p>
          </p:txBody>
        </p:sp>
        <p:sp>
          <p:nvSpPr>
            <p:cNvPr id="169024" name="Rectangle 64"/>
            <p:cNvSpPr>
              <a:spLocks noChangeArrowheads="1"/>
            </p:cNvSpPr>
            <p:nvPr/>
          </p:nvSpPr>
          <p:spPr bwMode="auto">
            <a:xfrm rot="16200000">
              <a:off x="3723" y="2585"/>
              <a:ext cx="55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Bedlington Terrier</a:t>
              </a:r>
              <a:endParaRPr lang="en-US" sz="2400"/>
            </a:p>
          </p:txBody>
        </p:sp>
        <p:sp>
          <p:nvSpPr>
            <p:cNvPr id="169025" name="Rectangle 65"/>
            <p:cNvSpPr>
              <a:spLocks noChangeArrowheads="1"/>
            </p:cNvSpPr>
            <p:nvPr/>
          </p:nvSpPr>
          <p:spPr bwMode="auto">
            <a:xfrm rot="16200000">
              <a:off x="3811" y="2561"/>
              <a:ext cx="50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Clumber Spaniel</a:t>
              </a:r>
              <a:endParaRPr lang="en-US" sz="2400"/>
            </a:p>
          </p:txBody>
        </p:sp>
        <p:sp>
          <p:nvSpPr>
            <p:cNvPr id="169026" name="Rectangle 66"/>
            <p:cNvSpPr>
              <a:spLocks noChangeArrowheads="1"/>
            </p:cNvSpPr>
            <p:nvPr/>
          </p:nvSpPr>
          <p:spPr bwMode="auto">
            <a:xfrm rot="16200000">
              <a:off x="3927" y="2508"/>
              <a:ext cx="402"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Ibizan Hound</a:t>
              </a:r>
              <a:endParaRPr lang="en-US" sz="2400"/>
            </a:p>
          </p:txBody>
        </p:sp>
        <p:sp>
          <p:nvSpPr>
            <p:cNvPr id="169027" name="Rectangle 67"/>
            <p:cNvSpPr>
              <a:spLocks noChangeArrowheads="1"/>
            </p:cNvSpPr>
            <p:nvPr/>
          </p:nvSpPr>
          <p:spPr bwMode="auto">
            <a:xfrm rot="16200000">
              <a:off x="3855" y="2643"/>
              <a:ext cx="67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Rhodesian Ridgeback</a:t>
              </a:r>
              <a:endParaRPr lang="en-US" sz="2400"/>
            </a:p>
          </p:txBody>
        </p:sp>
        <p:sp>
          <p:nvSpPr>
            <p:cNvPr id="169028" name="Rectangle 68"/>
            <p:cNvSpPr>
              <a:spLocks noChangeArrowheads="1"/>
            </p:cNvSpPr>
            <p:nvPr/>
          </p:nvSpPr>
          <p:spPr bwMode="auto">
            <a:xfrm rot="16200000">
              <a:off x="4079" y="2482"/>
              <a:ext cx="34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Dachshund</a:t>
              </a:r>
              <a:endParaRPr lang="en-US" sz="2400"/>
            </a:p>
          </p:txBody>
        </p:sp>
        <p:sp>
          <p:nvSpPr>
            <p:cNvPr id="169029" name="Rectangle 69"/>
            <p:cNvSpPr>
              <a:spLocks noChangeArrowheads="1"/>
            </p:cNvSpPr>
            <p:nvPr/>
          </p:nvSpPr>
          <p:spPr bwMode="auto">
            <a:xfrm rot="16200000">
              <a:off x="4003" y="2621"/>
              <a:ext cx="62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Australian Shepherd</a:t>
              </a:r>
              <a:endParaRPr lang="en-US" sz="2400"/>
            </a:p>
          </p:txBody>
        </p:sp>
        <p:sp>
          <p:nvSpPr>
            <p:cNvPr id="169030" name="Rectangle 70"/>
            <p:cNvSpPr>
              <a:spLocks noChangeArrowheads="1"/>
            </p:cNvSpPr>
            <p:nvPr/>
          </p:nvSpPr>
          <p:spPr bwMode="auto">
            <a:xfrm rot="16200000">
              <a:off x="4215" y="2473"/>
              <a:ext cx="33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Chihuahua</a:t>
              </a:r>
              <a:endParaRPr lang="en-US" sz="2400"/>
            </a:p>
          </p:txBody>
        </p:sp>
        <p:sp>
          <p:nvSpPr>
            <p:cNvPr id="169031" name="Rectangle 71"/>
            <p:cNvSpPr>
              <a:spLocks noChangeArrowheads="1"/>
            </p:cNvSpPr>
            <p:nvPr/>
          </p:nvSpPr>
          <p:spPr bwMode="auto">
            <a:xfrm rot="16200000">
              <a:off x="4170" y="2581"/>
              <a:ext cx="54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Kerry Blue Terrier</a:t>
              </a:r>
              <a:endParaRPr lang="en-US" sz="2400"/>
            </a:p>
          </p:txBody>
        </p:sp>
        <p:sp>
          <p:nvSpPr>
            <p:cNvPr id="169032" name="Rectangle 72"/>
            <p:cNvSpPr>
              <a:spLocks noChangeArrowheads="1"/>
            </p:cNvSpPr>
            <p:nvPr/>
          </p:nvSpPr>
          <p:spPr bwMode="auto">
            <a:xfrm rot="16200000">
              <a:off x="4333" y="2481"/>
              <a:ext cx="347"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Schipperke</a:t>
              </a:r>
              <a:endParaRPr lang="en-US" sz="2400"/>
            </a:p>
          </p:txBody>
        </p:sp>
        <p:sp>
          <p:nvSpPr>
            <p:cNvPr id="169033" name="Rectangle 73"/>
            <p:cNvSpPr>
              <a:spLocks noChangeArrowheads="1"/>
            </p:cNvSpPr>
            <p:nvPr/>
          </p:nvSpPr>
          <p:spPr bwMode="auto">
            <a:xfrm rot="16200000">
              <a:off x="4391" y="2486"/>
              <a:ext cx="35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Irish Terrier</a:t>
              </a:r>
              <a:endParaRPr lang="en-US" sz="2400"/>
            </a:p>
          </p:txBody>
        </p:sp>
        <p:sp>
          <p:nvSpPr>
            <p:cNvPr id="169034" name="Rectangle 74"/>
            <p:cNvSpPr>
              <a:spLocks noChangeArrowheads="1"/>
            </p:cNvSpPr>
            <p:nvPr/>
          </p:nvSpPr>
          <p:spPr bwMode="auto">
            <a:xfrm rot="16200000">
              <a:off x="4310" y="2630"/>
              <a:ext cx="64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Flat Coated Retriever</a:t>
              </a:r>
              <a:endParaRPr lang="en-US" sz="2400"/>
            </a:p>
          </p:txBody>
        </p:sp>
        <p:sp>
          <p:nvSpPr>
            <p:cNvPr id="169035" name="Rectangle 75"/>
            <p:cNvSpPr>
              <a:spLocks noChangeArrowheads="1"/>
            </p:cNvSpPr>
            <p:nvPr/>
          </p:nvSpPr>
          <p:spPr bwMode="auto">
            <a:xfrm rot="16200000">
              <a:off x="4264" y="2740"/>
              <a:ext cx="86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Soft Coated Wheaten Terrier</a:t>
              </a:r>
              <a:endParaRPr lang="en-US" sz="2400"/>
            </a:p>
          </p:txBody>
        </p:sp>
        <p:sp>
          <p:nvSpPr>
            <p:cNvPr id="169036" name="Rectangle 76"/>
            <p:cNvSpPr>
              <a:spLocks noChangeArrowheads="1"/>
            </p:cNvSpPr>
            <p:nvPr/>
          </p:nvSpPr>
          <p:spPr bwMode="auto">
            <a:xfrm rot="16200000">
              <a:off x="4576" y="2491"/>
              <a:ext cx="36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Pomeranian</a:t>
              </a:r>
              <a:endParaRPr lang="en-US" sz="2400"/>
            </a:p>
          </p:txBody>
        </p:sp>
        <p:sp>
          <p:nvSpPr>
            <p:cNvPr id="169037" name="Rectangle 77"/>
            <p:cNvSpPr>
              <a:spLocks noChangeArrowheads="1"/>
            </p:cNvSpPr>
            <p:nvPr/>
          </p:nvSpPr>
          <p:spPr bwMode="auto">
            <a:xfrm rot="16200000">
              <a:off x="4535" y="2595"/>
              <a:ext cx="575"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Labrador Retriever</a:t>
              </a:r>
              <a:endParaRPr lang="en-US" sz="2400"/>
            </a:p>
          </p:txBody>
        </p:sp>
        <p:sp>
          <p:nvSpPr>
            <p:cNvPr id="169038" name="Rectangle 78"/>
            <p:cNvSpPr>
              <a:spLocks noChangeArrowheads="1"/>
            </p:cNvSpPr>
            <p:nvPr/>
          </p:nvSpPr>
          <p:spPr bwMode="auto">
            <a:xfrm rot="16200000">
              <a:off x="4669" y="2524"/>
              <a:ext cx="433"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Presa Canario</a:t>
              </a:r>
              <a:endParaRPr lang="en-US" sz="2400"/>
            </a:p>
          </p:txBody>
        </p:sp>
        <p:sp>
          <p:nvSpPr>
            <p:cNvPr id="169039" name="Rectangle 79"/>
            <p:cNvSpPr>
              <a:spLocks noChangeArrowheads="1"/>
            </p:cNvSpPr>
            <p:nvPr/>
          </p:nvSpPr>
          <p:spPr bwMode="auto">
            <a:xfrm rot="16200000">
              <a:off x="4795" y="2462"/>
              <a:ext cx="31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Rottweiler</a:t>
              </a:r>
              <a:endParaRPr lang="en-US" sz="2400"/>
            </a:p>
          </p:txBody>
        </p:sp>
        <p:sp>
          <p:nvSpPr>
            <p:cNvPr id="169040" name="Rectangle 80"/>
            <p:cNvSpPr>
              <a:spLocks noChangeArrowheads="1"/>
            </p:cNvSpPr>
            <p:nvPr/>
          </p:nvSpPr>
          <p:spPr bwMode="auto">
            <a:xfrm rot="16200000">
              <a:off x="4857" y="2463"/>
              <a:ext cx="33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Bullmastiff</a:t>
              </a:r>
              <a:endParaRPr lang="en-US" sz="2400"/>
            </a:p>
          </p:txBody>
        </p:sp>
        <p:sp>
          <p:nvSpPr>
            <p:cNvPr id="169041" name="Rectangle 81"/>
            <p:cNvSpPr>
              <a:spLocks noChangeArrowheads="1"/>
            </p:cNvSpPr>
            <p:nvPr/>
          </p:nvSpPr>
          <p:spPr bwMode="auto">
            <a:xfrm rot="16200000">
              <a:off x="4866" y="2518"/>
              <a:ext cx="441"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Newfoundland</a:t>
              </a:r>
              <a:endParaRPr lang="en-US" sz="2400"/>
            </a:p>
          </p:txBody>
        </p:sp>
        <p:sp>
          <p:nvSpPr>
            <p:cNvPr id="169042" name="Rectangle 82"/>
            <p:cNvSpPr>
              <a:spLocks noChangeArrowheads="1"/>
            </p:cNvSpPr>
            <p:nvPr/>
          </p:nvSpPr>
          <p:spPr bwMode="auto">
            <a:xfrm rot="16200000">
              <a:off x="4800" y="2647"/>
              <a:ext cx="699"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German Shepherd Dog</a:t>
              </a:r>
              <a:endParaRPr lang="en-US" sz="2400"/>
            </a:p>
          </p:txBody>
        </p:sp>
        <p:sp>
          <p:nvSpPr>
            <p:cNvPr id="169043" name="Rectangle 83"/>
            <p:cNvSpPr>
              <a:spLocks noChangeArrowheads="1"/>
            </p:cNvSpPr>
            <p:nvPr/>
          </p:nvSpPr>
          <p:spPr bwMode="auto">
            <a:xfrm rot="16200000">
              <a:off x="4967" y="2542"/>
              <a:ext cx="470"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French Bulldog</a:t>
              </a:r>
              <a:endParaRPr lang="en-US" sz="2400"/>
            </a:p>
          </p:txBody>
        </p:sp>
        <p:sp>
          <p:nvSpPr>
            <p:cNvPr id="169044" name="Rectangle 84"/>
            <p:cNvSpPr>
              <a:spLocks noChangeArrowheads="1"/>
            </p:cNvSpPr>
            <p:nvPr/>
          </p:nvSpPr>
          <p:spPr bwMode="auto">
            <a:xfrm rot="16200000">
              <a:off x="4952" y="2620"/>
              <a:ext cx="64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Miniature Bull Terrier</a:t>
              </a:r>
              <a:endParaRPr lang="en-US" sz="2400"/>
            </a:p>
          </p:txBody>
        </p:sp>
        <p:sp>
          <p:nvSpPr>
            <p:cNvPr id="169045" name="Rectangle 85"/>
            <p:cNvSpPr>
              <a:spLocks noChangeArrowheads="1"/>
            </p:cNvSpPr>
            <p:nvPr/>
          </p:nvSpPr>
          <p:spPr bwMode="auto">
            <a:xfrm rot="16200000">
              <a:off x="5209" y="2426"/>
              <a:ext cx="23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Bulldog</a:t>
              </a:r>
              <a:endParaRPr lang="en-US" sz="2400"/>
            </a:p>
          </p:txBody>
        </p:sp>
        <p:sp>
          <p:nvSpPr>
            <p:cNvPr id="169046" name="Rectangle 86"/>
            <p:cNvSpPr>
              <a:spLocks noChangeArrowheads="1"/>
            </p:cNvSpPr>
            <p:nvPr/>
          </p:nvSpPr>
          <p:spPr bwMode="auto">
            <a:xfrm rot="16200000">
              <a:off x="5301" y="2398"/>
              <a:ext cx="182"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Boxer</a:t>
              </a:r>
              <a:endParaRPr lang="en-US" sz="2400"/>
            </a:p>
          </p:txBody>
        </p:sp>
        <p:sp>
          <p:nvSpPr>
            <p:cNvPr id="169047" name="Rectangle 87"/>
            <p:cNvSpPr>
              <a:spLocks noChangeArrowheads="1"/>
            </p:cNvSpPr>
            <p:nvPr/>
          </p:nvSpPr>
          <p:spPr bwMode="auto">
            <a:xfrm rot="16200000">
              <a:off x="5352" y="2410"/>
              <a:ext cx="206"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Mastiff</a:t>
              </a:r>
              <a:endParaRPr lang="en-US" sz="2400"/>
            </a:p>
          </p:txBody>
        </p:sp>
        <p:sp>
          <p:nvSpPr>
            <p:cNvPr id="169048" name="Rectangle 88"/>
            <p:cNvSpPr>
              <a:spLocks noChangeArrowheads="1"/>
            </p:cNvSpPr>
            <p:nvPr/>
          </p:nvSpPr>
          <p:spPr bwMode="auto">
            <a:xfrm rot="16200000">
              <a:off x="5169" y="2656"/>
              <a:ext cx="698"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Bernese Mountain Dog</a:t>
              </a:r>
              <a:endParaRPr lang="en-US" sz="2400"/>
            </a:p>
          </p:txBody>
        </p:sp>
        <p:sp>
          <p:nvSpPr>
            <p:cNvPr id="169049" name="Rectangle 89"/>
            <p:cNvSpPr>
              <a:spLocks noChangeArrowheads="1"/>
            </p:cNvSpPr>
            <p:nvPr/>
          </p:nvSpPr>
          <p:spPr bwMode="auto">
            <a:xfrm rot="16200000">
              <a:off x="5144" y="2744"/>
              <a:ext cx="874" cy="77"/>
            </a:xfrm>
            <a:prstGeom prst="rect">
              <a:avLst/>
            </a:prstGeom>
            <a:noFill/>
            <a:ln w="9525">
              <a:noFill/>
              <a:miter lim="800000"/>
              <a:headEnd/>
              <a:tailEnd/>
            </a:ln>
          </p:spPr>
          <p:txBody>
            <a:bodyPr wrap="none" lIns="0" tIns="0" rIns="0" bIns="0">
              <a:prstTxWarp prst="textNoShape">
                <a:avLst/>
              </a:prstTxWarp>
              <a:spAutoFit/>
            </a:bodyPr>
            <a:lstStyle/>
            <a:p>
              <a:pPr algn="r"/>
              <a:r>
                <a:rPr lang="en-US" sz="800" b="1">
                  <a:solidFill>
                    <a:srgbClr val="000000"/>
                  </a:solidFill>
                  <a:latin typeface="Arial" charset="0"/>
                </a:rPr>
                <a:t>Greater Swiss Mountain Dog</a:t>
              </a:r>
              <a:endParaRPr lang="en-US" sz="2400"/>
            </a:p>
          </p:txBody>
        </p:sp>
      </p:grpSp>
      <p:pic>
        <p:nvPicPr>
          <p:cNvPr id="169050" name="Picture 90" descr="collie1.jpg                                                    0002FEF9Macintosh HD                   BB7E640D:"/>
          <p:cNvPicPr>
            <a:picLocks noChangeAspect="1" noChangeArrowheads="1"/>
          </p:cNvPicPr>
          <p:nvPr/>
        </p:nvPicPr>
        <p:blipFill>
          <a:blip r:embed="rId4"/>
          <a:srcRect/>
          <a:stretch>
            <a:fillRect/>
          </a:stretch>
        </p:blipFill>
        <p:spPr bwMode="auto">
          <a:xfrm>
            <a:off x="2667000" y="1220788"/>
            <a:ext cx="658813" cy="608012"/>
          </a:xfrm>
          <a:prstGeom prst="rect">
            <a:avLst/>
          </a:prstGeom>
          <a:noFill/>
        </p:spPr>
      </p:pic>
      <p:pic>
        <p:nvPicPr>
          <p:cNvPr id="169051" name="Picture 91" descr="&#10;mastif.jpg                                                     0002FEF9Macintosh HD                   BB7E640D:"/>
          <p:cNvPicPr>
            <a:picLocks noChangeAspect="1" noChangeArrowheads="1"/>
          </p:cNvPicPr>
          <p:nvPr/>
        </p:nvPicPr>
        <p:blipFill>
          <a:blip r:embed="rId5"/>
          <a:srcRect/>
          <a:stretch>
            <a:fillRect/>
          </a:stretch>
        </p:blipFill>
        <p:spPr bwMode="auto">
          <a:xfrm>
            <a:off x="8153400" y="1143000"/>
            <a:ext cx="685800" cy="685800"/>
          </a:xfrm>
          <a:prstGeom prst="rect">
            <a:avLst/>
          </a:prstGeom>
          <a:noFill/>
        </p:spPr>
      </p:pic>
      <p:pic>
        <p:nvPicPr>
          <p:cNvPr id="169052" name="Picture 92" descr="&#10;pekese.jpg                                                     0002FEF9Macintosh HD                   BB7E640D:"/>
          <p:cNvPicPr>
            <a:picLocks noChangeAspect="1" noChangeArrowheads="1"/>
          </p:cNvPicPr>
          <p:nvPr/>
        </p:nvPicPr>
        <p:blipFill>
          <a:blip r:embed="rId6"/>
          <a:srcRect/>
          <a:stretch>
            <a:fillRect/>
          </a:stretch>
        </p:blipFill>
        <p:spPr bwMode="auto">
          <a:xfrm>
            <a:off x="1219200" y="1371600"/>
            <a:ext cx="685800" cy="436563"/>
          </a:xfrm>
          <a:prstGeom prst="rect">
            <a:avLst/>
          </a:prstGeom>
          <a:noFill/>
        </p:spPr>
      </p:pic>
      <p:pic>
        <p:nvPicPr>
          <p:cNvPr id="169053" name="Picture 93" descr="belgshp.jpg                                                    0002FEF9Macintosh HD                   BB7E640D:"/>
          <p:cNvPicPr>
            <a:picLocks noChangeAspect="1" noChangeArrowheads="1"/>
          </p:cNvPicPr>
          <p:nvPr/>
        </p:nvPicPr>
        <p:blipFill>
          <a:blip r:embed="rId7"/>
          <a:srcRect/>
          <a:stretch>
            <a:fillRect/>
          </a:stretch>
        </p:blipFill>
        <p:spPr bwMode="auto">
          <a:xfrm>
            <a:off x="1905000" y="1219200"/>
            <a:ext cx="685800" cy="615950"/>
          </a:xfrm>
          <a:prstGeom prst="rect">
            <a:avLst/>
          </a:prstGeom>
          <a:noFill/>
        </p:spPr>
      </p:pic>
      <p:pic>
        <p:nvPicPr>
          <p:cNvPr id="169054" name="Picture 94" descr="newfdld.jpg                                                    0002FEF9Macintosh HD                   BB7E640D:"/>
          <p:cNvPicPr>
            <a:picLocks noChangeAspect="1" noChangeArrowheads="1"/>
          </p:cNvPicPr>
          <p:nvPr/>
        </p:nvPicPr>
        <p:blipFill>
          <a:blip r:embed="rId8"/>
          <a:srcRect/>
          <a:stretch>
            <a:fillRect/>
          </a:stretch>
        </p:blipFill>
        <p:spPr bwMode="auto">
          <a:xfrm>
            <a:off x="7391400" y="1219200"/>
            <a:ext cx="685800" cy="615950"/>
          </a:xfrm>
          <a:prstGeom prst="rect">
            <a:avLst/>
          </a:prstGeom>
          <a:noFill/>
        </p:spPr>
      </p:pic>
      <p:pic>
        <p:nvPicPr>
          <p:cNvPr id="169055" name="Picture 95" descr="cockersp.jpg                                                   0002FEF9Macintosh HD                   BB7E640D:"/>
          <p:cNvPicPr>
            <a:picLocks noChangeAspect="1" noChangeArrowheads="1"/>
          </p:cNvPicPr>
          <p:nvPr/>
        </p:nvPicPr>
        <p:blipFill>
          <a:blip r:embed="rId9"/>
          <a:srcRect/>
          <a:stretch>
            <a:fillRect/>
          </a:stretch>
        </p:blipFill>
        <p:spPr bwMode="auto">
          <a:xfrm>
            <a:off x="5257800" y="1268413"/>
            <a:ext cx="685800" cy="560387"/>
          </a:xfrm>
          <a:prstGeom prst="rect">
            <a:avLst/>
          </a:prstGeom>
          <a:noFill/>
        </p:spPr>
      </p:pic>
      <p:pic>
        <p:nvPicPr>
          <p:cNvPr id="169056" name="Picture 96" descr="&#10;bedlig.jpg                                                     0002FEF9Macintosh HD                   BB7E640D:"/>
          <p:cNvPicPr>
            <a:picLocks noChangeAspect="1" noChangeArrowheads="1"/>
          </p:cNvPicPr>
          <p:nvPr/>
        </p:nvPicPr>
        <p:blipFill>
          <a:blip r:embed="rId10"/>
          <a:srcRect/>
          <a:stretch>
            <a:fillRect/>
          </a:stretch>
        </p:blipFill>
        <p:spPr bwMode="auto">
          <a:xfrm>
            <a:off x="6022975" y="1295400"/>
            <a:ext cx="530225" cy="500063"/>
          </a:xfrm>
          <a:prstGeom prst="rect">
            <a:avLst/>
          </a:prstGeom>
          <a:noFill/>
        </p:spPr>
      </p:pic>
      <p:pic>
        <p:nvPicPr>
          <p:cNvPr id="169057" name="Picture 97" descr="flatcoat.jpg                                                   0002FEF9Macintosh HD                   BB7E640D:"/>
          <p:cNvPicPr>
            <a:picLocks noChangeAspect="1" noChangeArrowheads="1"/>
          </p:cNvPicPr>
          <p:nvPr/>
        </p:nvPicPr>
        <p:blipFill>
          <a:blip r:embed="rId11"/>
          <a:srcRect b="4736"/>
          <a:stretch>
            <a:fillRect/>
          </a:stretch>
        </p:blipFill>
        <p:spPr bwMode="auto">
          <a:xfrm>
            <a:off x="6629400" y="1279525"/>
            <a:ext cx="685800" cy="523875"/>
          </a:xfrm>
          <a:prstGeom prst="rect">
            <a:avLst/>
          </a:prstGeom>
          <a:noFill/>
        </p:spPr>
      </p:pic>
      <p:pic>
        <p:nvPicPr>
          <p:cNvPr id="169058" name="Picture 98" descr="&#10;basset.jpg                                                     0002FEF9Macintosh HD                   BB7E640D:"/>
          <p:cNvPicPr>
            <a:picLocks noChangeAspect="1" noChangeArrowheads="1"/>
          </p:cNvPicPr>
          <p:nvPr/>
        </p:nvPicPr>
        <p:blipFill>
          <a:blip r:embed="rId12"/>
          <a:srcRect/>
          <a:stretch>
            <a:fillRect/>
          </a:stretch>
        </p:blipFill>
        <p:spPr bwMode="auto">
          <a:xfrm>
            <a:off x="4343400" y="1219200"/>
            <a:ext cx="776288" cy="590550"/>
          </a:xfrm>
          <a:prstGeom prst="rect">
            <a:avLst/>
          </a:prstGeom>
          <a:noFill/>
        </p:spPr>
      </p:pic>
      <p:pic>
        <p:nvPicPr>
          <p:cNvPr id="169059" name="Picture 99" descr="dobpinr.jpg                                                    0002FEF9Macintosh HD                   BB7E640D:"/>
          <p:cNvPicPr>
            <a:picLocks noChangeAspect="1" noChangeArrowheads="1"/>
          </p:cNvPicPr>
          <p:nvPr/>
        </p:nvPicPr>
        <p:blipFill>
          <a:blip r:embed="rId13"/>
          <a:srcRect b="3934"/>
          <a:stretch>
            <a:fillRect/>
          </a:stretch>
        </p:blipFill>
        <p:spPr bwMode="auto">
          <a:xfrm>
            <a:off x="3505200" y="1168400"/>
            <a:ext cx="685800" cy="635000"/>
          </a:xfrm>
          <a:prstGeom prst="rect">
            <a:avLst/>
          </a:prstGeom>
          <a:noFill/>
        </p:spPr>
      </p:pic>
      <p:pic>
        <p:nvPicPr>
          <p:cNvPr id="169060" name="Picture 100" descr=" akita.jpg                                                      0002FEF9Macintosh HD                   BB7E640D:"/>
          <p:cNvPicPr>
            <a:picLocks noChangeAspect="1" noChangeArrowheads="1"/>
          </p:cNvPicPr>
          <p:nvPr/>
        </p:nvPicPr>
        <p:blipFill>
          <a:blip r:embed="rId14"/>
          <a:srcRect/>
          <a:stretch>
            <a:fillRect/>
          </a:stretch>
        </p:blipFill>
        <p:spPr bwMode="auto">
          <a:xfrm>
            <a:off x="381000" y="1219200"/>
            <a:ext cx="685800" cy="592138"/>
          </a:xfrm>
          <a:prstGeom prst="rect">
            <a:avLst/>
          </a:prstGeom>
          <a:noFill/>
        </p:spPr>
      </p:pic>
      <p:sp>
        <p:nvSpPr>
          <p:cNvPr id="169061" name="Rectangle 101"/>
          <p:cNvSpPr>
            <a:spLocks noChangeArrowheads="1"/>
          </p:cNvSpPr>
          <p:nvPr/>
        </p:nvSpPr>
        <p:spPr bwMode="auto">
          <a:xfrm>
            <a:off x="2193925" y="5246688"/>
            <a:ext cx="184150" cy="5191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69062" name="Text Box 102"/>
          <p:cNvSpPr txBox="1">
            <a:spLocks noChangeArrowheads="1"/>
          </p:cNvSpPr>
          <p:nvPr/>
        </p:nvSpPr>
        <p:spPr bwMode="auto">
          <a:xfrm>
            <a:off x="1427164" y="5308600"/>
            <a:ext cx="6191250" cy="457200"/>
          </a:xfrm>
          <a:prstGeom prst="rect">
            <a:avLst/>
          </a:prstGeom>
          <a:noFill/>
          <a:ln w="9525">
            <a:noFill/>
            <a:miter lim="800000"/>
            <a:headEnd/>
            <a:tailEnd/>
          </a:ln>
          <a:effectLst/>
        </p:spPr>
        <p:txBody>
          <a:bodyPr wrap="none">
            <a:prstTxWarp prst="textNoShape">
              <a:avLst/>
            </a:prstTxWarp>
            <a:spAutoFit/>
          </a:bodyPr>
          <a:lstStyle/>
          <a:p>
            <a:r>
              <a:rPr lang="en-US" sz="2400" i="1" dirty="0">
                <a:solidFill>
                  <a:srgbClr val="070407"/>
                </a:solidFill>
              </a:rPr>
              <a:t>Population Structure of 85 Domestic Dog Breeds</a:t>
            </a:r>
            <a:endParaRPr lang="en-US" sz="2400" i="1" dirty="0"/>
          </a:p>
        </p:txBody>
      </p:sp>
      <p:sp>
        <p:nvSpPr>
          <p:cNvPr id="103" name="TextBox 102"/>
          <p:cNvSpPr txBox="1"/>
          <p:nvPr/>
        </p:nvSpPr>
        <p:spPr>
          <a:xfrm>
            <a:off x="493713" y="6093936"/>
            <a:ext cx="2635119" cy="369332"/>
          </a:xfrm>
          <a:prstGeom prst="rect">
            <a:avLst/>
          </a:prstGeom>
          <a:solidFill>
            <a:schemeClr val="bg1"/>
          </a:solidFill>
        </p:spPr>
        <p:txBody>
          <a:bodyPr wrap="none" rtlCol="0">
            <a:spAutoFit/>
          </a:bodyPr>
          <a:lstStyle/>
          <a:p>
            <a:r>
              <a:rPr lang="en-US" dirty="0" smtClean="0"/>
              <a:t>Parker et al. Science, 2004</a:t>
            </a:r>
            <a:endParaRPr lang="en-US" dirty="0"/>
          </a:p>
        </p:txBody>
      </p:sp>
      <p:sp>
        <p:nvSpPr>
          <p:cNvPr id="104" name="Text Box 102"/>
          <p:cNvSpPr txBox="1">
            <a:spLocks noChangeArrowheads="1"/>
          </p:cNvSpPr>
          <p:nvPr/>
        </p:nvSpPr>
        <p:spPr bwMode="auto">
          <a:xfrm>
            <a:off x="2329030" y="177800"/>
            <a:ext cx="4184484" cy="707886"/>
          </a:xfrm>
          <a:prstGeom prst="rect">
            <a:avLst/>
          </a:prstGeom>
          <a:noFill/>
          <a:ln w="9525">
            <a:noFill/>
            <a:miter lim="800000"/>
            <a:headEnd/>
            <a:tailEnd/>
          </a:ln>
          <a:effectLst/>
        </p:spPr>
        <p:txBody>
          <a:bodyPr wrap="none">
            <a:prstTxWarp prst="textNoShape">
              <a:avLst/>
            </a:prstTxWarp>
            <a:spAutoFit/>
          </a:bodyPr>
          <a:lstStyle/>
          <a:p>
            <a:r>
              <a:rPr lang="en-US" sz="4000" i="1" dirty="0" err="1" smtClean="0">
                <a:solidFill>
                  <a:srgbClr val="070407"/>
                </a:solidFill>
              </a:rPr>
              <a:t>f</a:t>
            </a:r>
            <a:r>
              <a:rPr lang="en-US" sz="4000" i="1" dirty="0" smtClean="0">
                <a:solidFill>
                  <a:srgbClr val="070407"/>
                </a:solidFill>
              </a:rPr>
              <a:t>. Evolving the Dog</a:t>
            </a:r>
            <a:endParaRPr lang="en-US" sz="4000" i="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13" descr="zse0200425460001.jpeg.jpg"/>
          <p:cNvPicPr>
            <a:picLocks noChangeAspect="1"/>
          </p:cNvPicPr>
          <p:nvPr/>
        </p:nvPicPr>
        <p:blipFill>
          <a:blip r:embed="rId2"/>
          <a:srcRect/>
          <a:stretch>
            <a:fillRect/>
          </a:stretch>
        </p:blipFill>
        <p:spPr bwMode="auto">
          <a:xfrm>
            <a:off x="282864" y="292239"/>
            <a:ext cx="8722591" cy="6641961"/>
          </a:xfrm>
          <a:prstGeom prst="rect">
            <a:avLst/>
          </a:prstGeom>
          <a:noFill/>
          <a:ln w="9525">
            <a:noFill/>
            <a:miter lim="800000"/>
            <a:headEnd/>
            <a:tailEnd/>
          </a:ln>
        </p:spPr>
      </p:pic>
      <p:sp>
        <p:nvSpPr>
          <p:cNvPr id="37891" name="Text Box 4"/>
          <p:cNvSpPr txBox="1">
            <a:spLocks noChangeArrowheads="1"/>
          </p:cNvSpPr>
          <p:nvPr/>
        </p:nvSpPr>
        <p:spPr bwMode="auto">
          <a:xfrm>
            <a:off x="1397000" y="4835541"/>
            <a:ext cx="3590636" cy="345987"/>
          </a:xfrm>
          <a:prstGeom prst="rect">
            <a:avLst/>
          </a:prstGeom>
          <a:noFill/>
          <a:ln w="9525">
            <a:noFill/>
            <a:miter lim="800000"/>
            <a:headEnd/>
            <a:tailEnd/>
          </a:ln>
        </p:spPr>
        <p:txBody>
          <a:bodyPr>
            <a:prstTxWarp prst="textNoShape">
              <a:avLst/>
            </a:prstTxWarp>
            <a:spAutoFit/>
          </a:bodyPr>
          <a:lstStyle/>
          <a:p>
            <a:r>
              <a:rPr lang="en-US" sz="1600">
                <a:ea typeface="Comic Sans MS" charset="0"/>
                <a:cs typeface="Comic Sans MS" charset="0"/>
              </a:rPr>
              <a:t>Parker et al., 2004, Science</a:t>
            </a:r>
          </a:p>
        </p:txBody>
      </p:sp>
      <p:pic>
        <p:nvPicPr>
          <p:cNvPr id="37892" name="Picture 16"/>
          <p:cNvPicPr>
            <a:picLocks noChangeAspect="1"/>
          </p:cNvPicPr>
          <p:nvPr/>
        </p:nvPicPr>
        <p:blipFill>
          <a:blip r:embed="rId3"/>
          <a:srcRect/>
          <a:stretch>
            <a:fillRect/>
          </a:stretch>
        </p:blipFill>
        <p:spPr bwMode="auto">
          <a:xfrm>
            <a:off x="1687080" y="5168534"/>
            <a:ext cx="1920875" cy="1606480"/>
          </a:xfrm>
          <a:prstGeom prst="rect">
            <a:avLst/>
          </a:prstGeom>
          <a:noFill/>
          <a:ln w="9525">
            <a:noFill/>
            <a:miter lim="800000"/>
            <a:headEnd/>
            <a:tailEnd/>
          </a:ln>
        </p:spPr>
      </p:pic>
      <p:sp>
        <p:nvSpPr>
          <p:cNvPr id="37893" name="TextBox 4"/>
          <p:cNvSpPr txBox="1">
            <a:spLocks noChangeArrowheads="1"/>
          </p:cNvSpPr>
          <p:nvPr/>
        </p:nvSpPr>
        <p:spPr bwMode="auto">
          <a:xfrm>
            <a:off x="1558956" y="0"/>
            <a:ext cx="6420147" cy="461665"/>
          </a:xfrm>
          <a:prstGeom prst="rect">
            <a:avLst/>
          </a:prstGeom>
          <a:noFill/>
          <a:ln w="9525">
            <a:noFill/>
            <a:miter lim="800000"/>
            <a:headEnd/>
            <a:tailEnd/>
          </a:ln>
        </p:spPr>
        <p:txBody>
          <a:bodyPr wrap="none">
            <a:prstTxWarp prst="textNoShape">
              <a:avLst/>
            </a:prstTxWarp>
            <a:spAutoFit/>
          </a:bodyPr>
          <a:lstStyle/>
          <a:p>
            <a:r>
              <a:rPr lang="en-US" sz="2400" dirty="0" smtClean="0"/>
              <a:t>All dogs can be assigned to breed with 98 markers</a:t>
            </a:r>
            <a:endParaRPr lang="en-US" sz="2400" dirty="0"/>
          </a:p>
        </p:txBody>
      </p:sp>
      <p:sp>
        <p:nvSpPr>
          <p:cNvPr id="37894" name="Rectangle 5"/>
          <p:cNvSpPr>
            <a:spLocks noChangeArrowheads="1"/>
          </p:cNvSpPr>
          <p:nvPr/>
        </p:nvSpPr>
        <p:spPr bwMode="auto">
          <a:xfrm>
            <a:off x="2362489" y="2610329"/>
            <a:ext cx="2406541" cy="369332"/>
          </a:xfrm>
          <a:prstGeom prst="rect">
            <a:avLst/>
          </a:prstGeom>
          <a:noFill/>
          <a:ln w="9525">
            <a:noFill/>
            <a:miter lim="800000"/>
            <a:headEnd/>
            <a:tailEnd/>
          </a:ln>
        </p:spPr>
        <p:txBody>
          <a:bodyPr wrap="none">
            <a:prstTxWarp prst="textNoShape">
              <a:avLst/>
            </a:prstTxWarp>
            <a:spAutoFit/>
          </a:bodyPr>
          <a:lstStyle/>
          <a:p>
            <a:r>
              <a:rPr lang="en-US"/>
              <a:t>96 microsats, 85 breeds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Fig 10 jpg high"/>
          <p:cNvPicPr>
            <a:picLocks noChangeAspect="1" noChangeArrowheads="1"/>
          </p:cNvPicPr>
          <p:nvPr/>
        </p:nvPicPr>
        <p:blipFill>
          <a:blip r:embed="rId3"/>
          <a:srcRect/>
          <a:stretch>
            <a:fillRect/>
          </a:stretch>
        </p:blipFill>
        <p:spPr bwMode="auto">
          <a:xfrm>
            <a:off x="871682" y="131573"/>
            <a:ext cx="7628659" cy="6622469"/>
          </a:xfrm>
          <a:prstGeom prst="rect">
            <a:avLst/>
          </a:prstGeom>
          <a:noFill/>
          <a:ln w="9525">
            <a:noFill/>
            <a:miter lim="800000"/>
            <a:headEnd/>
            <a:tailEnd/>
          </a:ln>
        </p:spPr>
      </p:pic>
      <p:grpSp>
        <p:nvGrpSpPr>
          <p:cNvPr id="4" name="Group 9"/>
          <p:cNvGrpSpPr>
            <a:grpSpLocks/>
          </p:cNvGrpSpPr>
          <p:nvPr/>
        </p:nvGrpSpPr>
        <p:grpSpPr bwMode="auto">
          <a:xfrm>
            <a:off x="3798455" y="4236301"/>
            <a:ext cx="2874818" cy="844661"/>
            <a:chOff x="3184" y="0"/>
            <a:chExt cx="1536" cy="424"/>
          </a:xfrm>
        </p:grpSpPr>
        <p:sp>
          <p:nvSpPr>
            <p:cNvPr id="29708" name="Oval 10"/>
            <p:cNvSpPr>
              <a:spLocks noChangeArrowheads="1"/>
            </p:cNvSpPr>
            <p:nvPr/>
          </p:nvSpPr>
          <p:spPr bwMode="auto">
            <a:xfrm>
              <a:off x="3184" y="0"/>
              <a:ext cx="1120" cy="424"/>
            </a:xfrm>
            <a:prstGeom prst="ellipse">
              <a:avLst/>
            </a:prstGeom>
            <a:noFill/>
            <a:ln w="28575">
              <a:solidFill>
                <a:schemeClr val="tx1"/>
              </a:solidFill>
              <a:round/>
              <a:headEnd/>
              <a:tailEnd/>
            </a:ln>
          </p:spPr>
          <p:txBody>
            <a:bodyPr wrap="none" anchor="ctr">
              <a:prstTxWarp prst="textNoShape">
                <a:avLst/>
              </a:prstTxWarp>
            </a:bodyPr>
            <a:lstStyle/>
            <a:p>
              <a:endParaRPr lang="en-US">
                <a:ea typeface="Comic Sans MS" charset="0"/>
                <a:cs typeface="Comic Sans MS" charset="0"/>
              </a:endParaRPr>
            </a:p>
          </p:txBody>
        </p:sp>
        <p:sp>
          <p:nvSpPr>
            <p:cNvPr id="29709" name="Line 11"/>
            <p:cNvSpPr>
              <a:spLocks noChangeShapeType="1"/>
            </p:cNvSpPr>
            <p:nvPr/>
          </p:nvSpPr>
          <p:spPr bwMode="auto">
            <a:xfrm flipH="1">
              <a:off x="4392" y="216"/>
              <a:ext cx="328"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29702" name="Text Box 15"/>
          <p:cNvSpPr txBox="1">
            <a:spLocks noChangeArrowheads="1"/>
          </p:cNvSpPr>
          <p:nvPr/>
        </p:nvSpPr>
        <p:spPr bwMode="auto">
          <a:xfrm>
            <a:off x="1340716" y="527914"/>
            <a:ext cx="929762" cy="461665"/>
          </a:xfrm>
          <a:prstGeom prst="rect">
            <a:avLst/>
          </a:prstGeom>
          <a:noFill/>
          <a:ln w="9525">
            <a:noFill/>
            <a:miter lim="800000"/>
            <a:headEnd/>
            <a:tailEnd/>
          </a:ln>
        </p:spPr>
        <p:txBody>
          <a:bodyPr wrap="none">
            <a:prstTxWarp prst="textNoShape">
              <a:avLst/>
            </a:prstTxWarp>
            <a:spAutoFit/>
          </a:bodyPr>
          <a:lstStyle/>
          <a:p>
            <a:r>
              <a:rPr lang="en-US" sz="2400">
                <a:ea typeface="Comic Sans MS" charset="0"/>
                <a:cs typeface="Comic Sans MS" charset="0"/>
              </a:rPr>
              <a:t>Indels</a:t>
            </a:r>
          </a:p>
        </p:txBody>
      </p:sp>
      <p:sp>
        <p:nvSpPr>
          <p:cNvPr id="29703" name="Line 16"/>
          <p:cNvSpPr>
            <a:spLocks noChangeShapeType="1"/>
          </p:cNvSpPr>
          <p:nvPr/>
        </p:nvSpPr>
        <p:spPr bwMode="auto">
          <a:xfrm>
            <a:off x="2323523" y="789433"/>
            <a:ext cx="346364" cy="162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9705" name="TextBox 16"/>
          <p:cNvSpPr txBox="1">
            <a:spLocks noChangeArrowheads="1"/>
          </p:cNvSpPr>
          <p:nvPr/>
        </p:nvSpPr>
        <p:spPr bwMode="auto">
          <a:xfrm>
            <a:off x="476250" y="6416177"/>
            <a:ext cx="3581655" cy="400110"/>
          </a:xfrm>
          <a:prstGeom prst="rect">
            <a:avLst/>
          </a:prstGeom>
          <a:noFill/>
          <a:ln w="9525">
            <a:noFill/>
            <a:miter lim="800000"/>
            <a:headEnd/>
            <a:tailEnd/>
          </a:ln>
        </p:spPr>
        <p:txBody>
          <a:bodyPr wrap="none">
            <a:prstTxWarp prst="textNoShape">
              <a:avLst/>
            </a:prstTxWarp>
            <a:spAutoFit/>
          </a:bodyPr>
          <a:lstStyle/>
          <a:p>
            <a:r>
              <a:rPr lang="en-US" sz="2000" dirty="0" err="1"/>
              <a:t>Lindblad-Toh</a:t>
            </a:r>
            <a:r>
              <a:rPr lang="en-US" sz="2000" dirty="0"/>
              <a:t> et al.,</a:t>
            </a:r>
            <a:r>
              <a:rPr lang="en-US" sz="2000" dirty="0" smtClean="0"/>
              <a:t> Nature, 2005</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Wayne_fig1.pdf"/>
          <p:cNvPicPr>
            <a:picLocks noChangeAspect="1"/>
          </p:cNvPicPr>
          <p:nvPr/>
        </p:nvPicPr>
        <mc:AlternateContent>
          <mc:Choice xmlns:ma="http://schemas.microsoft.com/office/mac/drawingml/2008/main" Requires="ma">
            <p:blipFill>
              <a:blip r:embed="rId2"/>
              <a:srcRect r="27735" b="44074"/>
              <a:stretch>
                <a:fillRect/>
              </a:stretch>
            </p:blipFill>
          </mc:Choice>
          <mc:Fallback>
            <p:blipFill>
              <a:blip r:embed="rId3"/>
              <a:srcRect r="27735" b="44074"/>
              <a:stretch>
                <a:fillRect/>
              </a:stretch>
            </p:blipFill>
          </mc:Fallback>
        </mc:AlternateContent>
        <p:spPr>
          <a:xfrm>
            <a:off x="215901" y="0"/>
            <a:ext cx="8521700" cy="6770162"/>
          </a:xfrm>
          <a:prstGeom prst="rect">
            <a:avLst/>
          </a:prstGeom>
        </p:spPr>
      </p:pic>
      <p:pic>
        <p:nvPicPr>
          <p:cNvPr id="4" name="Picture 16" descr="Bridgett_vonHoldt_photo-prv.jpg"/>
          <p:cNvPicPr>
            <a:picLocks noChangeAspect="1"/>
          </p:cNvPicPr>
          <p:nvPr/>
        </p:nvPicPr>
        <p:blipFill>
          <a:blip r:embed="rId4"/>
          <a:srcRect/>
          <a:stretch>
            <a:fillRect/>
          </a:stretch>
        </p:blipFill>
        <p:spPr bwMode="auto">
          <a:xfrm>
            <a:off x="215900" y="0"/>
            <a:ext cx="1549400" cy="1750067"/>
          </a:xfrm>
          <a:prstGeom prst="rect">
            <a:avLst/>
          </a:prstGeom>
          <a:noFill/>
          <a:ln w="9525">
            <a:noFill/>
            <a:miter lim="800000"/>
            <a:headEnd/>
            <a:tailEnd/>
          </a:ln>
        </p:spPr>
      </p:pic>
      <p:sp>
        <p:nvSpPr>
          <p:cNvPr id="5" name="TextBox 4"/>
          <p:cNvSpPr txBox="1"/>
          <p:nvPr/>
        </p:nvSpPr>
        <p:spPr>
          <a:xfrm>
            <a:off x="1765300" y="152400"/>
            <a:ext cx="2822708" cy="338554"/>
          </a:xfrm>
          <a:prstGeom prst="rect">
            <a:avLst/>
          </a:prstGeom>
          <a:solidFill>
            <a:schemeClr val="bg1"/>
          </a:solidFill>
        </p:spPr>
        <p:txBody>
          <a:bodyPr wrap="none" rtlCol="0">
            <a:spAutoFit/>
          </a:bodyPr>
          <a:lstStyle/>
          <a:p>
            <a:r>
              <a:rPr lang="en-US" sz="1600" dirty="0" err="1" smtClean="0"/>
              <a:t>vonHoldt</a:t>
            </a:r>
            <a:r>
              <a:rPr lang="en-US" sz="1600" dirty="0" smtClean="0"/>
              <a:t> et al., Nature, in press</a:t>
            </a:r>
            <a:endParaRPr lang="en-US" sz="1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2274" name="Object 2"/>
          <p:cNvGraphicFramePr>
            <a:graphicFrameLocks noChangeAspect="1"/>
          </p:cNvGraphicFramePr>
          <p:nvPr/>
        </p:nvGraphicFramePr>
        <p:xfrm>
          <a:off x="203199" y="76201"/>
          <a:ext cx="10325101" cy="6376652"/>
        </p:xfrm>
        <a:graphic>
          <a:graphicData uri="http://schemas.openxmlformats.org/presentationml/2006/ole">
            <p:oleObj spid="_x0000_s182274" name="Document" r:id="rId3" imgW="12687300" imgH="7289800" progId="Word.Document.12">
              <p:link updateAutomatic="1"/>
            </p:oleObj>
          </a:graphicData>
        </a:graphic>
      </p:graphicFrame>
      <p:sp>
        <p:nvSpPr>
          <p:cNvPr id="22" name="TextBox 21"/>
          <p:cNvSpPr txBox="1"/>
          <p:nvPr/>
        </p:nvSpPr>
        <p:spPr>
          <a:xfrm>
            <a:off x="482600" y="6260068"/>
            <a:ext cx="3152463" cy="369332"/>
          </a:xfrm>
          <a:prstGeom prst="rect">
            <a:avLst/>
          </a:prstGeom>
          <a:noFill/>
        </p:spPr>
        <p:txBody>
          <a:bodyPr wrap="none" rtlCol="0">
            <a:spAutoFit/>
          </a:bodyPr>
          <a:lstStyle/>
          <a:p>
            <a:r>
              <a:rPr lang="en-US" dirty="0" err="1" smtClean="0"/>
              <a:t>vonHoldt</a:t>
            </a:r>
            <a:r>
              <a:rPr lang="en-US" dirty="0" smtClean="0"/>
              <a:t> et al., Nature, in press</a:t>
            </a:r>
            <a:endParaRPr lang="en-US" dirty="0"/>
          </a:p>
        </p:txBody>
      </p:sp>
      <p:sp>
        <p:nvSpPr>
          <p:cNvPr id="23" name="7-Point Star 22"/>
          <p:cNvSpPr/>
          <p:nvPr/>
        </p:nvSpPr>
        <p:spPr>
          <a:xfrm>
            <a:off x="1185329" y="1317621"/>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7-Point Star 23"/>
          <p:cNvSpPr/>
          <p:nvPr/>
        </p:nvSpPr>
        <p:spPr>
          <a:xfrm>
            <a:off x="1185329" y="1804458"/>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7-Point Star 24"/>
          <p:cNvSpPr/>
          <p:nvPr/>
        </p:nvSpPr>
        <p:spPr>
          <a:xfrm>
            <a:off x="1185329" y="2831041"/>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7-Point Star 25"/>
          <p:cNvSpPr/>
          <p:nvPr/>
        </p:nvSpPr>
        <p:spPr>
          <a:xfrm>
            <a:off x="1185329" y="3227918"/>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7-Point Star 26"/>
          <p:cNvSpPr/>
          <p:nvPr/>
        </p:nvSpPr>
        <p:spPr>
          <a:xfrm>
            <a:off x="1185329" y="3603629"/>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7-Point Star 27"/>
          <p:cNvSpPr/>
          <p:nvPr/>
        </p:nvSpPr>
        <p:spPr>
          <a:xfrm>
            <a:off x="1185329" y="4032255"/>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7-Point Star 28"/>
          <p:cNvSpPr/>
          <p:nvPr/>
        </p:nvSpPr>
        <p:spPr>
          <a:xfrm>
            <a:off x="1185329" y="4344468"/>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7-Point Star 29"/>
          <p:cNvSpPr/>
          <p:nvPr/>
        </p:nvSpPr>
        <p:spPr>
          <a:xfrm>
            <a:off x="1194855" y="5296958"/>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7-Point Star 30"/>
          <p:cNvSpPr/>
          <p:nvPr/>
        </p:nvSpPr>
        <p:spPr>
          <a:xfrm>
            <a:off x="1204381" y="5730875"/>
            <a:ext cx="179917" cy="195792"/>
          </a:xfrm>
          <a:prstGeom prst="star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17" descr="Figure2.jpg"/>
          <p:cNvPicPr>
            <a:picLocks noChangeAspect="1"/>
          </p:cNvPicPr>
          <p:nvPr/>
        </p:nvPicPr>
        <p:blipFill>
          <a:blip r:embed="rId2"/>
          <a:srcRect t="11742" r="9048"/>
          <a:stretch>
            <a:fillRect/>
          </a:stretch>
        </p:blipFill>
        <p:spPr bwMode="auto">
          <a:xfrm rot="5400000">
            <a:off x="994733" y="-877779"/>
            <a:ext cx="6773534" cy="8763000"/>
          </a:xfrm>
          <a:prstGeom prst="rect">
            <a:avLst/>
          </a:prstGeom>
          <a:noFill/>
          <a:ln w="9525">
            <a:noFill/>
            <a:miter lim="800000"/>
            <a:headEnd/>
            <a:tailEnd/>
          </a:ln>
        </p:spPr>
      </p:pic>
      <p:sp>
        <p:nvSpPr>
          <p:cNvPr id="40963" name="TextBox 23"/>
          <p:cNvSpPr txBox="1">
            <a:spLocks noChangeArrowheads="1"/>
          </p:cNvSpPr>
          <p:nvPr/>
        </p:nvSpPr>
        <p:spPr bwMode="auto">
          <a:xfrm>
            <a:off x="831273" y="6260240"/>
            <a:ext cx="3329081" cy="369332"/>
          </a:xfrm>
          <a:prstGeom prst="rect">
            <a:avLst/>
          </a:prstGeom>
          <a:noFill/>
          <a:ln w="9525">
            <a:noFill/>
            <a:miter lim="800000"/>
            <a:headEnd/>
            <a:tailEnd/>
          </a:ln>
        </p:spPr>
        <p:txBody>
          <a:bodyPr wrap="none">
            <a:prstTxWarp prst="textNoShape">
              <a:avLst/>
            </a:prstTxWarp>
            <a:spAutoFit/>
          </a:bodyPr>
          <a:lstStyle/>
          <a:p>
            <a:r>
              <a:rPr lang="en-US"/>
              <a:t>Haplotype tree (15 SNP windows)</a:t>
            </a:r>
          </a:p>
        </p:txBody>
      </p:sp>
      <p:sp>
        <p:nvSpPr>
          <p:cNvPr id="5" name="TextBox 4"/>
          <p:cNvSpPr txBox="1"/>
          <p:nvPr/>
        </p:nvSpPr>
        <p:spPr>
          <a:xfrm>
            <a:off x="2699854" y="2717800"/>
            <a:ext cx="3916846" cy="830997"/>
          </a:xfrm>
          <a:prstGeom prst="rect">
            <a:avLst/>
          </a:prstGeom>
          <a:solidFill>
            <a:srgbClr val="FFFFFF"/>
          </a:solidFill>
        </p:spPr>
        <p:txBody>
          <a:bodyPr wrap="square" rtlCol="0">
            <a:spAutoFit/>
          </a:bodyPr>
          <a:lstStyle/>
          <a:p>
            <a:r>
              <a:rPr lang="en-US" sz="2400" dirty="0" smtClean="0"/>
              <a:t>Dogs have a Middle Eastern or European origin</a:t>
            </a:r>
            <a:endParaRPr lang="en-US" sz="2400" dirty="0"/>
          </a:p>
        </p:txBody>
      </p:sp>
      <p:cxnSp>
        <p:nvCxnSpPr>
          <p:cNvPr id="7" name="Straight Arrow Connector 6"/>
          <p:cNvCxnSpPr/>
          <p:nvPr/>
        </p:nvCxnSpPr>
        <p:spPr>
          <a:xfrm>
            <a:off x="7313083" y="6567662"/>
            <a:ext cx="740832"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7" descr="Figure1.jpg"/>
          <p:cNvPicPr>
            <a:picLocks noChangeAspect="1"/>
          </p:cNvPicPr>
          <p:nvPr/>
        </p:nvPicPr>
        <p:blipFill>
          <a:blip r:embed="rId2"/>
          <a:srcRect l="66119" t="2779" r="17438" b="84470"/>
          <a:stretch>
            <a:fillRect/>
          </a:stretch>
        </p:blipFill>
        <p:spPr bwMode="auto">
          <a:xfrm rot="-5400000">
            <a:off x="1684564" y="147308"/>
            <a:ext cx="4146963" cy="5853545"/>
          </a:xfrm>
          <a:prstGeom prst="rect">
            <a:avLst/>
          </a:prstGeom>
          <a:noFill/>
          <a:ln w="9525">
            <a:noFill/>
            <a:miter lim="800000"/>
            <a:headEnd/>
            <a:tailEnd/>
          </a:ln>
        </p:spPr>
      </p:pic>
      <p:sp>
        <p:nvSpPr>
          <p:cNvPr id="44035" name="TextBox 2"/>
          <p:cNvSpPr txBox="1">
            <a:spLocks noChangeArrowheads="1"/>
          </p:cNvSpPr>
          <p:nvPr/>
        </p:nvSpPr>
        <p:spPr bwMode="auto">
          <a:xfrm>
            <a:off x="1651000" y="1407196"/>
            <a:ext cx="2638388" cy="369332"/>
          </a:xfrm>
          <a:prstGeom prst="rect">
            <a:avLst/>
          </a:prstGeom>
          <a:noFill/>
          <a:ln w="9525">
            <a:noFill/>
            <a:miter lim="800000"/>
            <a:headEnd/>
            <a:tailEnd/>
          </a:ln>
        </p:spPr>
        <p:txBody>
          <a:bodyPr wrap="none">
            <a:prstTxWarp prst="textNoShape">
              <a:avLst/>
            </a:prstTxWarp>
            <a:spAutoFit/>
          </a:bodyPr>
          <a:lstStyle/>
          <a:p>
            <a:r>
              <a:rPr lang="en-US" dirty="0"/>
              <a:t>Unique Haplotype Sharing</a:t>
            </a:r>
          </a:p>
        </p:txBody>
      </p:sp>
      <p:sp>
        <p:nvSpPr>
          <p:cNvPr id="44036" name="TextBox 3"/>
          <p:cNvSpPr txBox="1">
            <a:spLocks noChangeArrowheads="1"/>
          </p:cNvSpPr>
          <p:nvPr/>
        </p:nvSpPr>
        <p:spPr bwMode="auto">
          <a:xfrm rot="-5400000">
            <a:off x="-1345121" y="2571000"/>
            <a:ext cx="4129094" cy="338554"/>
          </a:xfrm>
          <a:prstGeom prst="rect">
            <a:avLst/>
          </a:prstGeom>
          <a:noFill/>
          <a:ln w="9525">
            <a:noFill/>
            <a:miter lim="800000"/>
            <a:headEnd/>
            <a:tailEnd/>
          </a:ln>
        </p:spPr>
        <p:txBody>
          <a:bodyPr>
            <a:prstTxWarp prst="textNoShape">
              <a:avLst/>
            </a:prstTxWarp>
            <a:spAutoFit/>
          </a:bodyPr>
          <a:lstStyle/>
          <a:p>
            <a:r>
              <a:rPr lang="en-US" sz="1600"/>
              <a:t>Proportion of Unique Haplotypes shared</a:t>
            </a:r>
          </a:p>
        </p:txBody>
      </p:sp>
      <p:sp>
        <p:nvSpPr>
          <p:cNvPr id="44037" name="Rectangle 4"/>
          <p:cNvSpPr>
            <a:spLocks noChangeArrowheads="1"/>
          </p:cNvSpPr>
          <p:nvPr/>
        </p:nvSpPr>
        <p:spPr bwMode="auto">
          <a:xfrm>
            <a:off x="1327727" y="5262889"/>
            <a:ext cx="323273" cy="337865"/>
          </a:xfrm>
          <a:prstGeom prst="rect">
            <a:avLst/>
          </a:prstGeom>
          <a:solidFill>
            <a:srgbClr val="FF0000"/>
          </a:solidFill>
          <a:ln w="9525">
            <a:solidFill>
              <a:schemeClr val="tx1"/>
            </a:solidFill>
            <a:round/>
            <a:headEnd/>
            <a:tailEnd/>
          </a:ln>
        </p:spPr>
        <p:txBody>
          <a:bodyPr>
            <a:prstTxWarp prst="textNoShape">
              <a:avLst/>
            </a:prstTxWarp>
          </a:bodyPr>
          <a:lstStyle/>
          <a:p>
            <a:endParaRPr lang="en-US" sz="2400">
              <a:solidFill>
                <a:srgbClr val="FF0000"/>
              </a:solidFill>
            </a:endParaRPr>
          </a:p>
        </p:txBody>
      </p:sp>
      <p:sp>
        <p:nvSpPr>
          <p:cNvPr id="44038" name="TextBox 5"/>
          <p:cNvSpPr txBox="1">
            <a:spLocks noChangeArrowheads="1"/>
          </p:cNvSpPr>
          <p:nvPr/>
        </p:nvSpPr>
        <p:spPr bwMode="auto">
          <a:xfrm>
            <a:off x="1685636" y="5184921"/>
            <a:ext cx="3771035" cy="472686"/>
          </a:xfrm>
          <a:prstGeom prst="rect">
            <a:avLst/>
          </a:prstGeom>
          <a:noFill/>
          <a:ln w="9525">
            <a:noFill/>
            <a:miter lim="800000"/>
            <a:headEnd/>
            <a:tailEnd/>
          </a:ln>
        </p:spPr>
        <p:txBody>
          <a:bodyPr wrap="none">
            <a:prstTxWarp prst="textNoShape">
              <a:avLst/>
            </a:prstTxWarp>
            <a:spAutoFit/>
          </a:bodyPr>
          <a:lstStyle/>
          <a:p>
            <a:r>
              <a:rPr lang="en-US" sz="2400"/>
              <a:t>Shared with Chinese wolves</a:t>
            </a:r>
          </a:p>
        </p:txBody>
      </p:sp>
      <p:sp>
        <p:nvSpPr>
          <p:cNvPr id="44039" name="Rectangle 6"/>
          <p:cNvSpPr>
            <a:spLocks noChangeArrowheads="1"/>
          </p:cNvSpPr>
          <p:nvPr/>
        </p:nvSpPr>
        <p:spPr bwMode="auto">
          <a:xfrm>
            <a:off x="1339273" y="5782681"/>
            <a:ext cx="323273" cy="337865"/>
          </a:xfrm>
          <a:prstGeom prst="rect">
            <a:avLst/>
          </a:prstGeom>
          <a:solidFill>
            <a:schemeClr val="tx1"/>
          </a:solidFill>
          <a:ln w="9525">
            <a:solidFill>
              <a:schemeClr val="tx1"/>
            </a:solidFill>
            <a:round/>
            <a:headEnd/>
            <a:tailEnd/>
          </a:ln>
        </p:spPr>
        <p:txBody>
          <a:bodyPr>
            <a:prstTxWarp prst="textNoShape">
              <a:avLst/>
            </a:prstTxWarp>
          </a:bodyPr>
          <a:lstStyle/>
          <a:p>
            <a:endParaRPr lang="en-US" sz="2400">
              <a:solidFill>
                <a:srgbClr val="FF0000"/>
              </a:solidFill>
            </a:endParaRPr>
          </a:p>
        </p:txBody>
      </p:sp>
      <p:sp>
        <p:nvSpPr>
          <p:cNvPr id="44040" name="TextBox 8"/>
          <p:cNvSpPr txBox="1">
            <a:spLocks noChangeArrowheads="1"/>
          </p:cNvSpPr>
          <p:nvPr/>
        </p:nvSpPr>
        <p:spPr bwMode="auto">
          <a:xfrm>
            <a:off x="1697182" y="5704713"/>
            <a:ext cx="3967307" cy="472686"/>
          </a:xfrm>
          <a:prstGeom prst="rect">
            <a:avLst/>
          </a:prstGeom>
          <a:noFill/>
          <a:ln w="9525">
            <a:noFill/>
            <a:miter lim="800000"/>
            <a:headEnd/>
            <a:tailEnd/>
          </a:ln>
        </p:spPr>
        <p:txBody>
          <a:bodyPr wrap="none">
            <a:prstTxWarp prst="textNoShape">
              <a:avLst/>
            </a:prstTxWarp>
            <a:spAutoFit/>
          </a:bodyPr>
          <a:lstStyle/>
          <a:p>
            <a:r>
              <a:rPr lang="en-US" sz="2400"/>
              <a:t>Shared with European wolves</a:t>
            </a:r>
          </a:p>
        </p:txBody>
      </p:sp>
      <p:sp>
        <p:nvSpPr>
          <p:cNvPr id="44041" name="Rectangle 9"/>
          <p:cNvSpPr>
            <a:spLocks noChangeArrowheads="1"/>
          </p:cNvSpPr>
          <p:nvPr/>
        </p:nvSpPr>
        <p:spPr bwMode="auto">
          <a:xfrm>
            <a:off x="1350818" y="6263488"/>
            <a:ext cx="323273" cy="337865"/>
          </a:xfrm>
          <a:prstGeom prst="rect">
            <a:avLst/>
          </a:prstGeom>
          <a:solidFill>
            <a:srgbClr val="3366FF"/>
          </a:solidFill>
          <a:ln w="9525">
            <a:solidFill>
              <a:schemeClr val="tx1"/>
            </a:solidFill>
            <a:round/>
            <a:headEnd/>
            <a:tailEnd/>
          </a:ln>
        </p:spPr>
        <p:txBody>
          <a:bodyPr>
            <a:prstTxWarp prst="textNoShape">
              <a:avLst/>
            </a:prstTxWarp>
          </a:bodyPr>
          <a:lstStyle/>
          <a:p>
            <a:endParaRPr lang="en-US" sz="2400">
              <a:solidFill>
                <a:srgbClr val="FF0000"/>
              </a:solidFill>
            </a:endParaRPr>
          </a:p>
        </p:txBody>
      </p:sp>
      <p:sp>
        <p:nvSpPr>
          <p:cNvPr id="44042" name="TextBox 10"/>
          <p:cNvSpPr txBox="1">
            <a:spLocks noChangeArrowheads="1"/>
          </p:cNvSpPr>
          <p:nvPr/>
        </p:nvSpPr>
        <p:spPr bwMode="auto">
          <a:xfrm>
            <a:off x="1708728" y="6185520"/>
            <a:ext cx="4559060" cy="461665"/>
          </a:xfrm>
          <a:prstGeom prst="rect">
            <a:avLst/>
          </a:prstGeom>
          <a:noFill/>
          <a:ln w="9525">
            <a:noFill/>
            <a:miter lim="800000"/>
            <a:headEnd/>
            <a:tailEnd/>
          </a:ln>
        </p:spPr>
        <p:txBody>
          <a:bodyPr wrap="none">
            <a:prstTxWarp prst="textNoShape">
              <a:avLst/>
            </a:prstTxWarp>
            <a:spAutoFit/>
          </a:bodyPr>
          <a:lstStyle/>
          <a:p>
            <a:r>
              <a:rPr lang="en-US" sz="2400"/>
              <a:t>Shared with Middle Eastern wolves</a:t>
            </a:r>
          </a:p>
        </p:txBody>
      </p:sp>
      <p:pic>
        <p:nvPicPr>
          <p:cNvPr id="44043" name="Picture 11"/>
          <p:cNvPicPr>
            <a:picLocks noChangeAspect="1"/>
          </p:cNvPicPr>
          <p:nvPr/>
        </p:nvPicPr>
        <p:blipFill>
          <a:blip r:embed="rId3"/>
          <a:srcRect/>
          <a:stretch>
            <a:fillRect/>
          </a:stretch>
        </p:blipFill>
        <p:spPr bwMode="auto">
          <a:xfrm>
            <a:off x="6903703" y="1591862"/>
            <a:ext cx="2139227" cy="2579466"/>
          </a:xfrm>
          <a:prstGeom prst="rect">
            <a:avLst/>
          </a:prstGeom>
          <a:noFill/>
          <a:ln w="9525">
            <a:noFill/>
            <a:miter lim="800000"/>
            <a:headEnd/>
            <a:tailEnd/>
          </a:ln>
        </p:spPr>
      </p:pic>
      <p:sp>
        <p:nvSpPr>
          <p:cNvPr id="44044" name="Rectangle 12"/>
          <p:cNvSpPr>
            <a:spLocks noChangeArrowheads="1"/>
          </p:cNvSpPr>
          <p:nvPr/>
        </p:nvSpPr>
        <p:spPr bwMode="auto">
          <a:xfrm>
            <a:off x="6764852" y="4247672"/>
            <a:ext cx="2442646" cy="830997"/>
          </a:xfrm>
          <a:prstGeom prst="rect">
            <a:avLst/>
          </a:prstGeom>
          <a:noFill/>
          <a:ln w="9525">
            <a:noFill/>
            <a:miter lim="800000"/>
            <a:headEnd/>
            <a:tailEnd/>
          </a:ln>
        </p:spPr>
        <p:txBody>
          <a:bodyPr wrap="none">
            <a:prstTxWarp prst="textNoShape">
              <a:avLst/>
            </a:prstTxWarp>
            <a:spAutoFit/>
          </a:bodyPr>
          <a:lstStyle/>
          <a:p>
            <a:r>
              <a:rPr lang="en-US" sz="2400" dirty="0"/>
              <a:t>Kirk </a:t>
            </a:r>
            <a:r>
              <a:rPr lang="en-US" sz="2400" dirty="0" err="1" smtClean="0"/>
              <a:t>Loemueller</a:t>
            </a:r>
            <a:endParaRPr lang="en-US" sz="2400" dirty="0" smtClean="0"/>
          </a:p>
          <a:p>
            <a:r>
              <a:rPr lang="en-US" sz="2400" dirty="0" smtClean="0"/>
              <a:t>(Cornell/Stanford)</a:t>
            </a:r>
            <a:endParaRPr lang="en-US" sz="2400" dirty="0"/>
          </a:p>
        </p:txBody>
      </p:sp>
      <p:sp>
        <p:nvSpPr>
          <p:cNvPr id="13" name="TextBox 12"/>
          <p:cNvSpPr txBox="1"/>
          <p:nvPr/>
        </p:nvSpPr>
        <p:spPr>
          <a:xfrm>
            <a:off x="1708728" y="169602"/>
            <a:ext cx="6009830" cy="830997"/>
          </a:xfrm>
          <a:prstGeom prst="rect">
            <a:avLst/>
          </a:prstGeom>
          <a:solidFill>
            <a:schemeClr val="bg1"/>
          </a:solidFill>
        </p:spPr>
        <p:txBody>
          <a:bodyPr wrap="square" rtlCol="0">
            <a:spAutoFit/>
          </a:bodyPr>
          <a:lstStyle/>
          <a:p>
            <a:r>
              <a:rPr lang="en-US" sz="2400" dirty="0" smtClean="0">
                <a:latin typeface="Comic Sans MS"/>
                <a:cs typeface="Comic Sans MS"/>
              </a:rPr>
              <a:t>Dogs share more unique haplotypes with European and Middle Eastern Wolves </a:t>
            </a:r>
            <a:endParaRPr lang="en-US" sz="2400" dirty="0">
              <a:latin typeface="Comic Sans MS"/>
              <a:cs typeface="Comic Sans M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a:srcRect/>
          <a:stretch>
            <a:fillRect/>
          </a:stretch>
        </p:blipFill>
        <p:spPr bwMode="auto">
          <a:xfrm rot="-5400000">
            <a:off x="1143000" y="-1142999"/>
            <a:ext cx="6858000" cy="9144000"/>
          </a:xfrm>
          <a:prstGeom prst="rect">
            <a:avLst/>
          </a:prstGeom>
          <a:noFill/>
          <a:ln w="9525">
            <a:noFill/>
            <a:miter lim="800000"/>
            <a:headEnd/>
            <a:tailEnd/>
          </a:ln>
        </p:spPr>
      </p:pic>
      <p:sp>
        <p:nvSpPr>
          <p:cNvPr id="45059" name="TextBox 5"/>
          <p:cNvSpPr txBox="1">
            <a:spLocks noChangeArrowheads="1"/>
          </p:cNvSpPr>
          <p:nvPr/>
        </p:nvSpPr>
        <p:spPr bwMode="auto">
          <a:xfrm>
            <a:off x="0" y="6042577"/>
            <a:ext cx="819727" cy="369332"/>
          </a:xfrm>
          <a:prstGeom prst="rect">
            <a:avLst/>
          </a:prstGeom>
          <a:solidFill>
            <a:schemeClr val="bg1"/>
          </a:solidFill>
          <a:ln w="9525">
            <a:noFill/>
            <a:miter lim="800000"/>
            <a:headEnd/>
            <a:tailEnd/>
          </a:ln>
        </p:spPr>
        <p:txBody>
          <a:bodyPr>
            <a:prstTxWarp prst="textNoShape">
              <a:avLst/>
            </a:prstTxWarp>
            <a:spAutoFit/>
          </a:bodyPr>
          <a:lstStyle/>
          <a:p>
            <a:endParaRPr lang="en-US"/>
          </a:p>
        </p:txBody>
      </p:sp>
      <p:cxnSp>
        <p:nvCxnSpPr>
          <p:cNvPr id="7" name="Straight Arrow Connector 6"/>
          <p:cNvCxnSpPr>
            <a:cxnSpLocks noChangeShapeType="1"/>
          </p:cNvCxnSpPr>
          <p:nvPr/>
        </p:nvCxnSpPr>
        <p:spPr bwMode="auto">
          <a:xfrm rot="5400000" flipH="1" flipV="1">
            <a:off x="775572" y="5874370"/>
            <a:ext cx="584766" cy="11545"/>
          </a:xfrm>
          <a:prstGeom prst="straightConnector1">
            <a:avLst/>
          </a:prstGeom>
          <a:noFill/>
          <a:ln w="38100">
            <a:solidFill>
              <a:srgbClr val="FF0000"/>
            </a:solidFill>
            <a:round/>
            <a:headEnd/>
            <a:tailEnd type="arrow" w="med" len="med"/>
          </a:ln>
        </p:spPr>
      </p:cxnSp>
      <p:cxnSp>
        <p:nvCxnSpPr>
          <p:cNvPr id="11" name="Straight Arrow Connector 10"/>
          <p:cNvCxnSpPr>
            <a:cxnSpLocks noChangeShapeType="1"/>
          </p:cNvCxnSpPr>
          <p:nvPr/>
        </p:nvCxnSpPr>
        <p:spPr bwMode="auto">
          <a:xfrm rot="5400000" flipH="1" flipV="1">
            <a:off x="417662" y="5380568"/>
            <a:ext cx="584766" cy="11545"/>
          </a:xfrm>
          <a:prstGeom prst="straightConnector1">
            <a:avLst/>
          </a:prstGeom>
          <a:noFill/>
          <a:ln w="38100">
            <a:solidFill>
              <a:srgbClr val="FF0000"/>
            </a:solidFill>
            <a:round/>
            <a:headEnd/>
            <a:tailEnd type="arrow" w="med" len="med"/>
          </a:ln>
        </p:spPr>
      </p:cxnSp>
      <p:sp>
        <p:nvSpPr>
          <p:cNvPr id="6" name="Rectangle 5"/>
          <p:cNvSpPr/>
          <p:nvPr/>
        </p:nvSpPr>
        <p:spPr>
          <a:xfrm>
            <a:off x="0" y="6411909"/>
            <a:ext cx="1062182" cy="44609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4-Point Star 7"/>
          <p:cNvSpPr/>
          <p:nvPr/>
        </p:nvSpPr>
        <p:spPr>
          <a:xfrm>
            <a:off x="621529" y="1390651"/>
            <a:ext cx="103909" cy="1905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4-Point Star 8"/>
          <p:cNvSpPr/>
          <p:nvPr/>
        </p:nvSpPr>
        <p:spPr>
          <a:xfrm>
            <a:off x="952882" y="1369485"/>
            <a:ext cx="103909" cy="1905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78296" y="0"/>
            <a:ext cx="7772977" cy="1143541"/>
          </a:xfrm>
        </p:spPr>
        <p:txBody>
          <a:bodyPr/>
          <a:lstStyle/>
          <a:p>
            <a:pPr>
              <a:defRPr/>
            </a:pPr>
            <a:r>
              <a:rPr lang="en-US" b="1" dirty="0" smtClean="0">
                <a:solidFill>
                  <a:srgbClr val="FFFF00"/>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rPr>
              <a:t>Questions</a:t>
            </a:r>
            <a:endParaRPr lang="en-US" b="1" dirty="0">
              <a:solidFill>
                <a:schemeClr val="bg1"/>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endParaRPr>
          </a:p>
        </p:txBody>
      </p:sp>
      <p:sp>
        <p:nvSpPr>
          <p:cNvPr id="72707" name="Text Box 3"/>
          <p:cNvSpPr txBox="1">
            <a:spLocks noChangeArrowheads="1"/>
          </p:cNvSpPr>
          <p:nvPr/>
        </p:nvSpPr>
        <p:spPr bwMode="auto">
          <a:xfrm>
            <a:off x="272762" y="966488"/>
            <a:ext cx="8689397" cy="5632312"/>
          </a:xfrm>
          <a:prstGeom prst="rect">
            <a:avLst/>
          </a:prstGeom>
          <a:noFill/>
          <a:ln w="9525">
            <a:noFill/>
            <a:miter lim="800000"/>
            <a:headEnd/>
            <a:tailEnd/>
          </a:ln>
          <a:effectLst/>
        </p:spPr>
        <p:txBody>
          <a:bodyPr>
            <a:prstTxWarp prst="textNoShape">
              <a:avLst/>
            </a:prstTxWarp>
            <a:spAutoFit/>
          </a:bodyPr>
          <a:lstStyle/>
          <a:p>
            <a:pPr marL="457200" indent="-457200">
              <a:buFont typeface="Arial" pitchFamily="-106" charset="0"/>
              <a:buAutoNum type="arabicParenR"/>
              <a:defRPr/>
            </a:pPr>
            <a:r>
              <a:rPr lang="en-US" b="1" dirty="0" smtClean="0">
                <a:solidFill>
                  <a:schemeClr val="bg1"/>
                </a:solidFill>
                <a:effectLst>
                  <a:outerShdw blurRad="38100" dist="38100" dir="2700000" algn="tl">
                    <a:srgbClr val="000000"/>
                  </a:outerShdw>
                </a:effectLst>
                <a:latin typeface="Comic Sans MS" pitchFamily="-106" charset="0"/>
              </a:rPr>
              <a:t> The primary reason body size differs among dogs breeds is:</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A single gene of large effect</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 Multiple genes of small effect</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Nutritional differences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Exercise differences</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e</a:t>
            </a:r>
            <a:r>
              <a:rPr lang="en-US" b="1" dirty="0" smtClean="0">
                <a:solidFill>
                  <a:schemeClr val="bg1"/>
                </a:solidFill>
                <a:effectLst>
                  <a:outerShdw blurRad="38100" dist="38100" dir="2700000" algn="tl">
                    <a:srgbClr val="000000"/>
                  </a:outerShdw>
                </a:effectLst>
                <a:latin typeface="Comic Sans MS" pitchFamily="-106" charset="0"/>
              </a:rPr>
              <a:t>. None of the above</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buFont typeface="Arial" pitchFamily="-106" charset="0"/>
              <a:buNone/>
              <a:defRPr/>
            </a:pPr>
            <a:endParaRPr lang="en-US" b="1" dirty="0">
              <a:solidFill>
                <a:schemeClr val="bg1"/>
              </a:solidFill>
              <a:effectLst>
                <a:outerShdw blurRad="38100" dist="38100" dir="2700000" algn="tl">
                  <a:srgbClr val="000000"/>
                </a:outerShdw>
              </a:effectLst>
              <a:latin typeface="Comic Sans MS" pitchFamily="-106" charset="0"/>
            </a:endParaRPr>
          </a:p>
          <a:p>
            <a:pPr marL="457200" indent="-457200">
              <a:defRPr/>
            </a:pPr>
            <a:r>
              <a:rPr lang="en-US" b="1" dirty="0">
                <a:solidFill>
                  <a:schemeClr val="bg1"/>
                </a:solidFill>
                <a:effectLst>
                  <a:outerShdw blurRad="38100" dist="38100" dir="2700000" algn="tl">
                    <a:srgbClr val="000000"/>
                  </a:outerShdw>
                </a:effectLst>
                <a:latin typeface="Comic Sans MS" pitchFamily="-106" charset="0"/>
              </a:rPr>
              <a:t>2)</a:t>
            </a:r>
            <a:r>
              <a:rPr lang="en-US" b="1" dirty="0" smtClean="0">
                <a:solidFill>
                  <a:schemeClr val="bg1"/>
                </a:solidFill>
                <a:effectLst>
                  <a:outerShdw blurRad="38100" dist="38100" dir="2700000" algn="tl">
                    <a:srgbClr val="000000"/>
                  </a:outerShdw>
                </a:effectLst>
                <a:latin typeface="Comic Sans MS" pitchFamily="-106" charset="0"/>
              </a:rPr>
              <a:t> Unlike other </a:t>
            </a:r>
            <a:r>
              <a:rPr lang="en-US" b="1" smtClean="0">
                <a:solidFill>
                  <a:schemeClr val="bg1"/>
                </a:solidFill>
                <a:effectLst>
                  <a:outerShdw blurRad="38100" dist="38100" dir="2700000" algn="tl">
                    <a:srgbClr val="000000"/>
                  </a:outerShdw>
                </a:effectLst>
                <a:latin typeface="Comic Sans MS" pitchFamily="-106" charset="0"/>
              </a:rPr>
              <a:t>domesticated species, </a:t>
            </a:r>
            <a:r>
              <a:rPr lang="en-US" b="1" dirty="0" smtClean="0">
                <a:solidFill>
                  <a:schemeClr val="bg1"/>
                </a:solidFill>
                <a:effectLst>
                  <a:outerShdw blurRad="38100" dist="38100" dir="2700000" algn="tl">
                    <a:srgbClr val="000000"/>
                  </a:outerShdw>
                </a:effectLst>
                <a:latin typeface="Comic Sans MS" pitchFamily="-106" charset="0"/>
              </a:rPr>
              <a:t>dogs phenotypes are determined by</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a:t>
            </a:r>
            <a:r>
              <a:rPr lang="en-US" b="1" dirty="0" smtClean="0">
                <a:solidFill>
                  <a:schemeClr val="bg1"/>
                </a:solidFill>
                <a:effectLst>
                  <a:outerShdw blurRad="38100" dist="38100" dir="2700000" algn="tl">
                    <a:srgbClr val="000000"/>
                  </a:outerShdw>
                </a:effectLst>
                <a:latin typeface="Comic Sans MS" pitchFamily="-106" charset="0"/>
              </a:rPr>
              <a:t>Multiple genes of small effect</a:t>
            </a:r>
            <a:r>
              <a:rPr lang="en-US" b="1" dirty="0" smtClean="0">
                <a:solidFill>
                  <a:schemeClr val="bg1"/>
                </a:solidFill>
                <a:effectLst>
                  <a:outerShdw blurRad="38100" dist="38100" dir="2700000" algn="tl">
                    <a:srgbClr val="000000"/>
                  </a:outerShdw>
                </a:effectLst>
                <a:latin typeface="Comic Sans MS" pitchFamily="-106" charset="0"/>
              </a:rPr>
              <a:t>	</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a:t>
            </a:r>
            <a:r>
              <a:rPr lang="en-US" b="1" dirty="0" smtClean="0">
                <a:solidFill>
                  <a:schemeClr val="bg1"/>
                </a:solidFill>
                <a:effectLst>
                  <a:outerShdw blurRad="38100" dist="38100" dir="2700000" algn="tl">
                    <a:srgbClr val="000000"/>
                  </a:outerShdw>
                </a:effectLst>
                <a:latin typeface="Comic Sans MS" pitchFamily="-106" charset="0"/>
              </a:rPr>
              <a:t> A few genes </a:t>
            </a:r>
            <a:r>
              <a:rPr lang="en-US" b="1" dirty="0" smtClean="0">
                <a:solidFill>
                  <a:schemeClr val="bg1"/>
                </a:solidFill>
                <a:effectLst>
                  <a:outerShdw blurRad="38100" dist="38100" dir="2700000" algn="tl">
                    <a:srgbClr val="000000"/>
                  </a:outerShdw>
                </a:effectLst>
                <a:latin typeface="Comic Sans MS" pitchFamily="-106" charset="0"/>
              </a:rPr>
              <a:t>of large effect</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One master gene</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Transposable elements</a:t>
            </a:r>
          </a:p>
          <a:p>
            <a:pPr marL="457200" indent="-457200">
              <a:defRPr/>
            </a:pPr>
            <a:endParaRPr lang="en-US" b="1" dirty="0">
              <a:solidFill>
                <a:srgbClr val="FCFF26"/>
              </a:solidFill>
              <a:effectLst>
                <a:outerShdw blurRad="38100" dist="38100" dir="2700000" algn="tl">
                  <a:srgbClr val="000000"/>
                </a:outerShdw>
              </a:effectLst>
              <a:latin typeface="Comic Sans MS" pitchFamily="-106" charset="0"/>
            </a:endParaRPr>
          </a:p>
          <a:p>
            <a:pPr marL="457200" indent="-457200">
              <a:defRPr/>
            </a:pPr>
            <a:r>
              <a:rPr lang="en-US" b="1" dirty="0">
                <a:solidFill>
                  <a:schemeClr val="bg1"/>
                </a:solidFill>
                <a:effectLst>
                  <a:outerShdw blurRad="38100" dist="38100" dir="2700000" algn="tl">
                    <a:srgbClr val="000000"/>
                  </a:outerShdw>
                </a:effectLst>
                <a:latin typeface="Comic Sans MS" pitchFamily="-106" charset="0"/>
              </a:rPr>
              <a:t>3)</a:t>
            </a:r>
            <a:r>
              <a:rPr lang="en-US" b="1" dirty="0" smtClean="0">
                <a:solidFill>
                  <a:schemeClr val="bg1"/>
                </a:solidFill>
                <a:effectLst>
                  <a:outerShdw blurRad="38100" dist="38100" dir="2700000" algn="tl">
                    <a:srgbClr val="000000"/>
                  </a:outerShdw>
                </a:effectLst>
                <a:latin typeface="Comic Sans MS" pitchFamily="-106" charset="0"/>
              </a:rPr>
              <a:t> Diversity in dogs is limited in part </a:t>
            </a:r>
            <a:r>
              <a:rPr lang="en-US" b="1" dirty="0" smtClean="0">
                <a:solidFill>
                  <a:schemeClr val="bg1"/>
                </a:solidFill>
                <a:effectLst>
                  <a:outerShdw blurRad="38100" dist="38100" dir="2700000" algn="tl">
                    <a:srgbClr val="000000"/>
                  </a:outerShdw>
                </a:effectLst>
                <a:latin typeface="Comic Sans MS" pitchFamily="-106" charset="0"/>
              </a:rPr>
              <a:t>by:</a:t>
            </a: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 Human creativity</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b</a:t>
            </a:r>
            <a:r>
              <a:rPr lang="en-US" b="1" dirty="0" smtClean="0">
                <a:solidFill>
                  <a:schemeClr val="bg1"/>
                </a:solidFill>
                <a:effectLst>
                  <a:outerShdw blurRad="38100" dist="38100" dir="2700000" algn="tl">
                    <a:srgbClr val="000000"/>
                  </a:outerShdw>
                </a:effectLst>
                <a:latin typeface="Comic Sans MS" pitchFamily="-106" charset="0"/>
              </a:rPr>
              <a:t>. Expense of breeding</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c</a:t>
            </a:r>
            <a:r>
              <a:rPr lang="en-US" b="1" dirty="0" smtClean="0">
                <a:solidFill>
                  <a:schemeClr val="bg1"/>
                </a:solidFill>
                <a:effectLst>
                  <a:outerShdw blurRad="38100" dist="38100" dir="2700000" algn="tl">
                    <a:srgbClr val="000000"/>
                  </a:outerShdw>
                </a:effectLst>
                <a:latin typeface="Comic Sans MS" pitchFamily="-106" charset="0"/>
              </a:rPr>
              <a:t>. Longevity</a:t>
            </a:r>
          </a:p>
          <a:p>
            <a:pPr marL="457200" indent="-457200">
              <a:defRPr/>
            </a:pPr>
            <a:r>
              <a:rPr lang="en-US" b="1" dirty="0" smtClean="0">
                <a:solidFill>
                  <a:schemeClr val="bg1"/>
                </a:solidFill>
                <a:effectLst>
                  <a:outerShdw blurRad="38100" dist="38100" dir="2700000" algn="tl">
                    <a:srgbClr val="000000"/>
                  </a:outerShdw>
                </a:effectLst>
                <a:latin typeface="Comic Sans MS" pitchFamily="-106" charset="0"/>
              </a:rPr>
              <a:t>	</a:t>
            </a:r>
            <a:r>
              <a:rPr lang="en-US" b="1" dirty="0" err="1" smtClean="0">
                <a:solidFill>
                  <a:schemeClr val="bg1"/>
                </a:solidFill>
                <a:effectLst>
                  <a:outerShdw blurRad="38100" dist="38100" dir="2700000" algn="tl">
                    <a:srgbClr val="000000"/>
                  </a:outerShdw>
                </a:effectLst>
                <a:latin typeface="Comic Sans MS" pitchFamily="-106" charset="0"/>
              </a:rPr>
              <a:t>d</a:t>
            </a:r>
            <a:r>
              <a:rPr lang="en-US" b="1" dirty="0" smtClean="0">
                <a:solidFill>
                  <a:schemeClr val="bg1"/>
                </a:solidFill>
                <a:effectLst>
                  <a:outerShdw blurRad="38100" dist="38100" dir="2700000" algn="tl">
                    <a:srgbClr val="000000"/>
                  </a:outerShdw>
                </a:effectLst>
                <a:latin typeface="Comic Sans MS" pitchFamily="-106" charset="0"/>
              </a:rPr>
              <a:t>. The nature of mutations</a:t>
            </a:r>
          </a:p>
          <a:p>
            <a:pPr marL="457200" indent="-457200">
              <a:defRPr/>
            </a:pPr>
            <a:endParaRPr lang="en-US" b="1" dirty="0" smtClean="0">
              <a:solidFill>
                <a:schemeClr val="bg1"/>
              </a:solidFill>
              <a:effectLst>
                <a:outerShdw blurRad="38100" dist="38100" dir="2700000" algn="tl">
                  <a:srgbClr val="000000"/>
                </a:outerShdw>
              </a:effectLst>
              <a:latin typeface="Comic Sans MS" pitchFamily="-106" charset="0"/>
            </a:endParaRPr>
          </a:p>
          <a:p>
            <a:pPr marL="457200" indent="-457200">
              <a:defRPr/>
            </a:pPr>
            <a:endParaRPr lang="en-US" b="1" dirty="0">
              <a:solidFill>
                <a:srgbClr val="FCFF26"/>
              </a:solidFill>
              <a:effectLst>
                <a:outerShdw blurRad="38100" dist="38100" dir="2700000" algn="tl">
                  <a:srgbClr val="000000"/>
                </a:outerShdw>
              </a:effectLst>
              <a:latin typeface="Comic Sans MS" pitchFamily="-10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1838614" y="3258444"/>
            <a:ext cx="1114136" cy="253398"/>
          </a:xfrm>
          <a:prstGeom prst="rect">
            <a:avLst/>
          </a:prstGeom>
          <a:noFill/>
          <a:ln w="9525">
            <a:noFill/>
            <a:miter lim="800000"/>
            <a:headEnd/>
            <a:tailEnd/>
          </a:ln>
        </p:spPr>
        <p:txBody>
          <a:bodyPr wrap="none">
            <a:prstTxWarp prst="textNoShape">
              <a:avLst/>
            </a:prstTxWarp>
            <a:spAutoFit/>
          </a:bodyPr>
          <a:lstStyle/>
          <a:p>
            <a:pPr eaLnBrk="1" hangingPunct="1"/>
            <a:r>
              <a:rPr lang="en-US" sz="1000">
                <a:ea typeface="Comic Sans MS" charset="0"/>
                <a:cs typeface="Comic Sans MS" charset="0"/>
              </a:rPr>
              <a:t>Photo by D. Mech</a:t>
            </a:r>
          </a:p>
        </p:txBody>
      </p:sp>
      <p:sp>
        <p:nvSpPr>
          <p:cNvPr id="72707" name="Text Box 6"/>
          <p:cNvSpPr txBox="1">
            <a:spLocks noChangeArrowheads="1"/>
          </p:cNvSpPr>
          <p:nvPr/>
        </p:nvSpPr>
        <p:spPr bwMode="auto">
          <a:xfrm>
            <a:off x="6113318" y="3196718"/>
            <a:ext cx="813955" cy="251775"/>
          </a:xfrm>
          <a:prstGeom prst="rect">
            <a:avLst/>
          </a:prstGeom>
          <a:noFill/>
          <a:ln w="9525">
            <a:noFill/>
            <a:miter lim="800000"/>
            <a:headEnd/>
            <a:tailEnd/>
          </a:ln>
        </p:spPr>
        <p:txBody>
          <a:bodyPr>
            <a:prstTxWarp prst="textNoShape">
              <a:avLst/>
            </a:prstTxWarp>
            <a:spAutoFit/>
          </a:bodyPr>
          <a:lstStyle/>
          <a:p>
            <a:pPr eaLnBrk="1" hangingPunct="1"/>
            <a:r>
              <a:rPr lang="en-US" sz="1000">
                <a:ea typeface="Comic Sans MS" charset="0"/>
                <a:cs typeface="Comic Sans MS" charset="0"/>
              </a:rPr>
              <a:t>NPS Photo</a:t>
            </a:r>
          </a:p>
        </p:txBody>
      </p:sp>
      <p:pic>
        <p:nvPicPr>
          <p:cNvPr id="72708" name="Picture 8"/>
          <p:cNvPicPr>
            <a:picLocks noChangeAspect="1" noChangeArrowheads="1"/>
          </p:cNvPicPr>
          <p:nvPr/>
        </p:nvPicPr>
        <p:blipFill>
          <a:blip r:embed="rId3"/>
          <a:srcRect/>
          <a:stretch>
            <a:fillRect/>
          </a:stretch>
        </p:blipFill>
        <p:spPr bwMode="auto">
          <a:xfrm>
            <a:off x="127000" y="717963"/>
            <a:ext cx="8866909" cy="5924000"/>
          </a:xfrm>
          <a:prstGeom prst="rect">
            <a:avLst/>
          </a:prstGeom>
          <a:noFill/>
          <a:ln w="9525">
            <a:noFill/>
            <a:miter lim="800000"/>
            <a:headEnd/>
            <a:tailEnd/>
          </a:ln>
        </p:spPr>
      </p:pic>
      <p:pic>
        <p:nvPicPr>
          <p:cNvPr id="72709" name="Picture 2" descr="mech_04 white wolf pic"/>
          <p:cNvPicPr>
            <a:picLocks noChangeAspect="1" noChangeArrowheads="1"/>
          </p:cNvPicPr>
          <p:nvPr/>
        </p:nvPicPr>
        <p:blipFill>
          <a:blip r:embed="rId4"/>
          <a:srcRect l="23862" t="45131" r="7954" b="7021"/>
          <a:stretch>
            <a:fillRect/>
          </a:stretch>
        </p:blipFill>
        <p:spPr bwMode="auto">
          <a:xfrm>
            <a:off x="6569364" y="641619"/>
            <a:ext cx="2574636" cy="1859879"/>
          </a:xfrm>
          <a:prstGeom prst="rect">
            <a:avLst/>
          </a:prstGeom>
          <a:noFill/>
          <a:ln w="9525">
            <a:noFill/>
            <a:miter lim="800000"/>
            <a:headEnd/>
            <a:tailEnd/>
          </a:ln>
        </p:spPr>
      </p:pic>
      <p:pic>
        <p:nvPicPr>
          <p:cNvPr id="72710" name="Picture 3" descr="blckwolf"/>
          <p:cNvPicPr>
            <a:picLocks noChangeAspect="1" noChangeArrowheads="1"/>
          </p:cNvPicPr>
          <p:nvPr/>
        </p:nvPicPr>
        <p:blipFill>
          <a:blip r:embed="rId5"/>
          <a:srcRect l="5472" t="29337" r="39420" b="21053"/>
          <a:stretch>
            <a:fillRect/>
          </a:stretch>
        </p:blipFill>
        <p:spPr bwMode="auto">
          <a:xfrm>
            <a:off x="326160" y="4557923"/>
            <a:ext cx="3023466" cy="1868001"/>
          </a:xfrm>
          <a:prstGeom prst="rect">
            <a:avLst/>
          </a:prstGeom>
          <a:noFill/>
          <a:ln w="9525">
            <a:noFill/>
            <a:miter lim="800000"/>
            <a:headEnd/>
            <a:tailEnd/>
          </a:ln>
        </p:spPr>
      </p:pic>
      <p:sp>
        <p:nvSpPr>
          <p:cNvPr id="72711" name="Rectangle 7"/>
          <p:cNvSpPr>
            <a:spLocks noChangeArrowheads="1"/>
          </p:cNvSpPr>
          <p:nvPr/>
        </p:nvSpPr>
        <p:spPr bwMode="auto">
          <a:xfrm>
            <a:off x="46760" y="0"/>
            <a:ext cx="9681440" cy="430887"/>
          </a:xfrm>
          <a:prstGeom prst="rect">
            <a:avLst/>
          </a:prstGeom>
          <a:noFill/>
          <a:ln w="9525">
            <a:noFill/>
            <a:miter lim="800000"/>
            <a:headEnd/>
            <a:tailEnd/>
          </a:ln>
        </p:spPr>
        <p:txBody>
          <a:bodyPr wrap="square">
            <a:prstTxWarp prst="textNoShape">
              <a:avLst/>
            </a:prstTxWarp>
            <a:spAutoFit/>
          </a:bodyPr>
          <a:lstStyle/>
          <a:p>
            <a:r>
              <a:rPr lang="en-US" sz="2200" b="1" dirty="0" smtClean="0">
                <a:latin typeface="Comic Sans MS"/>
                <a:cs typeface="Comic Sans MS"/>
              </a:rPr>
              <a:t>3. </a:t>
            </a:r>
            <a:r>
              <a:rPr lang="en-US" sz="2200" b="1" u="sng" dirty="0" smtClean="0">
                <a:latin typeface="Comic Sans MS"/>
                <a:cs typeface="Comic Sans MS"/>
              </a:rPr>
              <a:t>Engineering of the </a:t>
            </a:r>
            <a:r>
              <a:rPr lang="en-US" sz="2200" b="1" u="sng" dirty="0" smtClean="0">
                <a:latin typeface="Comic Sans MS"/>
                <a:cs typeface="Comic Sans MS"/>
              </a:rPr>
              <a:t>wild: Black and Gray coat colors of wolves</a:t>
            </a:r>
            <a:endParaRPr lang="en-US" sz="2200" dirty="0">
              <a:latin typeface="Comic Sans MS"/>
              <a:cs typeface="Comic Sans M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4" descr="323_1339_F1.jpeg.jpg"/>
          <p:cNvPicPr>
            <a:picLocks noChangeAspect="1"/>
          </p:cNvPicPr>
          <p:nvPr/>
        </p:nvPicPr>
        <p:blipFill>
          <a:blip r:embed="rId2"/>
          <a:srcRect b="27428"/>
          <a:stretch>
            <a:fillRect/>
          </a:stretch>
        </p:blipFill>
        <p:spPr bwMode="auto">
          <a:xfrm>
            <a:off x="990023" y="261521"/>
            <a:ext cx="6953250" cy="6375568"/>
          </a:xfrm>
          <a:prstGeom prst="rect">
            <a:avLst/>
          </a:prstGeom>
          <a:noFill/>
          <a:ln w="9525">
            <a:noFill/>
            <a:miter lim="800000"/>
            <a:headEnd/>
            <a:tailEnd/>
          </a:ln>
        </p:spPr>
      </p:pic>
      <p:sp>
        <p:nvSpPr>
          <p:cNvPr id="3" name="Rectangle 2"/>
          <p:cNvSpPr/>
          <p:nvPr/>
        </p:nvSpPr>
        <p:spPr>
          <a:xfrm>
            <a:off x="2042583" y="6043083"/>
            <a:ext cx="1619250" cy="5940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433483" y="6043083"/>
            <a:ext cx="1619250" cy="5940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470478" y="-64973"/>
            <a:ext cx="8432512" cy="6858000"/>
          </a:xfrm>
          <a:prstGeom prst="rect">
            <a:avLst/>
          </a:prstGeom>
          <a:noFill/>
          <a:ln w="9525">
            <a:noFill/>
            <a:miter lim="800000"/>
            <a:headEnd/>
            <a:tailEnd/>
          </a:ln>
        </p:spPr>
      </p:pic>
      <p:sp>
        <p:nvSpPr>
          <p:cNvPr id="74755" name="Text Box 3"/>
          <p:cNvSpPr txBox="1">
            <a:spLocks noChangeArrowheads="1"/>
          </p:cNvSpPr>
          <p:nvPr/>
        </p:nvSpPr>
        <p:spPr bwMode="auto">
          <a:xfrm>
            <a:off x="154422" y="5886640"/>
            <a:ext cx="5168026" cy="523220"/>
          </a:xfrm>
          <a:prstGeom prst="rect">
            <a:avLst/>
          </a:prstGeom>
          <a:noFill/>
          <a:ln w="9525">
            <a:noFill/>
            <a:miter lim="800000"/>
            <a:headEnd/>
            <a:tailEnd/>
          </a:ln>
        </p:spPr>
        <p:txBody>
          <a:bodyPr wrap="none">
            <a:prstTxWarp prst="textNoShape">
              <a:avLst/>
            </a:prstTxWarp>
            <a:spAutoFit/>
          </a:bodyPr>
          <a:lstStyle/>
          <a:p>
            <a:r>
              <a:rPr lang="en-US" sz="2800">
                <a:ea typeface="Comic Sans MS" charset="0"/>
                <a:cs typeface="Comic Sans MS" charset="0"/>
              </a:rPr>
              <a:t>Pedigree of eleven YNP wolf packs</a:t>
            </a:r>
          </a:p>
        </p:txBody>
      </p:sp>
      <p:sp>
        <p:nvSpPr>
          <p:cNvPr id="74756" name="TextBox 3"/>
          <p:cNvSpPr txBox="1">
            <a:spLocks noChangeArrowheads="1"/>
          </p:cNvSpPr>
          <p:nvPr/>
        </p:nvSpPr>
        <p:spPr bwMode="auto">
          <a:xfrm>
            <a:off x="368012" y="6396685"/>
            <a:ext cx="4102965" cy="376849"/>
          </a:xfrm>
          <a:prstGeom prst="rect">
            <a:avLst/>
          </a:prstGeom>
          <a:noFill/>
          <a:ln w="9525">
            <a:noFill/>
            <a:miter lim="800000"/>
            <a:headEnd/>
            <a:tailEnd/>
          </a:ln>
        </p:spPr>
        <p:txBody>
          <a:bodyPr wrap="none">
            <a:prstTxWarp prst="textNoShape">
              <a:avLst/>
            </a:prstTxWarp>
            <a:spAutoFit/>
          </a:bodyPr>
          <a:lstStyle/>
          <a:p>
            <a:r>
              <a:rPr lang="en-US" sz="1800">
                <a:ea typeface="Comic Sans MS" charset="0"/>
                <a:cs typeface="Comic Sans MS" charset="0"/>
              </a:rPr>
              <a:t>vonHoldt et al., Molecular Ecology, 2008</a:t>
            </a:r>
          </a:p>
        </p:txBody>
      </p:sp>
      <p:sp>
        <p:nvSpPr>
          <p:cNvPr id="5" name="Rectangle 4"/>
          <p:cNvSpPr/>
          <p:nvPr/>
        </p:nvSpPr>
        <p:spPr bwMode="auto">
          <a:xfrm>
            <a:off x="3948546" y="4795077"/>
            <a:ext cx="438727" cy="350859"/>
          </a:xfrm>
          <a:prstGeom prst="rect">
            <a:avLst/>
          </a:prstGeom>
          <a:solidFill>
            <a:srgbClr val="0000FF"/>
          </a:solidFill>
          <a:ln w="9525" cap="flat" cmpd="sng" algn="ctr">
            <a:solidFill>
              <a:srgbClr val="3366FF"/>
            </a:solidFill>
            <a:prstDash val="solid"/>
            <a:round/>
            <a:headEnd type="none" w="med" len="med"/>
            <a:tailEnd type="none" w="med" len="med"/>
          </a:ln>
          <a:effectLst/>
        </p:spPr>
        <p:txBody>
          <a:bodyPr>
            <a:prstTxWarp prst="textNoShape">
              <a:avLst/>
            </a:prstTxWarp>
          </a:bodyPr>
          <a:lstStyle/>
          <a:p>
            <a:pPr>
              <a:defRPr/>
            </a:pPr>
            <a:endParaRPr lang="en-US">
              <a:latin typeface="Comic Sans MS" pitchFamily="-106" charset="0"/>
            </a:endParaRPr>
          </a:p>
        </p:txBody>
      </p:sp>
      <p:sp>
        <p:nvSpPr>
          <p:cNvPr id="74758" name="TextBox 5"/>
          <p:cNvSpPr txBox="1">
            <a:spLocks noChangeArrowheads="1"/>
          </p:cNvSpPr>
          <p:nvPr/>
        </p:nvSpPr>
        <p:spPr bwMode="auto">
          <a:xfrm>
            <a:off x="4502728" y="4730104"/>
            <a:ext cx="858694" cy="472686"/>
          </a:xfrm>
          <a:prstGeom prst="rect">
            <a:avLst/>
          </a:prstGeom>
          <a:noFill/>
          <a:ln w="9525">
            <a:noFill/>
            <a:miter lim="800000"/>
            <a:headEnd/>
            <a:tailEnd/>
          </a:ln>
        </p:spPr>
        <p:txBody>
          <a:bodyPr wrap="none">
            <a:prstTxWarp prst="textNoShape">
              <a:avLst/>
            </a:prstTxWarp>
            <a:spAutoFit/>
          </a:bodyPr>
          <a:lstStyle/>
          <a:p>
            <a:r>
              <a:rPr lang="en-US" sz="2400"/>
              <a:t>Black</a:t>
            </a:r>
          </a:p>
        </p:txBody>
      </p:sp>
      <p:sp>
        <p:nvSpPr>
          <p:cNvPr id="7" name="Rectangle 6"/>
          <p:cNvSpPr/>
          <p:nvPr/>
        </p:nvSpPr>
        <p:spPr bwMode="auto">
          <a:xfrm>
            <a:off x="3960091" y="5262890"/>
            <a:ext cx="438727" cy="350859"/>
          </a:xfrm>
          <a:prstGeom prst="rect">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latin typeface="Comic Sans MS" pitchFamily="-106" charset="0"/>
            </a:endParaRPr>
          </a:p>
        </p:txBody>
      </p:sp>
      <p:sp>
        <p:nvSpPr>
          <p:cNvPr id="74760" name="TextBox 7"/>
          <p:cNvSpPr txBox="1">
            <a:spLocks noChangeArrowheads="1"/>
          </p:cNvSpPr>
          <p:nvPr/>
        </p:nvSpPr>
        <p:spPr bwMode="auto">
          <a:xfrm>
            <a:off x="4479637" y="5184921"/>
            <a:ext cx="943738" cy="461665"/>
          </a:xfrm>
          <a:prstGeom prst="rect">
            <a:avLst/>
          </a:prstGeom>
          <a:noFill/>
          <a:ln w="9525">
            <a:noFill/>
            <a:miter lim="800000"/>
            <a:headEnd/>
            <a:tailEnd/>
          </a:ln>
        </p:spPr>
        <p:txBody>
          <a:bodyPr wrap="none">
            <a:prstTxWarp prst="textNoShape">
              <a:avLst/>
            </a:prstTxWarp>
            <a:spAutoFit/>
          </a:bodyPr>
          <a:lstStyle/>
          <a:p>
            <a:r>
              <a:rPr lang="en-US" sz="2400"/>
              <a:t>White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532535" y="73097"/>
            <a:ext cx="10502035" cy="841413"/>
          </a:xfrm>
        </p:spPr>
        <p:txBody>
          <a:bodyPr/>
          <a:lstStyle/>
          <a:p>
            <a:r>
              <a:rPr lang="en-US" sz="3600" smtClean="0">
                <a:latin typeface="Comic Sans MS" charset="0"/>
                <a:ea typeface="ＭＳ Ｐゴシック" charset="-128"/>
                <a:cs typeface="ＭＳ Ｐゴシック" charset="-128"/>
              </a:rPr>
              <a:t>Coat Color and Dominant Inheritance</a:t>
            </a:r>
          </a:p>
        </p:txBody>
      </p:sp>
      <p:sp>
        <p:nvSpPr>
          <p:cNvPr id="75780" name="Rectangle 3"/>
          <p:cNvSpPr>
            <a:spLocks noGrp="1" noChangeArrowheads="1"/>
          </p:cNvSpPr>
          <p:nvPr>
            <p:ph type="body" idx="1"/>
          </p:nvPr>
        </p:nvSpPr>
        <p:spPr>
          <a:xfrm>
            <a:off x="254001" y="3050527"/>
            <a:ext cx="10058977" cy="2473884"/>
          </a:xfrm>
        </p:spPr>
        <p:txBody>
          <a:bodyPr/>
          <a:lstStyle/>
          <a:p>
            <a:r>
              <a:rPr lang="en-US" smtClean="0">
                <a:latin typeface="Comic Sans MS" charset="0"/>
                <a:ea typeface="ＭＳ Ｐゴシック" charset="-128"/>
                <a:cs typeface="ＭＳ Ｐゴシック" charset="-128"/>
              </a:rPr>
              <a:t>Examples to support dominant inheritance</a:t>
            </a:r>
          </a:p>
        </p:txBody>
      </p:sp>
      <p:graphicFrame>
        <p:nvGraphicFramePr>
          <p:cNvPr id="75778" name="Object 2"/>
          <p:cNvGraphicFramePr>
            <a:graphicFrameLocks noChangeAspect="1"/>
          </p:cNvGraphicFramePr>
          <p:nvPr/>
        </p:nvGraphicFramePr>
        <p:xfrm>
          <a:off x="383886" y="898266"/>
          <a:ext cx="8514773" cy="1729931"/>
        </p:xfrm>
        <a:graphic>
          <a:graphicData uri="http://schemas.openxmlformats.org/presentationml/2006/ole">
            <p:oleObj spid="_x0000_s94210" name="Worksheet" r:id="rId3" imgW="6820205" imgH="981456" progId="Excel.Sheet.8">
              <p:embed/>
            </p:oleObj>
          </a:graphicData>
        </a:graphic>
      </p:graphicFrame>
      <p:pic>
        <p:nvPicPr>
          <p:cNvPr id="75781" name="Picture 5"/>
          <p:cNvPicPr>
            <a:picLocks noChangeAspect="1" noChangeArrowheads="1"/>
          </p:cNvPicPr>
          <p:nvPr/>
        </p:nvPicPr>
        <p:blipFill>
          <a:blip r:embed="rId4"/>
          <a:srcRect r="2832"/>
          <a:stretch>
            <a:fillRect/>
          </a:stretch>
        </p:blipFill>
        <p:spPr bwMode="auto">
          <a:xfrm>
            <a:off x="5250295" y="4330514"/>
            <a:ext cx="3048000" cy="2306575"/>
          </a:xfrm>
          <a:prstGeom prst="rect">
            <a:avLst/>
          </a:prstGeom>
          <a:noFill/>
          <a:ln w="9525">
            <a:noFill/>
            <a:miter lim="800000"/>
            <a:headEnd/>
            <a:tailEnd/>
          </a:ln>
        </p:spPr>
      </p:pic>
      <p:pic>
        <p:nvPicPr>
          <p:cNvPr id="75782" name="Picture 6"/>
          <p:cNvPicPr>
            <a:picLocks noChangeAspect="1" noChangeArrowheads="1"/>
          </p:cNvPicPr>
          <p:nvPr/>
        </p:nvPicPr>
        <p:blipFill>
          <a:blip r:embed="rId5"/>
          <a:srcRect/>
          <a:stretch>
            <a:fillRect/>
          </a:stretch>
        </p:blipFill>
        <p:spPr bwMode="auto">
          <a:xfrm>
            <a:off x="965489" y="4411731"/>
            <a:ext cx="3364056" cy="2048304"/>
          </a:xfrm>
          <a:prstGeom prst="rect">
            <a:avLst/>
          </a:prstGeom>
          <a:noFill/>
          <a:ln w="9525">
            <a:noFill/>
            <a:miter lim="800000"/>
            <a:headEnd/>
            <a:tailEnd/>
          </a:ln>
        </p:spPr>
      </p:pic>
      <p:sp>
        <p:nvSpPr>
          <p:cNvPr id="75783" name="Rectangle 8"/>
          <p:cNvSpPr>
            <a:spLocks noChangeArrowheads="1"/>
          </p:cNvSpPr>
          <p:nvPr/>
        </p:nvSpPr>
        <p:spPr bwMode="auto">
          <a:xfrm>
            <a:off x="1720273" y="3932549"/>
            <a:ext cx="1749197" cy="400110"/>
          </a:xfrm>
          <a:prstGeom prst="rect">
            <a:avLst/>
          </a:prstGeom>
          <a:noFill/>
          <a:ln w="9525">
            <a:noFill/>
            <a:miter lim="800000"/>
            <a:headEnd/>
            <a:tailEnd/>
          </a:ln>
        </p:spPr>
        <p:txBody>
          <a:bodyPr wrap="none">
            <a:prstTxWarp prst="textNoShape">
              <a:avLst/>
            </a:prstTxWarp>
            <a:spAutoFit/>
          </a:bodyPr>
          <a:lstStyle/>
          <a:p>
            <a:r>
              <a:rPr lang="en-US" sz="2000"/>
              <a:t>Nez Perce Pack</a:t>
            </a:r>
          </a:p>
        </p:txBody>
      </p:sp>
      <p:sp>
        <p:nvSpPr>
          <p:cNvPr id="75784" name="Rectangle 9"/>
          <p:cNvSpPr>
            <a:spLocks noChangeArrowheads="1"/>
          </p:cNvSpPr>
          <p:nvPr/>
        </p:nvSpPr>
        <p:spPr bwMode="auto">
          <a:xfrm>
            <a:off x="6072910" y="3880569"/>
            <a:ext cx="1549977" cy="409336"/>
          </a:xfrm>
          <a:prstGeom prst="rect">
            <a:avLst/>
          </a:prstGeom>
          <a:noFill/>
          <a:ln w="9525">
            <a:noFill/>
            <a:miter lim="800000"/>
            <a:headEnd/>
            <a:tailEnd/>
          </a:ln>
        </p:spPr>
        <p:txBody>
          <a:bodyPr wrap="none">
            <a:prstTxWarp prst="textNoShape">
              <a:avLst/>
            </a:prstTxWarp>
            <a:spAutoFit/>
          </a:bodyPr>
          <a:lstStyle/>
          <a:p>
            <a:r>
              <a:rPr lang="en-US" sz="2000"/>
              <a:t>Leopold Pack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85800" y="0"/>
            <a:ext cx="7772400" cy="1143000"/>
          </a:xfrm>
        </p:spPr>
        <p:txBody>
          <a:bodyPr/>
          <a:lstStyle/>
          <a:p>
            <a:r>
              <a:rPr lang="en-US" b="1">
                <a:solidFill>
                  <a:srgbClr val="FFFF00"/>
                </a:solidFill>
                <a:effectLst>
                  <a:outerShdw blurRad="38100" dist="38100" dir="2700000" algn="tl">
                    <a:srgbClr val="000000"/>
                  </a:outerShdw>
                </a:effectLst>
                <a:latin typeface="Comic Sans MS"/>
                <a:cs typeface="Comic Sans MS"/>
              </a:rPr>
              <a:t>CONCLUSIONS</a:t>
            </a:r>
            <a:endParaRPr lang="en-US" b="1">
              <a:solidFill>
                <a:schemeClr val="bg1"/>
              </a:solidFill>
              <a:effectLst>
                <a:outerShdw blurRad="38100" dist="38100" dir="2700000" algn="tl">
                  <a:srgbClr val="000000"/>
                </a:outerShdw>
              </a:effectLst>
              <a:latin typeface="Comic Sans MS"/>
              <a:cs typeface="Comic Sans MS"/>
            </a:endParaRPr>
          </a:p>
        </p:txBody>
      </p:sp>
      <p:sp>
        <p:nvSpPr>
          <p:cNvPr id="261123" name="Text Box 3"/>
          <p:cNvSpPr txBox="1">
            <a:spLocks noChangeArrowheads="1"/>
          </p:cNvSpPr>
          <p:nvPr/>
        </p:nvSpPr>
        <p:spPr bwMode="auto">
          <a:xfrm>
            <a:off x="228600" y="1380064"/>
            <a:ext cx="8686800" cy="5262979"/>
          </a:xfrm>
          <a:prstGeom prst="rect">
            <a:avLst/>
          </a:prstGeom>
          <a:noFill/>
          <a:ln w="9525">
            <a:noFill/>
            <a:miter lim="800000"/>
            <a:headEnd/>
            <a:tailEnd/>
          </a:ln>
          <a:effectLst/>
        </p:spPr>
        <p:txBody>
          <a:bodyPr wrap="square">
            <a:prstTxWarp prst="textNoShape">
              <a:avLst/>
            </a:prstTxWarp>
            <a:spAutoFit/>
          </a:bodyPr>
          <a:lstStyle/>
          <a:p>
            <a:pPr marL="457200" indent="-457200">
              <a:buFont typeface="Times" charset="0"/>
              <a:buNone/>
            </a:pPr>
            <a:r>
              <a:rPr lang="en-US" sz="2400" b="1" dirty="0">
                <a:solidFill>
                  <a:schemeClr val="bg1"/>
                </a:solidFill>
                <a:effectLst>
                  <a:outerShdw blurRad="38100" dist="38100" dir="2700000" algn="tl">
                    <a:srgbClr val="000000"/>
                  </a:outerShdw>
                </a:effectLst>
                <a:latin typeface="Comic Sans MS"/>
                <a:cs typeface="Comic Sans MS"/>
              </a:rPr>
              <a:t>1) The dog has an ancient divergence from other carnivores dating to about 55 million years ago. </a:t>
            </a: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r>
              <a:rPr lang="en-US" sz="2400" b="1" dirty="0">
                <a:solidFill>
                  <a:schemeClr val="bg1"/>
                </a:solidFill>
                <a:effectLst>
                  <a:outerShdw blurRad="38100" dist="38100" dir="2700000" algn="tl">
                    <a:srgbClr val="000000"/>
                  </a:outerShdw>
                </a:effectLst>
                <a:latin typeface="Comic Sans MS"/>
                <a:cs typeface="Comic Sans MS"/>
              </a:rPr>
              <a:t>2) The extant Canidae has a relatively recent origin about 10 million years ago and is divided into three primary groupings. The dog is assigned to the wolf-like group.</a:t>
            </a:r>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endParaRPr lang="en-US" sz="2400" b="1" dirty="0" smtClean="0">
              <a:solidFill>
                <a:srgbClr val="FCFF26"/>
              </a:solidFill>
              <a:effectLst>
                <a:outerShdw blurRad="38100" dist="38100" dir="2700000" algn="tl">
                  <a:srgbClr val="000000"/>
                </a:outerShdw>
              </a:effectLst>
              <a:latin typeface="Comic Sans MS"/>
              <a:cs typeface="Comic Sans MS"/>
            </a:endParaRPr>
          </a:p>
          <a:p>
            <a:pPr marL="457200" indent="-457200"/>
            <a:r>
              <a:rPr lang="en-US" sz="2400" b="1" dirty="0" smtClean="0">
                <a:solidFill>
                  <a:schemeClr val="bg1"/>
                </a:solidFill>
                <a:effectLst>
                  <a:outerShdw blurRad="38100" dist="38100" dir="2700000" algn="tl">
                    <a:srgbClr val="000000"/>
                  </a:outerShdw>
                </a:effectLst>
                <a:latin typeface="Comic Sans MS"/>
                <a:cs typeface="Comic Sans MS"/>
              </a:rPr>
              <a:t>3) </a:t>
            </a:r>
            <a:r>
              <a:rPr lang="en-US" sz="2400" b="1" dirty="0">
                <a:solidFill>
                  <a:schemeClr val="bg1"/>
                </a:solidFill>
                <a:effectLst>
                  <a:outerShdw blurRad="38100" dist="38100" dir="2700000" algn="tl">
                    <a:srgbClr val="000000"/>
                  </a:outerShdw>
                </a:effectLst>
                <a:latin typeface="Comic Sans MS"/>
                <a:cs typeface="Comic Sans MS"/>
              </a:rPr>
              <a:t>The dog is extremely close to gray wolves and shows no evidence of origin from other wolf-like canids. </a:t>
            </a:r>
          </a:p>
          <a:p>
            <a:pPr marL="457200" indent="-457200"/>
            <a:endParaRPr lang="en-US" sz="2400" b="1" dirty="0" smtClean="0">
              <a:solidFill>
                <a:srgbClr val="FCFF26"/>
              </a:solidFill>
              <a:effectLst>
                <a:outerShdw blurRad="38100" dist="38100" dir="2700000" algn="tl">
                  <a:srgbClr val="000000"/>
                </a:outerShdw>
              </a:effectLst>
              <a:latin typeface="Comic Sans MS"/>
              <a:cs typeface="Comic Sans MS"/>
            </a:endParaRPr>
          </a:p>
          <a:p>
            <a:pPr marL="457200" indent="-457200"/>
            <a:endParaRPr lang="en-US" sz="2400" b="1" dirty="0" smtClean="0">
              <a:solidFill>
                <a:srgbClr val="FCFF26"/>
              </a:solidFill>
              <a:effectLst>
                <a:outerShdw blurRad="38100" dist="38100" dir="2700000" algn="tl">
                  <a:srgbClr val="000000"/>
                </a:outerShdw>
              </a:effectLst>
              <a:latin typeface="Comic Sans MS"/>
              <a:cs typeface="Comic Sans MS"/>
            </a:endParaRPr>
          </a:p>
          <a:p>
            <a:pPr marL="457200" indent="-457200"/>
            <a:endParaRPr lang="en-US" sz="2400" b="1" dirty="0">
              <a:solidFill>
                <a:srgbClr val="FCFF26"/>
              </a:solidFill>
              <a:effectLst>
                <a:outerShdw blurRad="38100" dist="38100" dir="2700000" algn="tl">
                  <a:srgbClr val="000000"/>
                </a:outerShdw>
              </a:effectLst>
              <a:latin typeface="Comic Sans MS"/>
              <a:cs typeface="Comic Sans MS"/>
            </a:endParaRPr>
          </a:p>
          <a:p>
            <a:pPr marL="457200" indent="-457200"/>
            <a:endParaRPr lang="en-US" sz="2400" dirty="0">
              <a:solidFill>
                <a:srgbClr val="FCFF26"/>
              </a:solidFill>
              <a:latin typeface="Comic Sans MS"/>
              <a:cs typeface="Comic Sans M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8330" y="152689"/>
            <a:ext cx="7729682" cy="4877920"/>
            <a:chOff x="257" y="586"/>
            <a:chExt cx="5356" cy="3003"/>
          </a:xfrm>
        </p:grpSpPr>
        <p:sp>
          <p:nvSpPr>
            <p:cNvPr id="76807" name="Text Box 3"/>
            <p:cNvSpPr txBox="1">
              <a:spLocks noChangeArrowheads="1"/>
            </p:cNvSpPr>
            <p:nvPr/>
          </p:nvSpPr>
          <p:spPr bwMode="auto">
            <a:xfrm>
              <a:off x="679" y="586"/>
              <a:ext cx="4743" cy="596"/>
            </a:xfrm>
            <a:prstGeom prst="rect">
              <a:avLst/>
            </a:prstGeom>
            <a:noFill/>
            <a:ln w="9525">
              <a:noFill/>
              <a:miter lim="800000"/>
              <a:headEnd/>
              <a:tailEnd/>
            </a:ln>
          </p:spPr>
          <p:txBody>
            <a:bodyPr>
              <a:prstTxWarp prst="textNoShape">
                <a:avLst/>
              </a:prstTxWarp>
              <a:spAutoFit/>
            </a:bodyPr>
            <a:lstStyle/>
            <a:p>
              <a:pPr eaLnBrk="1" hangingPunct="1"/>
              <a:r>
                <a:rPr lang="en-US" sz="2800" dirty="0" smtClean="0">
                  <a:ea typeface="Comic Sans MS" charset="0"/>
                  <a:cs typeface="Comic Sans MS" charset="0"/>
                </a:rPr>
                <a:t>The K locus encodes </a:t>
              </a:r>
              <a:r>
                <a:rPr lang="en-US" sz="2800" dirty="0">
                  <a:ea typeface="Comic Sans MS" charset="0"/>
                  <a:cs typeface="Comic Sans MS" charset="0"/>
                </a:rPr>
                <a:t>a secreted protein that affects the Agouti-Mc1r system</a:t>
              </a:r>
            </a:p>
          </p:txBody>
        </p:sp>
        <p:pic>
          <p:nvPicPr>
            <p:cNvPr id="76808" name="Picture 4" descr="MelanogenesisSimplePlusAsipMc1r"/>
            <p:cNvPicPr>
              <a:picLocks noChangeAspect="1" noChangeArrowheads="1"/>
            </p:cNvPicPr>
            <p:nvPr/>
          </p:nvPicPr>
          <p:blipFill>
            <a:blip r:embed="rId3"/>
            <a:srcRect/>
            <a:stretch>
              <a:fillRect/>
            </a:stretch>
          </p:blipFill>
          <p:spPr bwMode="auto">
            <a:xfrm>
              <a:off x="1173" y="1328"/>
              <a:ext cx="4440" cy="2150"/>
            </a:xfrm>
            <a:prstGeom prst="rect">
              <a:avLst/>
            </a:prstGeom>
            <a:noFill/>
            <a:ln w="9525">
              <a:noFill/>
              <a:miter lim="800000"/>
              <a:headEnd/>
              <a:tailEnd/>
            </a:ln>
          </p:spPr>
        </p:pic>
        <p:sp>
          <p:nvSpPr>
            <p:cNvPr id="76809" name="Oval 5"/>
            <p:cNvSpPr>
              <a:spLocks noChangeArrowheads="1"/>
            </p:cNvSpPr>
            <p:nvPr/>
          </p:nvSpPr>
          <p:spPr bwMode="auto">
            <a:xfrm>
              <a:off x="1089" y="1534"/>
              <a:ext cx="549" cy="531"/>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ea typeface="Comic Sans MS" charset="0"/>
                <a:cs typeface="Comic Sans MS" charset="0"/>
              </a:endParaRPr>
            </a:p>
          </p:txBody>
        </p:sp>
        <p:sp>
          <p:nvSpPr>
            <p:cNvPr id="76810" name="Freeform 6"/>
            <p:cNvSpPr>
              <a:spLocks/>
            </p:cNvSpPr>
            <p:nvPr/>
          </p:nvSpPr>
          <p:spPr bwMode="auto">
            <a:xfrm flipH="1">
              <a:off x="1722" y="1771"/>
              <a:ext cx="698" cy="620"/>
            </a:xfrm>
            <a:custGeom>
              <a:avLst/>
              <a:gdLst>
                <a:gd name="T0" fmla="*/ 2147483647 w 227"/>
                <a:gd name="T1" fmla="*/ 0 h 590"/>
                <a:gd name="T2" fmla="*/ 2147483647 w 227"/>
                <a:gd name="T3" fmla="*/ 367 h 590"/>
                <a:gd name="T4" fmla="*/ 0 w 227"/>
                <a:gd name="T5" fmla="*/ 1590 h 590"/>
                <a:gd name="T6" fmla="*/ 0 60000 65536"/>
                <a:gd name="T7" fmla="*/ 0 60000 65536"/>
                <a:gd name="T8" fmla="*/ 0 60000 65536"/>
                <a:gd name="T9" fmla="*/ 0 w 227"/>
                <a:gd name="T10" fmla="*/ 0 h 590"/>
                <a:gd name="T11" fmla="*/ 227 w 227"/>
                <a:gd name="T12" fmla="*/ 590 h 590"/>
              </a:gdLst>
              <a:ahLst/>
              <a:cxnLst>
                <a:cxn ang="T6">
                  <a:pos x="T0" y="T1"/>
                </a:cxn>
                <a:cxn ang="T7">
                  <a:pos x="T2" y="T3"/>
                </a:cxn>
                <a:cxn ang="T8">
                  <a:pos x="T4" y="T5"/>
                </a:cxn>
              </a:cxnLst>
              <a:rect l="T9" t="T10" r="T11" b="T12"/>
              <a:pathLst>
                <a:path w="227" h="590">
                  <a:moveTo>
                    <a:pt x="227" y="0"/>
                  </a:moveTo>
                  <a:cubicBezTo>
                    <a:pt x="178" y="19"/>
                    <a:pt x="129" y="38"/>
                    <a:pt x="91" y="136"/>
                  </a:cubicBezTo>
                  <a:cubicBezTo>
                    <a:pt x="53" y="234"/>
                    <a:pt x="15" y="514"/>
                    <a:pt x="0" y="590"/>
                  </a:cubicBezTo>
                </a:path>
              </a:pathLst>
            </a:custGeom>
            <a:noFill/>
            <a:ln w="38100">
              <a:solidFill>
                <a:schemeClr val="tx1"/>
              </a:solidFill>
              <a:round/>
              <a:headEnd/>
              <a:tailEnd type="stealth" w="lg" len="lg"/>
            </a:ln>
          </p:spPr>
          <p:txBody>
            <a:bodyPr>
              <a:prstTxWarp prst="textNoShape">
                <a:avLst/>
              </a:prstTxWarp>
            </a:bodyPr>
            <a:lstStyle/>
            <a:p>
              <a:endParaRPr lang="en-US">
                <a:ea typeface="Comic Sans MS" charset="0"/>
                <a:cs typeface="Comic Sans MS" charset="0"/>
              </a:endParaRPr>
            </a:p>
          </p:txBody>
        </p:sp>
        <p:grpSp>
          <p:nvGrpSpPr>
            <p:cNvPr id="3" name="Group 7"/>
            <p:cNvGrpSpPr>
              <a:grpSpLocks/>
            </p:cNvGrpSpPr>
            <p:nvPr/>
          </p:nvGrpSpPr>
          <p:grpSpPr bwMode="auto">
            <a:xfrm rot="3187263">
              <a:off x="1034" y="2806"/>
              <a:ext cx="178" cy="499"/>
              <a:chOff x="454" y="3113"/>
              <a:chExt cx="182" cy="453"/>
            </a:xfrm>
          </p:grpSpPr>
          <p:sp>
            <p:nvSpPr>
              <p:cNvPr id="76815" name="Line 8"/>
              <p:cNvSpPr>
                <a:spLocks noChangeShapeType="1"/>
              </p:cNvSpPr>
              <p:nvPr/>
            </p:nvSpPr>
            <p:spPr bwMode="auto">
              <a:xfrm flipV="1">
                <a:off x="545" y="3113"/>
                <a:ext cx="0" cy="453"/>
              </a:xfrm>
              <a:prstGeom prst="line">
                <a:avLst/>
              </a:prstGeom>
              <a:noFill/>
              <a:ln w="38100">
                <a:solidFill>
                  <a:schemeClr val="tx1"/>
                </a:solidFill>
                <a:round/>
                <a:headEnd/>
                <a:tailEnd/>
              </a:ln>
            </p:spPr>
            <p:txBody>
              <a:bodyPr>
                <a:prstTxWarp prst="textNoShape">
                  <a:avLst/>
                </a:prstTxWarp>
              </a:bodyPr>
              <a:lstStyle/>
              <a:p>
                <a:endParaRPr lang="en-US"/>
              </a:p>
            </p:txBody>
          </p:sp>
          <p:sp>
            <p:nvSpPr>
              <p:cNvPr id="76816" name="Line 9"/>
              <p:cNvSpPr>
                <a:spLocks noChangeShapeType="1"/>
              </p:cNvSpPr>
              <p:nvPr/>
            </p:nvSpPr>
            <p:spPr bwMode="auto">
              <a:xfrm>
                <a:off x="454" y="3113"/>
                <a:ext cx="182" cy="0"/>
              </a:xfrm>
              <a:prstGeom prst="line">
                <a:avLst/>
              </a:prstGeom>
              <a:noFill/>
              <a:ln w="38100">
                <a:solidFill>
                  <a:schemeClr val="tx1"/>
                </a:solidFill>
                <a:round/>
                <a:headEnd/>
                <a:tailEnd/>
              </a:ln>
            </p:spPr>
            <p:txBody>
              <a:bodyPr>
                <a:prstTxWarp prst="textNoShape">
                  <a:avLst/>
                </a:prstTxWarp>
              </a:bodyPr>
              <a:lstStyle/>
              <a:p>
                <a:endParaRPr lang="en-US"/>
              </a:p>
            </p:txBody>
          </p:sp>
        </p:grpSp>
        <p:sp>
          <p:nvSpPr>
            <p:cNvPr id="76812" name="Oval 10"/>
            <p:cNvSpPr>
              <a:spLocks noChangeArrowheads="1"/>
            </p:cNvSpPr>
            <p:nvPr/>
          </p:nvSpPr>
          <p:spPr bwMode="auto">
            <a:xfrm>
              <a:off x="1023" y="1505"/>
              <a:ext cx="615" cy="56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algn="ctr" eaLnBrk="1" hangingPunct="1"/>
              <a:r>
                <a:rPr lang="en-US" sz="4000" b="1">
                  <a:solidFill>
                    <a:schemeClr val="bg1"/>
                  </a:solidFill>
                  <a:ea typeface="Comic Sans MS" charset="0"/>
                  <a:cs typeface="Comic Sans MS" charset="0"/>
                </a:rPr>
                <a:t>K</a:t>
              </a:r>
            </a:p>
          </p:txBody>
        </p:sp>
        <p:sp>
          <p:nvSpPr>
            <p:cNvPr id="76813" name="Oval 11"/>
            <p:cNvSpPr>
              <a:spLocks noChangeArrowheads="1"/>
            </p:cNvSpPr>
            <p:nvPr/>
          </p:nvSpPr>
          <p:spPr bwMode="auto">
            <a:xfrm>
              <a:off x="257" y="3029"/>
              <a:ext cx="615" cy="56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algn="ctr" eaLnBrk="1" hangingPunct="1"/>
              <a:r>
                <a:rPr lang="en-US" sz="4000" b="1">
                  <a:solidFill>
                    <a:schemeClr val="bg1"/>
                  </a:solidFill>
                  <a:ea typeface="Comic Sans MS" charset="0"/>
                  <a:cs typeface="Comic Sans MS" charset="0"/>
                </a:rPr>
                <a:t>K</a:t>
              </a:r>
            </a:p>
          </p:txBody>
        </p:sp>
        <p:sp>
          <p:nvSpPr>
            <p:cNvPr id="76814" name="Text Box 12"/>
            <p:cNvSpPr txBox="1">
              <a:spLocks noChangeArrowheads="1"/>
            </p:cNvSpPr>
            <p:nvPr/>
          </p:nvSpPr>
          <p:spPr bwMode="auto">
            <a:xfrm>
              <a:off x="524" y="2215"/>
              <a:ext cx="271" cy="227"/>
            </a:xfrm>
            <a:prstGeom prst="rect">
              <a:avLst/>
            </a:prstGeom>
            <a:noFill/>
            <a:ln w="9525">
              <a:noFill/>
              <a:miter lim="800000"/>
              <a:headEnd/>
              <a:tailEnd/>
            </a:ln>
          </p:spPr>
          <p:txBody>
            <a:bodyPr wrap="none">
              <a:prstTxWarp prst="textNoShape">
                <a:avLst/>
              </a:prstTxWarp>
              <a:spAutoFit/>
            </a:bodyPr>
            <a:lstStyle/>
            <a:p>
              <a:pPr eaLnBrk="1" hangingPunct="1"/>
              <a:r>
                <a:rPr lang="en-US" b="1">
                  <a:ea typeface="Comic Sans MS" charset="0"/>
                  <a:cs typeface="Comic Sans MS" charset="0"/>
                </a:rPr>
                <a:t>or</a:t>
              </a:r>
            </a:p>
          </p:txBody>
        </p:sp>
      </p:grpSp>
      <p:sp>
        <p:nvSpPr>
          <p:cNvPr id="80899" name="Text Box 13"/>
          <p:cNvSpPr txBox="1">
            <a:spLocks noChangeArrowheads="1"/>
          </p:cNvSpPr>
          <p:nvPr/>
        </p:nvSpPr>
        <p:spPr bwMode="auto">
          <a:xfrm>
            <a:off x="609023" y="4999745"/>
            <a:ext cx="6020955" cy="1418057"/>
          </a:xfrm>
          <a:prstGeom prst="rect">
            <a:avLst/>
          </a:prstGeom>
          <a:noFill/>
          <a:ln w="9525">
            <a:noFill/>
            <a:miter lim="800000"/>
            <a:headEnd/>
            <a:tailEnd/>
          </a:ln>
        </p:spPr>
        <p:txBody>
          <a:bodyPr>
            <a:prstTxWarp prst="textNoShape">
              <a:avLst/>
            </a:prstTxWarp>
            <a:spAutoFit/>
          </a:bodyPr>
          <a:lstStyle/>
          <a:p>
            <a:pPr>
              <a:spcBef>
                <a:spcPct val="50000"/>
              </a:spcBef>
            </a:pPr>
            <a:r>
              <a:rPr lang="en-US" sz="2800" i="1" dirty="0">
                <a:ea typeface="Comic Sans MS" charset="0"/>
                <a:cs typeface="Comic Sans MS" charset="0"/>
              </a:rPr>
              <a:t>In a sample of 24 gray and 28 black wolves, there was perfect association of the K allele with black color</a:t>
            </a:r>
            <a:r>
              <a:rPr lang="en-US" sz="2800" dirty="0">
                <a:ea typeface="Comic Sans MS" charset="0"/>
                <a:cs typeface="Comic Sans MS" charset="0"/>
              </a:rPr>
              <a:t>. 		</a:t>
            </a:r>
            <a:endParaRPr lang="en-US" sz="2800" b="1" dirty="0">
              <a:solidFill>
                <a:srgbClr val="FF0000"/>
              </a:solidFill>
              <a:ea typeface="Comic Sans MS" charset="0"/>
              <a:cs typeface="Comic Sans MS" charset="0"/>
            </a:endParaRPr>
          </a:p>
        </p:txBody>
      </p:sp>
      <p:pic>
        <p:nvPicPr>
          <p:cNvPr id="76804" name="Picture 14"/>
          <p:cNvPicPr>
            <a:picLocks noChangeAspect="1" noChangeArrowheads="1"/>
          </p:cNvPicPr>
          <p:nvPr/>
        </p:nvPicPr>
        <p:blipFill>
          <a:blip r:embed="rId4"/>
          <a:srcRect/>
          <a:stretch>
            <a:fillRect/>
          </a:stretch>
        </p:blipFill>
        <p:spPr bwMode="auto">
          <a:xfrm>
            <a:off x="7323282" y="4859017"/>
            <a:ext cx="1731818" cy="1923229"/>
          </a:xfrm>
          <a:prstGeom prst="rect">
            <a:avLst/>
          </a:prstGeom>
          <a:noFill/>
          <a:ln w="9525">
            <a:noFill/>
            <a:miter lim="800000"/>
            <a:headEnd/>
            <a:tailEnd/>
          </a:ln>
        </p:spPr>
      </p:pic>
      <p:sp>
        <p:nvSpPr>
          <p:cNvPr id="76805" name="Rectangle 14"/>
          <p:cNvSpPr>
            <a:spLocks noChangeArrowheads="1"/>
          </p:cNvSpPr>
          <p:nvPr/>
        </p:nvSpPr>
        <p:spPr bwMode="auto">
          <a:xfrm>
            <a:off x="5779658" y="6362575"/>
            <a:ext cx="1543624" cy="369332"/>
          </a:xfrm>
          <a:prstGeom prst="rect">
            <a:avLst/>
          </a:prstGeom>
          <a:noFill/>
          <a:ln w="9525">
            <a:noFill/>
            <a:miter lim="800000"/>
            <a:headEnd/>
            <a:tailEnd/>
          </a:ln>
        </p:spPr>
        <p:txBody>
          <a:bodyPr wrap="none">
            <a:prstTxWarp prst="textNoShape">
              <a:avLst/>
            </a:prstTxWarp>
            <a:spAutoFit/>
          </a:bodyPr>
          <a:lstStyle/>
          <a:p>
            <a:r>
              <a:rPr lang="en-US" b="1" dirty="0" err="1">
                <a:solidFill>
                  <a:srgbClr val="FF0000"/>
                </a:solidFill>
                <a:ea typeface="Comic Sans MS" charset="0"/>
                <a:cs typeface="Comic Sans MS" charset="0"/>
              </a:rPr>
              <a:t>Tovi</a:t>
            </a:r>
            <a:r>
              <a:rPr lang="en-US" b="1" dirty="0">
                <a:solidFill>
                  <a:srgbClr val="FF0000"/>
                </a:solidFill>
                <a:ea typeface="Comic Sans MS" charset="0"/>
                <a:cs typeface="Comic Sans MS" charset="0"/>
              </a:rPr>
              <a:t> Anderson</a:t>
            </a:r>
            <a:endParaRPr lang="en-US" dirty="0"/>
          </a:p>
        </p:txBody>
      </p:sp>
      <p:sp>
        <p:nvSpPr>
          <p:cNvPr id="76806" name="TextBox 15"/>
          <p:cNvSpPr txBox="1">
            <a:spLocks noChangeArrowheads="1"/>
          </p:cNvSpPr>
          <p:nvPr/>
        </p:nvSpPr>
        <p:spPr bwMode="auto">
          <a:xfrm>
            <a:off x="304512" y="6362575"/>
            <a:ext cx="2995344" cy="369332"/>
          </a:xfrm>
          <a:prstGeom prst="rect">
            <a:avLst/>
          </a:prstGeom>
          <a:noFill/>
          <a:ln w="9525">
            <a:noFill/>
            <a:miter lim="800000"/>
            <a:headEnd/>
            <a:tailEnd/>
          </a:ln>
        </p:spPr>
        <p:txBody>
          <a:bodyPr wrap="none">
            <a:prstTxWarp prst="textNoShape">
              <a:avLst/>
            </a:prstTxWarp>
            <a:spAutoFit/>
          </a:bodyPr>
          <a:lstStyle/>
          <a:p>
            <a:r>
              <a:rPr lang="en-US" sz="1800">
                <a:ea typeface="Comic Sans MS" charset="0"/>
                <a:cs typeface="Comic Sans MS" charset="0"/>
              </a:rPr>
              <a:t>Anderson et al., Science,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9874" name="Object 2"/>
          <p:cNvGraphicFramePr>
            <a:graphicFrameLocks noChangeAspect="1"/>
          </p:cNvGraphicFramePr>
          <p:nvPr/>
        </p:nvGraphicFramePr>
        <p:xfrm>
          <a:off x="2459182" y="0"/>
          <a:ext cx="6394739" cy="6741047"/>
        </p:xfrm>
        <a:graphic>
          <a:graphicData uri="http://schemas.openxmlformats.org/presentationml/2006/ole">
            <p:oleObj spid="_x0000_s98306" name="Worksheet" r:id="rId3" imgW="8019288" imgH="7510272" progId="Excel.Sheet.8">
              <p:embed/>
            </p:oleObj>
          </a:graphicData>
        </a:graphic>
      </p:graphicFrame>
      <p:pic>
        <p:nvPicPr>
          <p:cNvPr id="79875" name="Picture 6" descr="mech_04 white wolf pic"/>
          <p:cNvPicPr>
            <a:picLocks noChangeAspect="1" noChangeArrowheads="1"/>
          </p:cNvPicPr>
          <p:nvPr/>
        </p:nvPicPr>
        <p:blipFill>
          <a:blip r:embed="rId4"/>
          <a:srcRect l="29369" t="48140" r="13766" b="9361"/>
          <a:stretch>
            <a:fillRect/>
          </a:stretch>
        </p:blipFill>
        <p:spPr bwMode="auto">
          <a:xfrm>
            <a:off x="173182" y="4413356"/>
            <a:ext cx="2146012" cy="1651962"/>
          </a:xfrm>
          <a:prstGeom prst="rect">
            <a:avLst/>
          </a:prstGeom>
          <a:noFill/>
          <a:ln w="9525">
            <a:noFill/>
            <a:miter lim="800000"/>
            <a:headEnd/>
            <a:tailEnd/>
          </a:ln>
        </p:spPr>
      </p:pic>
      <p:pic>
        <p:nvPicPr>
          <p:cNvPr id="79876" name="Picture 7" descr="blckwolf"/>
          <p:cNvPicPr>
            <a:picLocks noChangeAspect="1" noChangeArrowheads="1"/>
          </p:cNvPicPr>
          <p:nvPr/>
        </p:nvPicPr>
        <p:blipFill>
          <a:blip r:embed="rId5"/>
          <a:srcRect l="4419" t="29335" r="41524" b="23814"/>
          <a:stretch>
            <a:fillRect/>
          </a:stretch>
        </p:blipFill>
        <p:spPr bwMode="auto">
          <a:xfrm>
            <a:off x="0" y="217663"/>
            <a:ext cx="2437535" cy="1450544"/>
          </a:xfrm>
          <a:prstGeom prst="rect">
            <a:avLst/>
          </a:prstGeom>
          <a:noFill/>
          <a:ln w="9525">
            <a:noFill/>
            <a:miter lim="800000"/>
            <a:headEnd/>
            <a:tailEnd/>
          </a:ln>
        </p:spPr>
      </p:pic>
      <p:sp>
        <p:nvSpPr>
          <p:cNvPr id="79877" name="Text Box 8"/>
          <p:cNvSpPr txBox="1">
            <a:spLocks noChangeArrowheads="1"/>
          </p:cNvSpPr>
          <p:nvPr/>
        </p:nvSpPr>
        <p:spPr bwMode="auto">
          <a:xfrm>
            <a:off x="50512" y="2058050"/>
            <a:ext cx="2469284" cy="2298453"/>
          </a:xfrm>
          <a:prstGeom prst="rect">
            <a:avLst/>
          </a:prstGeom>
          <a:noFill/>
          <a:ln w="9525">
            <a:noFill/>
            <a:miter lim="800000"/>
            <a:headEnd/>
            <a:tailEnd/>
          </a:ln>
        </p:spPr>
        <p:txBody>
          <a:bodyPr>
            <a:prstTxWarp prst="textNoShape">
              <a:avLst/>
            </a:prstTxWarp>
            <a:spAutoFit/>
          </a:bodyPr>
          <a:lstStyle/>
          <a:p>
            <a:r>
              <a:rPr lang="en-US" sz="2800">
                <a:ea typeface="Comic Sans MS" charset="0"/>
                <a:cs typeface="Comic Sans MS" charset="0"/>
              </a:rPr>
              <a:t>SNP variation near the K locus evidence for selective sweep</a:t>
            </a:r>
          </a:p>
        </p:txBody>
      </p:sp>
      <p:sp>
        <p:nvSpPr>
          <p:cNvPr id="474122" name="Rectangle 10"/>
          <p:cNvSpPr>
            <a:spLocks noChangeArrowheads="1"/>
          </p:cNvSpPr>
          <p:nvPr/>
        </p:nvSpPr>
        <p:spPr bwMode="auto">
          <a:xfrm>
            <a:off x="5149273" y="0"/>
            <a:ext cx="288636" cy="2300078"/>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4122"/>
                                        </p:tgtEl>
                                        <p:attrNameLst>
                                          <p:attrName>style.visibility</p:attrName>
                                        </p:attrNameLst>
                                      </p:cBhvr>
                                      <p:to>
                                        <p:strVal val="visible"/>
                                      </p:to>
                                    </p:set>
                                    <p:animEffect transition="in" filter="fade">
                                      <p:cBhvr>
                                        <p:cTn id="7" dur="500"/>
                                        <p:tgtEl>
                                          <p:spTgt spid="47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22"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6" descr="mech_04 white wolf pic"/>
          <p:cNvPicPr>
            <a:picLocks noChangeAspect="1" noChangeArrowheads="1"/>
          </p:cNvPicPr>
          <p:nvPr/>
        </p:nvPicPr>
        <p:blipFill>
          <a:blip r:embed="rId2"/>
          <a:srcRect l="29369" t="48140" r="13766" b="9361"/>
          <a:stretch>
            <a:fillRect/>
          </a:stretch>
        </p:blipFill>
        <p:spPr bwMode="auto">
          <a:xfrm>
            <a:off x="6751204" y="3195095"/>
            <a:ext cx="2147455" cy="1651962"/>
          </a:xfrm>
          <a:prstGeom prst="rect">
            <a:avLst/>
          </a:prstGeom>
          <a:noFill/>
          <a:ln w="9525">
            <a:noFill/>
            <a:miter lim="800000"/>
            <a:headEnd/>
            <a:tailEnd/>
          </a:ln>
        </p:spPr>
      </p:pic>
      <p:pic>
        <p:nvPicPr>
          <p:cNvPr id="80899" name="Picture 7" descr="blckwolf"/>
          <p:cNvPicPr>
            <a:picLocks noChangeAspect="1" noChangeArrowheads="1"/>
          </p:cNvPicPr>
          <p:nvPr/>
        </p:nvPicPr>
        <p:blipFill>
          <a:blip r:embed="rId3"/>
          <a:srcRect l="4419" t="29335" r="41524" b="23814"/>
          <a:stretch>
            <a:fillRect/>
          </a:stretch>
        </p:blipFill>
        <p:spPr bwMode="auto">
          <a:xfrm>
            <a:off x="6453909" y="514919"/>
            <a:ext cx="2436091" cy="1450543"/>
          </a:xfrm>
          <a:prstGeom prst="rect">
            <a:avLst/>
          </a:prstGeom>
          <a:noFill/>
          <a:ln w="9525">
            <a:noFill/>
            <a:miter lim="800000"/>
            <a:headEnd/>
            <a:tailEnd/>
          </a:ln>
        </p:spPr>
      </p:pic>
      <p:sp>
        <p:nvSpPr>
          <p:cNvPr id="80900" name="TextBox 6"/>
          <p:cNvSpPr txBox="1">
            <a:spLocks noChangeArrowheads="1"/>
          </p:cNvSpPr>
          <p:nvPr/>
        </p:nvSpPr>
        <p:spPr bwMode="auto">
          <a:xfrm>
            <a:off x="558512" y="5835765"/>
            <a:ext cx="3307641" cy="400110"/>
          </a:xfrm>
          <a:prstGeom prst="rect">
            <a:avLst/>
          </a:prstGeom>
          <a:noFill/>
          <a:ln w="9525">
            <a:noFill/>
            <a:miter lim="800000"/>
            <a:headEnd/>
            <a:tailEnd/>
          </a:ln>
        </p:spPr>
        <p:txBody>
          <a:bodyPr wrap="none">
            <a:prstTxWarp prst="textNoShape">
              <a:avLst/>
            </a:prstTxWarp>
            <a:spAutoFit/>
          </a:bodyPr>
          <a:lstStyle/>
          <a:p>
            <a:r>
              <a:rPr lang="en-US" sz="2000" dirty="0">
                <a:ea typeface="Comic Sans MS" charset="0"/>
                <a:cs typeface="Comic Sans MS" charset="0"/>
              </a:rPr>
              <a:t>Anderson et al., 2009, Science</a:t>
            </a:r>
          </a:p>
        </p:txBody>
      </p:sp>
      <p:grpSp>
        <p:nvGrpSpPr>
          <p:cNvPr id="2" name="Group 13"/>
          <p:cNvGrpSpPr>
            <a:grpSpLocks/>
          </p:cNvGrpSpPr>
          <p:nvPr/>
        </p:nvGrpSpPr>
        <p:grpSpPr bwMode="auto">
          <a:xfrm>
            <a:off x="254000" y="272891"/>
            <a:ext cx="5842000" cy="2405661"/>
            <a:chOff x="279400" y="266699"/>
            <a:chExt cx="3073400" cy="2351672"/>
          </a:xfrm>
        </p:grpSpPr>
        <p:pic>
          <p:nvPicPr>
            <p:cNvPr id="80906" name="Picture 9" descr="323_1339_F2.jpeg.jpg"/>
            <p:cNvPicPr>
              <a:picLocks noChangeAspect="1"/>
            </p:cNvPicPr>
            <p:nvPr/>
          </p:nvPicPr>
          <p:blipFill>
            <a:blip r:embed="rId4"/>
            <a:srcRect r="47766" b="69493"/>
            <a:stretch>
              <a:fillRect/>
            </a:stretch>
          </p:blipFill>
          <p:spPr bwMode="auto">
            <a:xfrm>
              <a:off x="279400" y="266699"/>
              <a:ext cx="3073400" cy="2351672"/>
            </a:xfrm>
            <a:prstGeom prst="rect">
              <a:avLst/>
            </a:prstGeom>
            <a:noFill/>
            <a:ln w="9525">
              <a:noFill/>
              <a:miter lim="800000"/>
              <a:headEnd/>
              <a:tailEnd/>
            </a:ln>
          </p:spPr>
        </p:pic>
        <p:cxnSp>
          <p:nvCxnSpPr>
            <p:cNvPr id="80907" name="Straight Connector 12"/>
            <p:cNvCxnSpPr>
              <a:cxnSpLocks noChangeShapeType="1"/>
            </p:cNvCxnSpPr>
            <p:nvPr/>
          </p:nvCxnSpPr>
          <p:spPr bwMode="auto">
            <a:xfrm rot="5400000">
              <a:off x="2330450" y="1352550"/>
              <a:ext cx="1765300" cy="1588"/>
            </a:xfrm>
            <a:prstGeom prst="line">
              <a:avLst/>
            </a:prstGeom>
            <a:noFill/>
            <a:ln w="9525">
              <a:solidFill>
                <a:schemeClr val="tx1"/>
              </a:solidFill>
              <a:round/>
              <a:headEnd/>
              <a:tailEnd/>
            </a:ln>
          </p:spPr>
        </p:cxnSp>
      </p:grpSp>
      <p:grpSp>
        <p:nvGrpSpPr>
          <p:cNvPr id="3" name="Group 17"/>
          <p:cNvGrpSpPr>
            <a:grpSpLocks/>
          </p:cNvGrpSpPr>
          <p:nvPr/>
        </p:nvGrpSpPr>
        <p:grpSpPr bwMode="auto">
          <a:xfrm>
            <a:off x="4329" y="2871848"/>
            <a:ext cx="6449580" cy="2650937"/>
            <a:chOff x="101600" y="2806700"/>
            <a:chExt cx="7094686" cy="2590800"/>
          </a:xfrm>
        </p:grpSpPr>
        <p:pic>
          <p:nvPicPr>
            <p:cNvPr id="80904" name="Picture 8" descr="323_1339_F2.jpeg.jpg"/>
            <p:cNvPicPr>
              <a:picLocks noChangeAspect="1"/>
            </p:cNvPicPr>
            <p:nvPr/>
          </p:nvPicPr>
          <p:blipFill>
            <a:blip r:embed="rId4"/>
            <a:srcRect t="75414"/>
            <a:stretch>
              <a:fillRect/>
            </a:stretch>
          </p:blipFill>
          <p:spPr bwMode="auto">
            <a:xfrm>
              <a:off x="101600" y="2806700"/>
              <a:ext cx="7094686" cy="2590800"/>
            </a:xfrm>
            <a:prstGeom prst="rect">
              <a:avLst/>
            </a:prstGeom>
            <a:noFill/>
            <a:ln w="9525">
              <a:noFill/>
              <a:miter lim="800000"/>
              <a:headEnd/>
              <a:tailEnd/>
            </a:ln>
          </p:spPr>
        </p:pic>
        <p:cxnSp>
          <p:nvCxnSpPr>
            <p:cNvPr id="80905" name="Straight Arrow Connector 16"/>
            <p:cNvCxnSpPr>
              <a:cxnSpLocks noChangeShapeType="1"/>
            </p:cNvCxnSpPr>
            <p:nvPr/>
          </p:nvCxnSpPr>
          <p:spPr bwMode="auto">
            <a:xfrm rot="5400000" flipH="1" flipV="1">
              <a:off x="1339850" y="3473450"/>
              <a:ext cx="558800" cy="38100"/>
            </a:xfrm>
            <a:prstGeom prst="straightConnector1">
              <a:avLst/>
            </a:prstGeom>
            <a:noFill/>
            <a:ln w="38100">
              <a:solidFill>
                <a:srgbClr val="FF0000"/>
              </a:solidFill>
              <a:round/>
              <a:headEnd/>
              <a:tailEnd type="arrow"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0" y="1091562"/>
            <a:ext cx="669636" cy="792682"/>
          </a:xfrm>
          <a:prstGeom prst="rect">
            <a:avLst/>
          </a:prstGeom>
          <a:solidFill>
            <a:schemeClr val="bg1"/>
          </a:solidFill>
          <a:ln w="9525">
            <a:noFill/>
            <a:round/>
            <a:headEnd/>
            <a:tailEnd/>
          </a:ln>
        </p:spPr>
        <p:txBody>
          <a:bodyPr>
            <a:prstTxWarp prst="textNoShape">
              <a:avLst/>
            </a:prstTxWarp>
          </a:bodyPr>
          <a:lstStyle/>
          <a:p>
            <a:endParaRPr lang="en-US">
              <a:ea typeface="Comic Sans MS" charset="0"/>
              <a:cs typeface="Comic Sans MS" charset="0"/>
            </a:endParaRPr>
          </a:p>
        </p:txBody>
      </p:sp>
      <p:sp>
        <p:nvSpPr>
          <p:cNvPr id="81923" name="TextBox 5"/>
          <p:cNvSpPr txBox="1">
            <a:spLocks noChangeArrowheads="1"/>
          </p:cNvSpPr>
          <p:nvPr/>
        </p:nvSpPr>
        <p:spPr bwMode="auto">
          <a:xfrm>
            <a:off x="708603" y="409336"/>
            <a:ext cx="8279534" cy="534411"/>
          </a:xfrm>
          <a:prstGeom prst="rect">
            <a:avLst/>
          </a:prstGeom>
          <a:noFill/>
          <a:ln w="9525">
            <a:noFill/>
            <a:miter lim="800000"/>
            <a:headEnd/>
            <a:tailEnd/>
          </a:ln>
        </p:spPr>
        <p:txBody>
          <a:bodyPr>
            <a:prstTxWarp prst="textNoShape">
              <a:avLst/>
            </a:prstTxWarp>
            <a:spAutoFit/>
          </a:bodyPr>
          <a:lstStyle/>
          <a:p>
            <a:r>
              <a:rPr lang="en-US" sz="2800">
                <a:ea typeface="Comic Sans MS" charset="0"/>
                <a:cs typeface="Comic Sans MS" charset="0"/>
              </a:rPr>
              <a:t>Dogs have enriched the genetic heritage of wolves</a:t>
            </a:r>
          </a:p>
        </p:txBody>
      </p:sp>
      <p:sp>
        <p:nvSpPr>
          <p:cNvPr id="6" name="TextBox 5"/>
          <p:cNvSpPr txBox="1">
            <a:spLocks noChangeArrowheads="1"/>
          </p:cNvSpPr>
          <p:nvPr/>
        </p:nvSpPr>
        <p:spPr bwMode="auto">
          <a:xfrm>
            <a:off x="220807" y="5681973"/>
            <a:ext cx="8288193" cy="954107"/>
          </a:xfrm>
          <a:prstGeom prst="rect">
            <a:avLst/>
          </a:prstGeom>
          <a:noFill/>
          <a:ln w="9525">
            <a:noFill/>
            <a:miter lim="800000"/>
            <a:headEnd/>
            <a:tailEnd/>
          </a:ln>
        </p:spPr>
        <p:txBody>
          <a:bodyPr wrap="square">
            <a:prstTxWarp prst="textNoShape">
              <a:avLst/>
            </a:prstTxWarp>
            <a:spAutoFit/>
          </a:bodyPr>
          <a:lstStyle/>
          <a:p>
            <a:r>
              <a:rPr lang="en-US" sz="2800" dirty="0" smtClean="0">
                <a:ea typeface="Comic Sans MS" charset="0"/>
                <a:cs typeface="Comic Sans MS" charset="0"/>
              </a:rPr>
              <a:t>Genetic variants that are selected under domestication can transform wild </a:t>
            </a:r>
            <a:r>
              <a:rPr lang="en-US" sz="2800" dirty="0" smtClean="0">
                <a:ea typeface="Comic Sans MS" charset="0"/>
                <a:cs typeface="Comic Sans MS" charset="0"/>
              </a:rPr>
              <a:t>progenitor populations</a:t>
            </a:r>
            <a:endParaRPr lang="en-US" sz="2800" dirty="0">
              <a:ea typeface="Comic Sans MS" charset="0"/>
              <a:cs typeface="Comic Sans MS" charset="0"/>
            </a:endParaRPr>
          </a:p>
        </p:txBody>
      </p:sp>
      <p:pic>
        <p:nvPicPr>
          <p:cNvPr id="81925" name="Picture 6" descr="323_1339_F3.jpeg.jpg"/>
          <p:cNvPicPr>
            <a:picLocks noChangeAspect="1"/>
          </p:cNvPicPr>
          <p:nvPr/>
        </p:nvPicPr>
        <p:blipFill>
          <a:blip r:embed="rId2"/>
          <a:srcRect t="66130" r="5093"/>
          <a:stretch>
            <a:fillRect/>
          </a:stretch>
        </p:blipFill>
        <p:spPr bwMode="auto">
          <a:xfrm>
            <a:off x="346364" y="1133796"/>
            <a:ext cx="8444057" cy="429802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78296" y="0"/>
            <a:ext cx="7772977" cy="1143541"/>
          </a:xfrm>
        </p:spPr>
        <p:txBody>
          <a:bodyPr/>
          <a:lstStyle/>
          <a:p>
            <a:pPr>
              <a:defRPr/>
            </a:pPr>
            <a:r>
              <a:rPr lang="en-US" b="1">
                <a:solidFill>
                  <a:srgbClr val="FFFF00"/>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rPr>
              <a:t>CONCLUSIONS</a:t>
            </a:r>
            <a:endParaRPr lang="en-US" b="1">
              <a:solidFill>
                <a:schemeClr val="bg1"/>
              </a:solidFill>
              <a:effectLst>
                <a:outerShdw blurRad="38100" dist="38100" dir="2700000" algn="tl">
                  <a:srgbClr val="000000"/>
                </a:outerShdw>
              </a:effectLst>
              <a:latin typeface="Comic Sans MS" pitchFamily="-106" charset="0"/>
              <a:ea typeface="ＭＳ Ｐゴシック" pitchFamily="-106" charset="-128"/>
              <a:cs typeface="ＭＳ Ｐゴシック" pitchFamily="-106" charset="-128"/>
            </a:endParaRPr>
          </a:p>
        </p:txBody>
      </p:sp>
      <p:sp>
        <p:nvSpPr>
          <p:cNvPr id="72707" name="Text Box 3"/>
          <p:cNvSpPr txBox="1">
            <a:spLocks noChangeArrowheads="1"/>
          </p:cNvSpPr>
          <p:nvPr/>
        </p:nvSpPr>
        <p:spPr bwMode="auto">
          <a:xfrm>
            <a:off x="272762" y="966488"/>
            <a:ext cx="8689397" cy="5262979"/>
          </a:xfrm>
          <a:prstGeom prst="rect">
            <a:avLst/>
          </a:prstGeom>
          <a:noFill/>
          <a:ln w="9525">
            <a:noFill/>
            <a:miter lim="800000"/>
            <a:headEnd/>
            <a:tailEnd/>
          </a:ln>
          <a:effectLst/>
        </p:spPr>
        <p:txBody>
          <a:bodyPr>
            <a:prstTxWarp prst="textNoShape">
              <a:avLst/>
            </a:prstTxWarp>
            <a:spAutoFit/>
          </a:bodyPr>
          <a:lstStyle/>
          <a:p>
            <a:pPr marL="457200" indent="-457200">
              <a:buFont typeface="Arial" pitchFamily="-106" charset="0"/>
              <a:buAutoNum type="arabicParenR"/>
              <a:defRPr/>
            </a:pPr>
            <a:r>
              <a:rPr lang="en-US" sz="2400" b="1" dirty="0" smtClean="0">
                <a:solidFill>
                  <a:schemeClr val="bg1"/>
                </a:solidFill>
                <a:effectLst>
                  <a:outerShdw blurRad="38100" dist="38100" dir="2700000" algn="tl">
                    <a:srgbClr val="000000"/>
                  </a:outerShdw>
                </a:effectLst>
                <a:latin typeface="Comic Sans MS" pitchFamily="-106" charset="0"/>
              </a:rPr>
              <a:t> The engineering of the dogs has involved a relatively small number of genes of large effect. </a:t>
            </a:r>
            <a:endParaRPr lang="en-US" sz="2400" b="1" dirty="0">
              <a:solidFill>
                <a:schemeClr val="bg1"/>
              </a:solidFill>
              <a:effectLst>
                <a:outerShdw blurRad="38100" dist="38100" dir="2700000" algn="tl">
                  <a:srgbClr val="000000"/>
                </a:outerShdw>
              </a:effectLst>
              <a:latin typeface="Comic Sans MS" pitchFamily="-106" charset="0"/>
            </a:endParaRPr>
          </a:p>
          <a:p>
            <a:pPr marL="457200" indent="-457200">
              <a:buFont typeface="Arial" pitchFamily="-106" charset="0"/>
              <a:buNone/>
              <a:defRPr/>
            </a:pPr>
            <a:endParaRPr lang="en-US" sz="2400" b="1" dirty="0">
              <a:solidFill>
                <a:schemeClr val="bg1"/>
              </a:solidFill>
              <a:effectLst>
                <a:outerShdw blurRad="38100" dist="38100" dir="2700000" algn="tl">
                  <a:srgbClr val="000000"/>
                </a:outerShdw>
              </a:effectLst>
              <a:latin typeface="Comic Sans MS" pitchFamily="-106" charset="0"/>
            </a:endParaRPr>
          </a:p>
          <a:p>
            <a:pPr marL="457200" indent="-457200">
              <a:defRPr/>
            </a:pPr>
            <a:r>
              <a:rPr lang="en-US" sz="2400" b="1" dirty="0">
                <a:solidFill>
                  <a:schemeClr val="bg1"/>
                </a:solidFill>
                <a:effectLst>
                  <a:outerShdw blurRad="38100" dist="38100" dir="2700000" algn="tl">
                    <a:srgbClr val="000000"/>
                  </a:outerShdw>
                </a:effectLst>
                <a:latin typeface="Comic Sans MS" pitchFamily="-106" charset="0"/>
              </a:rPr>
              <a:t>2)</a:t>
            </a:r>
            <a:r>
              <a:rPr lang="en-US" sz="2400" b="1" dirty="0" smtClean="0">
                <a:solidFill>
                  <a:schemeClr val="bg1"/>
                </a:solidFill>
                <a:effectLst>
                  <a:outerShdw blurRad="38100" dist="38100" dir="2700000" algn="tl">
                    <a:srgbClr val="000000"/>
                  </a:outerShdw>
                </a:effectLst>
                <a:latin typeface="Comic Sans MS" pitchFamily="-106" charset="0"/>
              </a:rPr>
              <a:t> These genetic variants have been transferred to established breeds by crossing. The results is the expression on different genetic backgrounds and enhanced phenotypic diversity.</a:t>
            </a:r>
          </a:p>
          <a:p>
            <a:pPr marL="457200" indent="-457200">
              <a:defRPr/>
            </a:pPr>
            <a:endParaRPr lang="en-US" sz="2400" b="1" dirty="0">
              <a:solidFill>
                <a:srgbClr val="FCFF26"/>
              </a:solidFill>
              <a:effectLst>
                <a:outerShdw blurRad="38100" dist="38100" dir="2700000" algn="tl">
                  <a:srgbClr val="000000"/>
                </a:outerShdw>
              </a:effectLst>
              <a:latin typeface="Comic Sans MS" pitchFamily="-106" charset="0"/>
            </a:endParaRPr>
          </a:p>
          <a:p>
            <a:pPr marL="457200" indent="-457200">
              <a:defRPr/>
            </a:pPr>
            <a:r>
              <a:rPr lang="en-US" sz="2400" b="1" dirty="0">
                <a:solidFill>
                  <a:schemeClr val="bg1"/>
                </a:solidFill>
                <a:effectLst>
                  <a:outerShdw blurRad="38100" dist="38100" dir="2700000" algn="tl">
                    <a:srgbClr val="000000"/>
                  </a:outerShdw>
                </a:effectLst>
                <a:latin typeface="Comic Sans MS" pitchFamily="-106" charset="0"/>
              </a:rPr>
              <a:t>3)</a:t>
            </a:r>
            <a:r>
              <a:rPr lang="en-US" sz="2400" b="1" dirty="0" smtClean="0">
                <a:solidFill>
                  <a:schemeClr val="bg1"/>
                </a:solidFill>
                <a:effectLst>
                  <a:outerShdw blurRad="38100" dist="38100" dir="2700000" algn="tl">
                    <a:srgbClr val="000000"/>
                  </a:outerShdw>
                </a:effectLst>
                <a:latin typeface="Comic Sans MS" pitchFamily="-106" charset="0"/>
              </a:rPr>
              <a:t> Mutation, as well as goal driven selection, limits diversity in dogs.</a:t>
            </a:r>
          </a:p>
          <a:p>
            <a:pPr marL="457200" indent="-457200">
              <a:defRPr/>
            </a:pPr>
            <a:endParaRPr lang="en-US" sz="2400" b="1" dirty="0">
              <a:solidFill>
                <a:schemeClr val="bg1"/>
              </a:solidFill>
              <a:effectLst>
                <a:outerShdw blurRad="38100" dist="38100" dir="2700000" algn="tl">
                  <a:srgbClr val="000000"/>
                </a:outerShdw>
              </a:effectLst>
              <a:latin typeface="Comic Sans MS" pitchFamily="-106" charset="0"/>
            </a:endParaRPr>
          </a:p>
          <a:p>
            <a:pPr marL="457200" indent="-457200">
              <a:defRPr/>
            </a:pPr>
            <a:r>
              <a:rPr lang="en-US" sz="2400" b="1" dirty="0">
                <a:solidFill>
                  <a:schemeClr val="bg1"/>
                </a:solidFill>
                <a:effectLst>
                  <a:outerShdw blurRad="38100" dist="38100" dir="2700000" algn="tl">
                    <a:srgbClr val="000000"/>
                  </a:outerShdw>
                </a:effectLst>
                <a:latin typeface="Comic Sans MS" pitchFamily="-106" charset="0"/>
              </a:rPr>
              <a:t>4.</a:t>
            </a:r>
            <a:r>
              <a:rPr lang="en-US" sz="2400" b="1" dirty="0" smtClean="0">
                <a:solidFill>
                  <a:schemeClr val="bg1"/>
                </a:solidFill>
                <a:effectLst>
                  <a:outerShdw blurRad="38100" dist="38100" dir="2700000" algn="tl">
                    <a:srgbClr val="000000"/>
                  </a:outerShdw>
                </a:effectLst>
                <a:latin typeface="Comic Sans MS" pitchFamily="-106" charset="0"/>
              </a:rPr>
              <a:t> Variants selected </a:t>
            </a:r>
            <a:r>
              <a:rPr lang="en-US" sz="2400" b="1" dirty="0" smtClean="0">
                <a:solidFill>
                  <a:schemeClr val="bg1"/>
                </a:solidFill>
                <a:effectLst>
                  <a:outerShdw blurRad="38100" dist="38100" dir="2700000" algn="tl">
                    <a:srgbClr val="000000"/>
                  </a:outerShdw>
                </a:effectLst>
                <a:latin typeface="Comic Sans MS" pitchFamily="-106" charset="0"/>
              </a:rPr>
              <a:t>under domestication can be transferred to wild kin.</a:t>
            </a:r>
            <a:endParaRPr lang="en-US" sz="2400" b="1" dirty="0" smtClean="0">
              <a:solidFill>
                <a:srgbClr val="FCFF26"/>
              </a:solidFill>
              <a:effectLst>
                <a:outerShdw blurRad="38100" dist="38100" dir="2700000" algn="tl">
                  <a:srgbClr val="000000"/>
                </a:outerShdw>
              </a:effectLst>
              <a:latin typeface="Comic Sans MS" pitchFamily="-106" charset="0"/>
            </a:endParaRPr>
          </a:p>
          <a:p>
            <a:pPr marL="457200" indent="-457200">
              <a:defRPr/>
            </a:pPr>
            <a:endParaRPr lang="en-US" sz="2400" b="1" dirty="0">
              <a:solidFill>
                <a:srgbClr val="FCFF26"/>
              </a:solidFill>
              <a:effectLst>
                <a:outerShdw blurRad="38100" dist="38100" dir="2700000" algn="tl">
                  <a:srgbClr val="000000"/>
                </a:outerShdw>
              </a:effectLst>
              <a:latin typeface="Comic Sans MS" pitchFamily="-10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203922" y="494939"/>
            <a:ext cx="9042111" cy="876011"/>
          </a:xfrm>
        </p:spPr>
        <p:txBody>
          <a:bodyPr>
            <a:normAutofit/>
          </a:bodyPr>
          <a:lstStyle/>
          <a:p>
            <a:r>
              <a:rPr lang="en-US" sz="3000" dirty="0">
                <a:ea typeface="ＭＳ Ｐゴシック" charset="-128"/>
                <a:cs typeface="ＭＳ Ｐゴシック" charset="-128"/>
              </a:rPr>
              <a:t>Mass sequencing technology has become a practical tool</a:t>
            </a:r>
          </a:p>
        </p:txBody>
      </p:sp>
      <p:sp>
        <p:nvSpPr>
          <p:cNvPr id="24579" name="Subtitle 2"/>
          <p:cNvSpPr>
            <a:spLocks noGrp="1"/>
          </p:cNvSpPr>
          <p:nvPr>
            <p:ph type="subTitle" idx="1"/>
          </p:nvPr>
        </p:nvSpPr>
        <p:spPr>
          <a:xfrm>
            <a:off x="1905000" y="1829017"/>
            <a:ext cx="6400512" cy="609131"/>
          </a:xfrm>
        </p:spPr>
        <p:txBody>
          <a:bodyPr/>
          <a:lstStyle/>
          <a:p>
            <a:r>
              <a:rPr lang="en-US" sz="2400" b="1" u="sng">
                <a:ea typeface="ＭＳ Ｐゴシック" charset="-128"/>
                <a:cs typeface="ＭＳ Ｐゴシック" charset="-128"/>
              </a:rPr>
              <a:t>Roche GS FLX 454 Genome Sequencer</a:t>
            </a:r>
          </a:p>
          <a:p>
            <a:pPr algn="l"/>
            <a:endParaRPr lang="en-US" sz="2400">
              <a:ea typeface="ＭＳ Ｐゴシック" charset="-128"/>
              <a:cs typeface="ＭＳ Ｐゴシック" charset="-128"/>
            </a:endParaRPr>
          </a:p>
        </p:txBody>
      </p:sp>
      <p:pic>
        <p:nvPicPr>
          <p:cNvPr id="24580" name="Picture 2" descr="Sequencing reaction of the Genome Sequencer System"/>
          <p:cNvPicPr>
            <a:picLocks noChangeAspect="1" noChangeArrowheads="1"/>
          </p:cNvPicPr>
          <p:nvPr/>
        </p:nvPicPr>
        <p:blipFill>
          <a:blip r:embed="rId2"/>
          <a:srcRect/>
          <a:stretch>
            <a:fillRect/>
          </a:stretch>
        </p:blipFill>
        <p:spPr bwMode="auto">
          <a:xfrm>
            <a:off x="609023" y="3276312"/>
            <a:ext cx="3388591" cy="2287083"/>
          </a:xfrm>
          <a:prstGeom prst="rect">
            <a:avLst/>
          </a:prstGeom>
          <a:noFill/>
          <a:ln w="9525">
            <a:noFill/>
            <a:miter lim="800000"/>
            <a:headEnd/>
            <a:tailEnd/>
          </a:ln>
        </p:spPr>
      </p:pic>
      <p:sp>
        <p:nvSpPr>
          <p:cNvPr id="24581" name="Rectangle 4"/>
          <p:cNvSpPr>
            <a:spLocks noChangeArrowheads="1"/>
          </p:cNvSpPr>
          <p:nvPr/>
        </p:nvSpPr>
        <p:spPr bwMode="auto">
          <a:xfrm>
            <a:off x="609023" y="5563395"/>
            <a:ext cx="3810000" cy="954107"/>
          </a:xfrm>
          <a:prstGeom prst="rect">
            <a:avLst/>
          </a:prstGeom>
          <a:noFill/>
          <a:ln w="9525">
            <a:noFill/>
            <a:miter lim="800000"/>
            <a:headEnd/>
            <a:tailEnd/>
          </a:ln>
        </p:spPr>
        <p:txBody>
          <a:bodyPr>
            <a:prstTxWarp prst="textNoShape">
              <a:avLst/>
            </a:prstTxWarp>
            <a:spAutoFit/>
          </a:bodyPr>
          <a:lstStyle/>
          <a:p>
            <a:r>
              <a:rPr lang="en-US" sz="1400">
                <a:latin typeface="Calibri" charset="0"/>
              </a:rPr>
              <a:t>Sequencing reaction of the Genome Sequencer System. Millions of copies of a single clonal fragment are contained on each DNA Capture Bead.</a:t>
            </a:r>
          </a:p>
        </p:txBody>
      </p:sp>
      <p:sp>
        <p:nvSpPr>
          <p:cNvPr id="24582" name="TextBox 5"/>
          <p:cNvSpPr txBox="1">
            <a:spLocks noChangeArrowheads="1"/>
          </p:cNvSpPr>
          <p:nvPr/>
        </p:nvSpPr>
        <p:spPr bwMode="auto">
          <a:xfrm>
            <a:off x="4724978" y="2590836"/>
            <a:ext cx="4114512" cy="4278094"/>
          </a:xfrm>
          <a:prstGeom prst="rect">
            <a:avLst/>
          </a:prstGeom>
          <a:noFill/>
          <a:ln w="9525">
            <a:noFill/>
            <a:miter lim="800000"/>
            <a:headEnd/>
            <a:tailEnd/>
          </a:ln>
        </p:spPr>
        <p:txBody>
          <a:bodyPr>
            <a:prstTxWarp prst="textNoShape">
              <a:avLst/>
            </a:prstTxWarp>
            <a:spAutoFit/>
          </a:bodyPr>
          <a:lstStyle/>
          <a:p>
            <a:pPr marL="166688" indent="-166688">
              <a:buFont typeface="Arial" charset="0"/>
              <a:buChar char="•"/>
            </a:pPr>
            <a:r>
              <a:rPr lang="en-US" sz="1600">
                <a:latin typeface="Calibri" charset="0"/>
              </a:rPr>
              <a:t> Pyrosequencing technology</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 Clonal amplification of starting material</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 </a:t>
            </a:r>
            <a:r>
              <a:rPr lang="en-US" sz="1600" b="1">
                <a:latin typeface="Calibri" charset="0"/>
              </a:rPr>
              <a:t>500 million bp per run (1 million reads at average 400-500bp length)</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10 hour run</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Ability to run 2, 4, 8 &amp; 16 separate lanes (physical separation)</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10bp tags built into 454 adaptors allow further sample pooling (160  unique tags available)</a:t>
            </a:r>
          </a:p>
          <a:p>
            <a:pPr marL="166688" indent="-166688">
              <a:buFont typeface="Arial" charset="0"/>
              <a:buChar char="•"/>
            </a:pPr>
            <a:endParaRPr lang="en-US" sz="1600">
              <a:latin typeface="Calibri" charset="0"/>
            </a:endParaRPr>
          </a:p>
          <a:p>
            <a:pPr marL="166688" indent="-166688">
              <a:buFont typeface="Arial" charset="0"/>
              <a:buChar char="•"/>
            </a:pPr>
            <a:r>
              <a:rPr lang="en-US" sz="1600">
                <a:latin typeface="Calibri" charset="0"/>
              </a:rPr>
              <a:t>Cost ~$15/1000 reads</a:t>
            </a:r>
          </a:p>
        </p:txBody>
      </p:sp>
      <p:pic>
        <p:nvPicPr>
          <p:cNvPr id="24583" name="Picture 2" descr="Go to fullsize image">
            <a:hlinkClick r:id="rId3"/>
          </p:cNvPr>
          <p:cNvPicPr>
            <a:picLocks noChangeAspect="1" noChangeArrowheads="1"/>
          </p:cNvPicPr>
          <p:nvPr/>
        </p:nvPicPr>
        <p:blipFill>
          <a:blip r:embed="rId4"/>
          <a:srcRect/>
          <a:stretch>
            <a:fillRect/>
          </a:stretch>
        </p:blipFill>
        <p:spPr bwMode="auto">
          <a:xfrm>
            <a:off x="685512" y="1370950"/>
            <a:ext cx="1676977" cy="1676328"/>
          </a:xfrm>
          <a:prstGeom prst="rect">
            <a:avLst/>
          </a:prstGeom>
          <a:noFill/>
          <a:ln w="9525">
            <a:noFill/>
            <a:miter lim="800000"/>
            <a:headEnd/>
            <a:tailEnd/>
          </a:ln>
        </p:spPr>
      </p:pic>
      <p:sp>
        <p:nvSpPr>
          <p:cNvPr id="8" name="TextBox 7"/>
          <p:cNvSpPr txBox="1"/>
          <p:nvPr/>
        </p:nvSpPr>
        <p:spPr>
          <a:xfrm>
            <a:off x="609023" y="152400"/>
            <a:ext cx="8412655" cy="523220"/>
          </a:xfrm>
          <a:prstGeom prst="rect">
            <a:avLst/>
          </a:prstGeom>
          <a:noFill/>
        </p:spPr>
        <p:txBody>
          <a:bodyPr wrap="none" rtlCol="0">
            <a:spAutoFit/>
          </a:bodyPr>
          <a:lstStyle/>
          <a:p>
            <a:r>
              <a:rPr lang="en-US" sz="2800" b="1" u="sng" dirty="0" smtClean="0">
                <a:latin typeface="Comic Sans MS"/>
                <a:cs typeface="Comic Sans MS"/>
              </a:rPr>
              <a:t>4. The future, Genomic and expression studies</a:t>
            </a:r>
            <a:endParaRPr lang="en-US" sz="2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2667272" y="173566"/>
            <a:ext cx="3604097" cy="523220"/>
          </a:xfrm>
          <a:prstGeom prst="rect">
            <a:avLst/>
          </a:prstGeom>
          <a:noFill/>
        </p:spPr>
        <p:txBody>
          <a:bodyPr wrap="none" rtlCol="0">
            <a:spAutoFit/>
          </a:bodyPr>
          <a:lstStyle/>
          <a:p>
            <a:r>
              <a:rPr lang="en-US" sz="2800" b="1" u="sng" dirty="0" smtClean="0">
                <a:latin typeface="Comic Sans MS"/>
                <a:cs typeface="Comic Sans MS"/>
              </a:rPr>
              <a:t>Population Genomics</a:t>
            </a:r>
            <a:endParaRPr lang="en-US" sz="2800" dirty="0"/>
          </a:p>
        </p:txBody>
      </p:sp>
      <p:pic>
        <p:nvPicPr>
          <p:cNvPr id="11" name="Picture 10"/>
          <p:cNvPicPr>
            <a:picLocks noChangeAspect="1"/>
          </p:cNvPicPr>
          <p:nvPr/>
        </p:nvPicPr>
        <p:blipFill>
          <a:blip r:embed="rId2"/>
          <a:stretch>
            <a:fillRect/>
          </a:stretch>
        </p:blipFill>
        <p:spPr>
          <a:xfrm>
            <a:off x="1661583" y="929626"/>
            <a:ext cx="6021917" cy="585841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14370" name="Object 2"/>
          <p:cNvGraphicFramePr>
            <a:graphicFrameLocks noChangeAspect="1"/>
          </p:cNvGraphicFramePr>
          <p:nvPr/>
        </p:nvGraphicFramePr>
        <p:xfrm>
          <a:off x="127000" y="2908300"/>
          <a:ext cx="4140200" cy="3949700"/>
        </p:xfrm>
        <a:graphic>
          <a:graphicData uri="http://schemas.openxmlformats.org/presentationml/2006/ole">
            <p:oleObj spid="_x0000_s119810" name="Document" r:id="rId3" imgW="0" imgH="0" progId="Word.Document.8">
              <p:embed/>
            </p:oleObj>
          </a:graphicData>
        </a:graphic>
      </p:graphicFrame>
      <p:graphicFrame>
        <p:nvGraphicFramePr>
          <p:cNvPr id="314371" name="Object 3"/>
          <p:cNvGraphicFramePr>
            <a:graphicFrameLocks noChangeAspect="1"/>
          </p:cNvGraphicFramePr>
          <p:nvPr/>
        </p:nvGraphicFramePr>
        <p:xfrm>
          <a:off x="4724400" y="2913063"/>
          <a:ext cx="3962400" cy="3944937"/>
        </p:xfrm>
        <a:graphic>
          <a:graphicData uri="http://schemas.openxmlformats.org/presentationml/2006/ole">
            <p:oleObj spid="_x0000_s119811" name="Document" r:id="rId4" imgW="2908300" imgH="2895600" progId="Word.Document.8">
              <p:embed/>
            </p:oleObj>
          </a:graphicData>
        </a:graphic>
      </p:graphicFrame>
      <p:pic>
        <p:nvPicPr>
          <p:cNvPr id="314373" name="Picture 5" descr="mqmapgend-2                                                    000589E1Macintosh HD                   B746AFEA:"/>
          <p:cNvPicPr>
            <a:picLocks noChangeAspect="1" noChangeArrowheads="1"/>
          </p:cNvPicPr>
          <p:nvPr/>
        </p:nvPicPr>
        <p:blipFill>
          <a:blip r:embed="rId5"/>
          <a:srcRect l="18356" t="15747" b="9628"/>
          <a:stretch>
            <a:fillRect/>
          </a:stretch>
        </p:blipFill>
        <p:spPr bwMode="auto">
          <a:xfrm>
            <a:off x="508000" y="419100"/>
            <a:ext cx="3389313" cy="2362200"/>
          </a:xfrm>
          <a:prstGeom prst="rect">
            <a:avLst/>
          </a:prstGeom>
          <a:noFill/>
        </p:spPr>
      </p:pic>
      <p:pic>
        <p:nvPicPr>
          <p:cNvPr id="314374" name="Picture 6" descr="earlydog_zoom.jpg                                              000589E1Macintosh HD                   B746AFEA:"/>
          <p:cNvPicPr>
            <a:picLocks noChangeAspect="1" noChangeArrowheads="1"/>
          </p:cNvPicPr>
          <p:nvPr/>
        </p:nvPicPr>
        <p:blipFill>
          <a:blip r:embed="rId6"/>
          <a:srcRect/>
          <a:stretch>
            <a:fillRect/>
          </a:stretch>
        </p:blipFill>
        <p:spPr bwMode="auto">
          <a:xfrm>
            <a:off x="4419600" y="0"/>
            <a:ext cx="4267200" cy="3048000"/>
          </a:xfrm>
          <a:prstGeom prst="rect">
            <a:avLst/>
          </a:prstGeom>
          <a:noFill/>
          <a:ln w="9525">
            <a:noFill/>
            <a:miter lim="800000"/>
            <a:headEnd/>
            <a:tailEnd/>
          </a:ln>
        </p:spPr>
      </p:pic>
      <p:sp>
        <p:nvSpPr>
          <p:cNvPr id="314372" name="Text Box 4"/>
          <p:cNvSpPr txBox="1">
            <a:spLocks noChangeArrowheads="1"/>
          </p:cNvSpPr>
          <p:nvPr/>
        </p:nvSpPr>
        <p:spPr bwMode="auto">
          <a:xfrm>
            <a:off x="177800" y="76200"/>
            <a:ext cx="4178300" cy="336550"/>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600" b="1">
                <a:latin typeface="Times" charset="0"/>
              </a:rPr>
              <a:t>The Oldest dogs: Sabin and Khlopachev, 2002</a:t>
            </a:r>
          </a:p>
        </p:txBody>
      </p:sp>
      <p:sp>
        <p:nvSpPr>
          <p:cNvPr id="314375" name="Text Box 7"/>
          <p:cNvSpPr txBox="1">
            <a:spLocks noChangeArrowheads="1"/>
          </p:cNvSpPr>
          <p:nvPr/>
        </p:nvSpPr>
        <p:spPr bwMode="auto">
          <a:xfrm>
            <a:off x="5534025" y="3203575"/>
            <a:ext cx="1217613" cy="457200"/>
          </a:xfrm>
          <a:prstGeom prst="rect">
            <a:avLst/>
          </a:prstGeom>
          <a:noFill/>
          <a:ln w="9525">
            <a:noFill/>
            <a:miter lim="800000"/>
            <a:headEnd/>
            <a:tailEnd/>
          </a:ln>
          <a:effectLst/>
        </p:spPr>
        <p:txBody>
          <a:bodyPr wrap="none">
            <a:prstTxWarp prst="textNoShape">
              <a:avLst/>
            </a:prstTxWarp>
            <a:spAutoFit/>
          </a:bodyPr>
          <a:lstStyle/>
          <a:p>
            <a:r>
              <a:rPr lang="en-US" b="1">
                <a:solidFill>
                  <a:srgbClr val="ED181E"/>
                </a:solidFill>
              </a:rPr>
              <a:t>Huskies</a:t>
            </a:r>
          </a:p>
        </p:txBody>
      </p:sp>
      <p:sp>
        <p:nvSpPr>
          <p:cNvPr id="314376" name="Text Box 8"/>
          <p:cNvSpPr txBox="1">
            <a:spLocks noChangeArrowheads="1"/>
          </p:cNvSpPr>
          <p:nvPr/>
        </p:nvSpPr>
        <p:spPr bwMode="auto">
          <a:xfrm>
            <a:off x="5889625" y="5375275"/>
            <a:ext cx="1131888" cy="457200"/>
          </a:xfrm>
          <a:prstGeom prst="rect">
            <a:avLst/>
          </a:prstGeom>
          <a:noFill/>
          <a:ln w="9525">
            <a:noFill/>
            <a:miter lim="800000"/>
            <a:headEnd/>
            <a:tailEnd/>
          </a:ln>
          <a:effectLst/>
        </p:spPr>
        <p:txBody>
          <a:bodyPr wrap="none">
            <a:prstTxWarp prst="textNoShape">
              <a:avLst/>
            </a:prstTxWarp>
            <a:spAutoFit/>
          </a:bodyPr>
          <a:lstStyle/>
          <a:p>
            <a:r>
              <a:rPr lang="en-US" b="1">
                <a:solidFill>
                  <a:srgbClr val="ED181E"/>
                </a:solidFill>
              </a:rPr>
              <a:t>Wolves</a:t>
            </a:r>
          </a:p>
        </p:txBody>
      </p:sp>
      <p:sp>
        <p:nvSpPr>
          <p:cNvPr id="314377" name="Rectangle 9"/>
          <p:cNvSpPr>
            <a:spLocks noChangeArrowheads="1"/>
          </p:cNvSpPr>
          <p:nvPr/>
        </p:nvSpPr>
        <p:spPr bwMode="auto">
          <a:xfrm>
            <a:off x="7302500" y="4064000"/>
            <a:ext cx="317500" cy="622300"/>
          </a:xfrm>
          <a:prstGeom prst="rect">
            <a:avLst/>
          </a:prstGeom>
          <a:noFill/>
          <a:ln w="9525">
            <a:solidFill>
              <a:srgbClr val="ED181E"/>
            </a:solidFill>
            <a:miter lim="800000"/>
            <a:headEnd/>
            <a:tailEnd/>
          </a:ln>
          <a:effectLst/>
        </p:spPr>
        <p:txBody>
          <a:bodyPr wrap="none" anchor="ctr">
            <a:prstTxWarp prst="textNoShape">
              <a:avLst/>
            </a:prstTxWarp>
          </a:bodyPr>
          <a:lstStyle/>
          <a:p>
            <a:pPr algn="ctr"/>
            <a:endParaRPr lang="en-US"/>
          </a:p>
        </p:txBody>
      </p:sp>
      <p:sp>
        <p:nvSpPr>
          <p:cNvPr id="314378" name="Text Box 10"/>
          <p:cNvSpPr txBox="1">
            <a:spLocks noChangeArrowheads="1"/>
          </p:cNvSpPr>
          <p:nvPr/>
        </p:nvSpPr>
        <p:spPr bwMode="auto">
          <a:xfrm>
            <a:off x="6943725" y="3405188"/>
            <a:ext cx="1601788" cy="3968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ED181E"/>
                </a:solidFill>
              </a:rPr>
              <a:t>Russian dogs</a:t>
            </a:r>
          </a:p>
        </p:txBody>
      </p:sp>
      <p:sp>
        <p:nvSpPr>
          <p:cNvPr id="314379" name="Line 11"/>
          <p:cNvSpPr>
            <a:spLocks noChangeShapeType="1"/>
          </p:cNvSpPr>
          <p:nvPr/>
        </p:nvSpPr>
        <p:spPr bwMode="auto">
          <a:xfrm flipH="1">
            <a:off x="7404100" y="3797300"/>
            <a:ext cx="76200" cy="2413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314380" name="Text Box 12"/>
          <p:cNvSpPr txBox="1">
            <a:spLocks noChangeArrowheads="1"/>
          </p:cNvSpPr>
          <p:nvPr/>
        </p:nvSpPr>
        <p:spPr bwMode="auto">
          <a:xfrm>
            <a:off x="7718425" y="3786188"/>
            <a:ext cx="1255713" cy="396875"/>
          </a:xfrm>
          <a:prstGeom prst="rect">
            <a:avLst/>
          </a:prstGeom>
          <a:noFill/>
          <a:ln w="9525">
            <a:noFill/>
            <a:miter lim="800000"/>
            <a:headEnd/>
            <a:tailEnd/>
          </a:ln>
          <a:effectLst/>
        </p:spPr>
        <p:txBody>
          <a:bodyPr>
            <a:prstTxWarp prst="textNoShape">
              <a:avLst/>
            </a:prstTxWarp>
            <a:spAutoFit/>
          </a:bodyPr>
          <a:lstStyle/>
          <a:p>
            <a:r>
              <a:rPr lang="en-US" sz="2000" b="1">
                <a:solidFill>
                  <a:srgbClr val="ED181E"/>
                </a:solidFill>
              </a:rPr>
              <a:t>Gt. Danes</a:t>
            </a:r>
          </a:p>
        </p:txBody>
      </p:sp>
      <p:sp>
        <p:nvSpPr>
          <p:cNvPr id="314381" name="Line 13"/>
          <p:cNvSpPr>
            <a:spLocks noChangeShapeType="1"/>
          </p:cNvSpPr>
          <p:nvPr/>
        </p:nvSpPr>
        <p:spPr bwMode="auto">
          <a:xfrm flipH="1">
            <a:off x="7810500" y="4114800"/>
            <a:ext cx="368300" cy="889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0" y="857250"/>
            <a:ext cx="6604000" cy="5143500"/>
          </a:xfrm>
          <a:prstGeom prst="rect">
            <a:avLst/>
          </a:prstGeom>
        </p:spPr>
      </p:pic>
      <p:sp>
        <p:nvSpPr>
          <p:cNvPr id="3" name="TextBox 2"/>
          <p:cNvSpPr txBox="1"/>
          <p:nvPr/>
        </p:nvSpPr>
        <p:spPr>
          <a:xfrm>
            <a:off x="3185854" y="152400"/>
            <a:ext cx="3187166" cy="523220"/>
          </a:xfrm>
          <a:prstGeom prst="rect">
            <a:avLst/>
          </a:prstGeom>
          <a:noFill/>
        </p:spPr>
        <p:txBody>
          <a:bodyPr wrap="none" rtlCol="0">
            <a:spAutoFit/>
          </a:bodyPr>
          <a:lstStyle/>
          <a:p>
            <a:r>
              <a:rPr lang="en-US" sz="2800" b="1" u="sng" dirty="0" smtClean="0">
                <a:latin typeface="Comic Sans MS"/>
                <a:cs typeface="Comic Sans MS"/>
              </a:rPr>
              <a:t>4. future studies</a:t>
            </a:r>
            <a:endParaRPr lang="en-US" sz="2800" dirty="0"/>
          </a:p>
        </p:txBody>
      </p:sp>
      <p:sp>
        <p:nvSpPr>
          <p:cNvPr id="5" name="TextBox 4"/>
          <p:cNvSpPr txBox="1"/>
          <p:nvPr/>
        </p:nvSpPr>
        <p:spPr>
          <a:xfrm>
            <a:off x="2092396" y="6000750"/>
            <a:ext cx="5326523" cy="523220"/>
          </a:xfrm>
          <a:prstGeom prst="rect">
            <a:avLst/>
          </a:prstGeom>
          <a:noFill/>
        </p:spPr>
        <p:txBody>
          <a:bodyPr wrap="none" rtlCol="0">
            <a:spAutoFit/>
          </a:bodyPr>
          <a:lstStyle/>
          <a:p>
            <a:r>
              <a:rPr lang="en-US" sz="2800" b="1" u="sng" dirty="0" smtClean="0">
                <a:latin typeface="Comic Sans MS"/>
                <a:cs typeface="Comic Sans MS"/>
              </a:rPr>
              <a:t>Domestication of the red fox</a:t>
            </a:r>
            <a:endParaRPr 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3346" name="Picture 2" descr="whippet person                                                 00006394bobcat                         B68739E8:"/>
          <p:cNvPicPr>
            <a:picLocks noChangeAspect="1" noChangeArrowheads="1"/>
          </p:cNvPicPr>
          <p:nvPr/>
        </p:nvPicPr>
        <p:blipFill>
          <a:blip r:embed="rId2"/>
          <a:srcRect/>
          <a:stretch>
            <a:fillRect/>
          </a:stretch>
        </p:blipFill>
        <p:spPr bwMode="auto">
          <a:xfrm>
            <a:off x="0" y="1303338"/>
            <a:ext cx="3116263" cy="2430462"/>
          </a:xfrm>
          <a:prstGeom prst="rect">
            <a:avLst/>
          </a:prstGeom>
          <a:noFill/>
        </p:spPr>
      </p:pic>
      <p:pic>
        <p:nvPicPr>
          <p:cNvPr id="313347" name="Picture 3" descr="bulldog guy                                                    00006394bobcat                         B68739E8:"/>
          <p:cNvPicPr>
            <a:picLocks noChangeAspect="1" noChangeArrowheads="1"/>
          </p:cNvPicPr>
          <p:nvPr/>
        </p:nvPicPr>
        <p:blipFill>
          <a:blip r:embed="rId3"/>
          <a:srcRect/>
          <a:stretch>
            <a:fillRect/>
          </a:stretch>
        </p:blipFill>
        <p:spPr bwMode="auto">
          <a:xfrm>
            <a:off x="3116263" y="3741738"/>
            <a:ext cx="3114675" cy="2430462"/>
          </a:xfrm>
          <a:prstGeom prst="rect">
            <a:avLst/>
          </a:prstGeom>
          <a:noFill/>
        </p:spPr>
      </p:pic>
      <p:pic>
        <p:nvPicPr>
          <p:cNvPr id="313348" name="Picture 4" descr="cockerspaniel girl                                             00006394bobcat                         B68739E8:"/>
          <p:cNvPicPr>
            <a:picLocks noChangeAspect="1" noChangeArrowheads="1"/>
          </p:cNvPicPr>
          <p:nvPr/>
        </p:nvPicPr>
        <p:blipFill>
          <a:blip r:embed="rId4"/>
          <a:srcRect/>
          <a:stretch>
            <a:fillRect/>
          </a:stretch>
        </p:blipFill>
        <p:spPr bwMode="auto">
          <a:xfrm>
            <a:off x="3048000" y="1303338"/>
            <a:ext cx="3116263" cy="2430462"/>
          </a:xfrm>
          <a:prstGeom prst="rect">
            <a:avLst/>
          </a:prstGeom>
          <a:noFill/>
        </p:spPr>
      </p:pic>
      <p:pic>
        <p:nvPicPr>
          <p:cNvPr id="313349" name="Picture 5" descr="doberman person                                                00006394bobcat                         B68739E8:"/>
          <p:cNvPicPr>
            <a:picLocks noChangeAspect="1" noChangeArrowheads="1"/>
          </p:cNvPicPr>
          <p:nvPr/>
        </p:nvPicPr>
        <p:blipFill>
          <a:blip r:embed="rId5"/>
          <a:srcRect/>
          <a:stretch>
            <a:fillRect/>
          </a:stretch>
        </p:blipFill>
        <p:spPr bwMode="auto">
          <a:xfrm>
            <a:off x="6027738" y="1303338"/>
            <a:ext cx="3116262" cy="2430462"/>
          </a:xfrm>
          <a:prstGeom prst="rect">
            <a:avLst/>
          </a:prstGeom>
          <a:noFill/>
        </p:spPr>
      </p:pic>
      <p:pic>
        <p:nvPicPr>
          <p:cNvPr id="313350" name="Picture 6" descr="&#10;poodle person                                                  00006394bobcat                         B68739E8:"/>
          <p:cNvPicPr>
            <a:picLocks noChangeAspect="1" noChangeArrowheads="1"/>
          </p:cNvPicPr>
          <p:nvPr/>
        </p:nvPicPr>
        <p:blipFill>
          <a:blip r:embed="rId6"/>
          <a:srcRect/>
          <a:stretch>
            <a:fillRect/>
          </a:stretch>
        </p:blipFill>
        <p:spPr bwMode="auto">
          <a:xfrm>
            <a:off x="0" y="3741738"/>
            <a:ext cx="3116263" cy="2430462"/>
          </a:xfrm>
          <a:prstGeom prst="rect">
            <a:avLst/>
          </a:prstGeom>
          <a:noFill/>
        </p:spPr>
      </p:pic>
      <p:pic>
        <p:nvPicPr>
          <p:cNvPr id="313351" name="Picture 7" descr="&#10;shitzu person                                                  00006394bobcat                         B68739E8:"/>
          <p:cNvPicPr>
            <a:picLocks noChangeAspect="1" noChangeArrowheads="1"/>
          </p:cNvPicPr>
          <p:nvPr/>
        </p:nvPicPr>
        <p:blipFill>
          <a:blip r:embed="rId7"/>
          <a:srcRect/>
          <a:stretch>
            <a:fillRect/>
          </a:stretch>
        </p:blipFill>
        <p:spPr bwMode="auto">
          <a:xfrm>
            <a:off x="6164263" y="3817938"/>
            <a:ext cx="2979737" cy="2324100"/>
          </a:xfrm>
          <a:prstGeom prst="rect">
            <a:avLst/>
          </a:prstGeom>
          <a:noFill/>
        </p:spPr>
      </p:pic>
      <p:sp>
        <p:nvSpPr>
          <p:cNvPr id="313352" name="Text Box 8"/>
          <p:cNvSpPr txBox="1">
            <a:spLocks noChangeArrowheads="1"/>
          </p:cNvSpPr>
          <p:nvPr/>
        </p:nvSpPr>
        <p:spPr bwMode="auto">
          <a:xfrm>
            <a:off x="457204" y="368298"/>
            <a:ext cx="8697384" cy="646331"/>
          </a:xfrm>
          <a:prstGeom prst="rect">
            <a:avLst/>
          </a:prstGeom>
          <a:noFill/>
          <a:ln w="9525">
            <a:noFill/>
            <a:miter lim="800000"/>
            <a:headEnd/>
            <a:tailEnd/>
          </a:ln>
          <a:effectLst/>
        </p:spPr>
        <p:txBody>
          <a:bodyPr wrap="square">
            <a:prstTxWarp prst="textNoShape">
              <a:avLst/>
            </a:prstTxWarp>
            <a:spAutoFit/>
          </a:bodyPr>
          <a:lstStyle/>
          <a:p>
            <a:r>
              <a:rPr lang="en-US" sz="3600" b="1" dirty="0">
                <a:solidFill>
                  <a:srgbClr val="000000"/>
                </a:solidFill>
                <a:effectLst>
                  <a:outerShdw blurRad="38100" dist="38100" dir="2700000" algn="tl">
                    <a:srgbClr val="000000"/>
                  </a:outerShdw>
                </a:effectLst>
                <a:latin typeface="Comic Sans MS"/>
                <a:cs typeface="Comic Sans MS"/>
              </a:rPr>
              <a:t>THE FUTURE OF DOG EVOLUTION</a:t>
            </a:r>
            <a:endParaRPr lang="en-US" dirty="0">
              <a:solidFill>
                <a:srgbClr val="000000"/>
              </a:solidFill>
              <a:effectLst>
                <a:outerShdw blurRad="38100" dist="38100" dir="2700000" algn="tl">
                  <a:srgbClr val="FFFFFF"/>
                </a:outerShdw>
              </a:effectLst>
              <a:latin typeface="Comic Sans MS"/>
              <a:cs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pic>
        <p:nvPicPr>
          <p:cNvPr id="262146" name="Picture 2" descr="&#10;Untitled-3                                                     0000001FEVIDENCE 1/10/02               B86390E9:"/>
          <p:cNvPicPr>
            <a:picLocks noChangeAspect="1" noChangeArrowheads="1"/>
          </p:cNvPicPr>
          <p:nvPr/>
        </p:nvPicPr>
        <p:blipFill>
          <a:blip r:embed="rId2">
            <a:lum bright="18000"/>
          </a:blip>
          <a:srcRect/>
          <a:stretch>
            <a:fillRect/>
          </a:stretch>
        </p:blipFill>
        <p:spPr bwMode="auto">
          <a:xfrm>
            <a:off x="1084263" y="981075"/>
            <a:ext cx="6705600" cy="5100638"/>
          </a:xfrm>
          <a:prstGeom prst="rect">
            <a:avLst/>
          </a:prstGeom>
          <a:noFill/>
        </p:spPr>
      </p:pic>
      <p:sp>
        <p:nvSpPr>
          <p:cNvPr id="262147" name="Text Box 3"/>
          <p:cNvSpPr txBox="1">
            <a:spLocks noChangeArrowheads="1"/>
          </p:cNvSpPr>
          <p:nvPr/>
        </p:nvSpPr>
        <p:spPr bwMode="auto">
          <a:xfrm>
            <a:off x="460375" y="411163"/>
            <a:ext cx="1663323" cy="369332"/>
          </a:xfrm>
          <a:prstGeom prst="rect">
            <a:avLst/>
          </a:prstGeom>
          <a:noFill/>
          <a:ln w="9525">
            <a:noFill/>
            <a:miter lim="800000"/>
            <a:headEnd/>
            <a:tailEnd/>
          </a:ln>
          <a:effectLst/>
        </p:spPr>
        <p:txBody>
          <a:bodyPr wrap="none">
            <a:prstTxWarp prst="textNoShape">
              <a:avLst/>
            </a:prstTxWarp>
            <a:spAutoFit/>
          </a:bodyPr>
          <a:lstStyle/>
          <a:p>
            <a:r>
              <a:rPr lang="en-US" b="1">
                <a:solidFill>
                  <a:srgbClr val="FFFF00"/>
                </a:solidFill>
                <a:latin typeface="Comic Sans MS"/>
                <a:cs typeface="Comic Sans MS"/>
              </a:rPr>
              <a:t>CHIHUAHUA</a:t>
            </a:r>
            <a:endParaRPr lang="en-US" b="1">
              <a:solidFill>
                <a:schemeClr val="bg1"/>
              </a:solidFill>
              <a:latin typeface="Comic Sans MS"/>
              <a:cs typeface="Comic Sans MS"/>
            </a:endParaRPr>
          </a:p>
        </p:txBody>
      </p:sp>
      <p:sp>
        <p:nvSpPr>
          <p:cNvPr id="262148" name="Line 4"/>
          <p:cNvSpPr>
            <a:spLocks noChangeShapeType="1"/>
          </p:cNvSpPr>
          <p:nvPr/>
        </p:nvSpPr>
        <p:spPr bwMode="auto">
          <a:xfrm>
            <a:off x="1422400" y="838200"/>
            <a:ext cx="609600" cy="1905000"/>
          </a:xfrm>
          <a:prstGeom prst="line">
            <a:avLst/>
          </a:prstGeom>
          <a:noFill/>
          <a:ln w="38100">
            <a:solidFill>
              <a:srgbClr val="FFFF00"/>
            </a:solidFill>
            <a:round/>
            <a:headEnd/>
            <a:tailEnd type="triangle" w="med" len="med"/>
          </a:ln>
          <a:effectLst/>
        </p:spPr>
        <p:txBody>
          <a:bodyPr wrap="none" anchor="ctr">
            <a:prstTxWarp prst="textNoShape">
              <a:avLst/>
            </a:prstTxWarp>
          </a:bodyPr>
          <a:lstStyle/>
          <a:p>
            <a:endParaRPr lang="en-US">
              <a:latin typeface="Comic Sans MS"/>
              <a:cs typeface="Comic Sans MS"/>
            </a:endParaRPr>
          </a:p>
        </p:txBody>
      </p:sp>
      <p:sp>
        <p:nvSpPr>
          <p:cNvPr id="262149" name="Text Box 5"/>
          <p:cNvSpPr txBox="1">
            <a:spLocks noChangeArrowheads="1"/>
          </p:cNvSpPr>
          <p:nvPr/>
        </p:nvSpPr>
        <p:spPr bwMode="auto">
          <a:xfrm>
            <a:off x="6367463" y="304800"/>
            <a:ext cx="1730274" cy="369332"/>
          </a:xfrm>
          <a:prstGeom prst="rect">
            <a:avLst/>
          </a:prstGeom>
          <a:noFill/>
          <a:ln w="9525">
            <a:noFill/>
            <a:miter lim="800000"/>
            <a:headEnd/>
            <a:tailEnd/>
          </a:ln>
          <a:effectLst/>
        </p:spPr>
        <p:txBody>
          <a:bodyPr wrap="none">
            <a:prstTxWarp prst="textNoShape">
              <a:avLst/>
            </a:prstTxWarp>
            <a:spAutoFit/>
          </a:bodyPr>
          <a:lstStyle/>
          <a:p>
            <a:r>
              <a:rPr lang="en-US" b="1">
                <a:solidFill>
                  <a:srgbClr val="FFFF00"/>
                </a:solidFill>
                <a:latin typeface="Comic Sans MS"/>
                <a:cs typeface="Comic Sans MS"/>
              </a:rPr>
              <a:t>GREAT DANE</a:t>
            </a:r>
            <a:endParaRPr lang="en-US" b="1">
              <a:solidFill>
                <a:schemeClr val="bg1"/>
              </a:solidFill>
              <a:latin typeface="Comic Sans MS"/>
              <a:cs typeface="Comic Sans MS"/>
            </a:endParaRPr>
          </a:p>
        </p:txBody>
      </p:sp>
      <p:sp>
        <p:nvSpPr>
          <p:cNvPr id="262150" name="Line 6"/>
          <p:cNvSpPr>
            <a:spLocks noChangeShapeType="1"/>
          </p:cNvSpPr>
          <p:nvPr/>
        </p:nvSpPr>
        <p:spPr bwMode="auto">
          <a:xfrm flipH="1">
            <a:off x="7040563" y="838200"/>
            <a:ext cx="473075" cy="685800"/>
          </a:xfrm>
          <a:prstGeom prst="line">
            <a:avLst/>
          </a:prstGeom>
          <a:noFill/>
          <a:ln w="38100">
            <a:solidFill>
              <a:srgbClr val="FFFF00"/>
            </a:solidFill>
            <a:round/>
            <a:headEnd/>
            <a:tailEnd type="triangle" w="med" len="med"/>
          </a:ln>
          <a:effectLst/>
        </p:spPr>
        <p:txBody>
          <a:bodyPr wrap="none" anchor="ctr">
            <a:prstTxWarp prst="textNoShape">
              <a:avLst/>
            </a:prstTxWarp>
          </a:bodyPr>
          <a:lstStyle/>
          <a:p>
            <a:endParaRPr lang="en-US">
              <a:latin typeface="Comic Sans MS"/>
              <a:cs typeface="Comic Sans MS"/>
            </a:endParaRPr>
          </a:p>
        </p:txBody>
      </p:sp>
      <p:sp>
        <p:nvSpPr>
          <p:cNvPr id="262151" name="Text Box 7"/>
          <p:cNvSpPr txBox="1">
            <a:spLocks noChangeArrowheads="1"/>
          </p:cNvSpPr>
          <p:nvPr/>
        </p:nvSpPr>
        <p:spPr bwMode="auto">
          <a:xfrm>
            <a:off x="2913063" y="381000"/>
            <a:ext cx="2104249" cy="36933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latin typeface="Comic Sans MS"/>
                <a:cs typeface="Comic Sans MS"/>
              </a:rPr>
              <a:t>HOMO SAPIENS</a:t>
            </a:r>
          </a:p>
        </p:txBody>
      </p:sp>
      <p:sp>
        <p:nvSpPr>
          <p:cNvPr id="262152" name="Line 8"/>
          <p:cNvSpPr>
            <a:spLocks noChangeShapeType="1"/>
          </p:cNvSpPr>
          <p:nvPr/>
        </p:nvSpPr>
        <p:spPr bwMode="auto">
          <a:xfrm>
            <a:off x="4064000" y="838200"/>
            <a:ext cx="0" cy="381000"/>
          </a:xfrm>
          <a:prstGeom prst="line">
            <a:avLst/>
          </a:prstGeom>
          <a:noFill/>
          <a:ln w="38100">
            <a:solidFill>
              <a:schemeClr val="bg1"/>
            </a:solidFill>
            <a:round/>
            <a:headEnd/>
            <a:tailEnd type="triangle" w="med" len="med"/>
          </a:ln>
          <a:effectLst/>
        </p:spPr>
        <p:txBody>
          <a:bodyPr wrap="none" anchor="ctr">
            <a:prstTxWarp prst="textNoShape">
              <a:avLst/>
            </a:prstTxWarp>
          </a:bodyPr>
          <a:lstStyle/>
          <a:p>
            <a:endParaRPr lang="en-US">
              <a:latin typeface="Comic Sans MS"/>
              <a:cs typeface="Comic Sans MS"/>
            </a:endParaRPr>
          </a:p>
        </p:txBody>
      </p:sp>
      <p:sp>
        <p:nvSpPr>
          <p:cNvPr id="262153" name="Text Box 9"/>
          <p:cNvSpPr txBox="1">
            <a:spLocks noChangeArrowheads="1"/>
          </p:cNvSpPr>
          <p:nvPr/>
        </p:nvSpPr>
        <p:spPr bwMode="auto">
          <a:xfrm>
            <a:off x="579977" y="6126163"/>
            <a:ext cx="7759656" cy="584776"/>
          </a:xfrm>
          <a:prstGeom prst="rect">
            <a:avLst/>
          </a:prstGeom>
          <a:noFill/>
          <a:ln w="9525">
            <a:noFill/>
            <a:miter lim="800000"/>
            <a:headEnd/>
            <a:tailEnd/>
          </a:ln>
          <a:effectLst/>
        </p:spPr>
        <p:txBody>
          <a:bodyPr wrap="none">
            <a:prstTxWarp prst="textNoShape">
              <a:avLst/>
            </a:prstTxWarp>
            <a:spAutoFit/>
          </a:bodyPr>
          <a:lstStyle/>
          <a:p>
            <a:r>
              <a:rPr lang="en-US" sz="3200" b="1" dirty="0" err="1" smtClean="0">
                <a:solidFill>
                  <a:schemeClr val="bg1"/>
                </a:solidFill>
                <a:latin typeface="Comic Sans MS"/>
                <a:cs typeface="Comic Sans MS"/>
              </a:rPr>
              <a:t>b</a:t>
            </a:r>
            <a:r>
              <a:rPr lang="en-US" sz="3200" b="1" dirty="0" smtClean="0">
                <a:solidFill>
                  <a:schemeClr val="bg1"/>
                </a:solidFill>
                <a:latin typeface="Comic Sans MS"/>
                <a:cs typeface="Comic Sans MS"/>
              </a:rPr>
              <a:t>. </a:t>
            </a:r>
            <a:r>
              <a:rPr lang="en-US" sz="3200" b="1" dirty="0">
                <a:solidFill>
                  <a:schemeClr val="bg1"/>
                </a:solidFill>
                <a:latin typeface="Comic Sans MS"/>
                <a:cs typeface="Comic Sans MS"/>
              </a:rPr>
              <a:t>ORIGIN AND DIVERSIFICATION</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158745"/>
            <a:ext cx="7772400" cy="1143000"/>
          </a:xfrm>
        </p:spPr>
        <p:txBody>
          <a:bodyPr/>
          <a:lstStyle/>
          <a:p>
            <a:r>
              <a:rPr lang="en-US" b="1">
                <a:solidFill>
                  <a:schemeClr val="bg1"/>
                </a:solidFill>
                <a:effectLst>
                  <a:outerShdw blurRad="38100" dist="38100" dir="2700000" algn="tl">
                    <a:srgbClr val="000000"/>
                  </a:outerShdw>
                </a:effectLst>
                <a:latin typeface="Comic Sans MS"/>
                <a:cs typeface="Comic Sans MS"/>
              </a:rPr>
              <a:t>QUESTIONS</a:t>
            </a:r>
          </a:p>
        </p:txBody>
      </p:sp>
      <p:sp>
        <p:nvSpPr>
          <p:cNvPr id="263171" name="Text Box 3"/>
          <p:cNvSpPr txBox="1">
            <a:spLocks noChangeArrowheads="1"/>
          </p:cNvSpPr>
          <p:nvPr/>
        </p:nvSpPr>
        <p:spPr bwMode="auto">
          <a:xfrm>
            <a:off x="468313" y="2011358"/>
            <a:ext cx="7754937" cy="3816430"/>
          </a:xfrm>
          <a:prstGeom prst="rect">
            <a:avLst/>
          </a:prstGeom>
          <a:noFill/>
          <a:ln w="9525">
            <a:noFill/>
            <a:miter lim="800000"/>
            <a:headEnd/>
            <a:tailEnd/>
          </a:ln>
          <a:effectLst/>
        </p:spPr>
        <p:txBody>
          <a:bodyPr wrap="square">
            <a:prstTxWarp prst="textNoShape">
              <a:avLst/>
            </a:prstTxWarp>
            <a:spAutoFit/>
          </a:bodyPr>
          <a:lstStyle/>
          <a:p>
            <a:r>
              <a:rPr lang="en-US" sz="2800" b="1" dirty="0">
                <a:solidFill>
                  <a:srgbClr val="FCFF26"/>
                </a:solidFill>
                <a:effectLst>
                  <a:outerShdw blurRad="38100" dist="38100" dir="2700000" algn="tl">
                    <a:srgbClr val="000000"/>
                  </a:outerShdw>
                </a:effectLst>
                <a:latin typeface="Comic Sans MS"/>
                <a:cs typeface="Comic Sans MS"/>
              </a:rPr>
              <a:t>1) </a:t>
            </a:r>
            <a:r>
              <a:rPr lang="en-US" sz="2800" b="1" dirty="0">
                <a:solidFill>
                  <a:schemeClr val="bg1"/>
                </a:solidFill>
                <a:effectLst>
                  <a:outerShdw blurRad="38100" dist="38100" dir="2700000" algn="tl">
                    <a:srgbClr val="000000"/>
                  </a:outerShdw>
                </a:effectLst>
                <a:latin typeface="Comic Sans MS"/>
                <a:cs typeface="Comic Sans MS"/>
              </a:rPr>
              <a:t>When</a:t>
            </a:r>
            <a:r>
              <a:rPr lang="en-US" sz="2800" b="1" dirty="0">
                <a:solidFill>
                  <a:srgbClr val="FCFF26"/>
                </a:solidFill>
                <a:effectLst>
                  <a:outerShdw blurRad="38100" dist="38100" dir="2700000" algn="tl">
                    <a:srgbClr val="000000"/>
                  </a:outerShdw>
                </a:effectLst>
                <a:latin typeface="Comic Sans MS"/>
                <a:cs typeface="Comic Sans MS"/>
              </a:rPr>
              <a:t> did the domestic dog originate?</a:t>
            </a:r>
          </a:p>
          <a:p>
            <a:endParaRPr lang="en-US" sz="2800" b="1" dirty="0">
              <a:solidFill>
                <a:schemeClr val="bg1"/>
              </a:solidFill>
              <a:effectLst>
                <a:outerShdw blurRad="38100" dist="38100" dir="2700000" algn="tl">
                  <a:srgbClr val="000000"/>
                </a:outerShdw>
              </a:effectLst>
              <a:latin typeface="Comic Sans MS"/>
              <a:cs typeface="Comic Sans MS"/>
            </a:endParaRPr>
          </a:p>
          <a:p>
            <a:r>
              <a:rPr lang="en-US" sz="2800" b="1" dirty="0">
                <a:solidFill>
                  <a:srgbClr val="FFFF00"/>
                </a:solidFill>
                <a:effectLst>
                  <a:outerShdw blurRad="38100" dist="38100" dir="2700000" algn="tl">
                    <a:srgbClr val="000000"/>
                  </a:outerShdw>
                </a:effectLst>
                <a:latin typeface="Comic Sans MS"/>
                <a:cs typeface="Comic Sans MS"/>
              </a:rPr>
              <a:t>2) </a:t>
            </a:r>
            <a:r>
              <a:rPr lang="en-US" sz="2800" b="1" dirty="0">
                <a:solidFill>
                  <a:schemeClr val="bg1"/>
                </a:solidFill>
                <a:effectLst>
                  <a:outerShdw blurRad="38100" dist="38100" dir="2700000" algn="tl">
                    <a:srgbClr val="000000"/>
                  </a:outerShdw>
                </a:effectLst>
                <a:latin typeface="Comic Sans MS"/>
                <a:cs typeface="Comic Sans MS"/>
              </a:rPr>
              <a:t>Where </a:t>
            </a:r>
            <a:r>
              <a:rPr lang="en-US" sz="2800" b="1" dirty="0">
                <a:solidFill>
                  <a:srgbClr val="FCFF26"/>
                </a:solidFill>
                <a:effectLst>
                  <a:outerShdw blurRad="38100" dist="38100" dir="2700000" algn="tl">
                    <a:srgbClr val="000000"/>
                  </a:outerShdw>
                </a:effectLst>
                <a:latin typeface="Comic Sans MS"/>
                <a:cs typeface="Comic Sans MS"/>
              </a:rPr>
              <a:t>did the dog originate </a:t>
            </a:r>
          </a:p>
          <a:p>
            <a:r>
              <a:rPr lang="en-US" sz="2800" b="1" dirty="0">
                <a:solidFill>
                  <a:srgbClr val="FCFF26"/>
                </a:solidFill>
                <a:effectLst>
                  <a:outerShdw blurRad="38100" dist="38100" dir="2700000" algn="tl">
                    <a:srgbClr val="000000"/>
                  </a:outerShdw>
                </a:effectLst>
                <a:latin typeface="Comic Sans MS"/>
                <a:cs typeface="Comic Sans MS"/>
              </a:rPr>
              <a:t>(from a single population &amp; region)? </a:t>
            </a:r>
          </a:p>
          <a:p>
            <a:endParaRPr lang="en-US" sz="2800" b="1" dirty="0">
              <a:solidFill>
                <a:srgbClr val="FCFF26"/>
              </a:solidFill>
              <a:effectLst>
                <a:outerShdw blurRad="38100" dist="38100" dir="2700000" algn="tl">
                  <a:srgbClr val="000000"/>
                </a:outerShdw>
              </a:effectLst>
              <a:latin typeface="Comic Sans MS"/>
              <a:cs typeface="Comic Sans MS"/>
            </a:endParaRPr>
          </a:p>
          <a:p>
            <a:r>
              <a:rPr lang="en-US" sz="2800" b="1" dirty="0">
                <a:solidFill>
                  <a:srgbClr val="FCFF26"/>
                </a:solidFill>
                <a:effectLst>
                  <a:outerShdw blurRad="38100" dist="38100" dir="2700000" algn="tl">
                    <a:srgbClr val="000000"/>
                  </a:outerShdw>
                </a:effectLst>
                <a:latin typeface="Comic Sans MS"/>
                <a:cs typeface="Comic Sans MS"/>
              </a:rPr>
              <a:t>3)</a:t>
            </a:r>
            <a:r>
              <a:rPr lang="en-US" sz="2800" b="1" dirty="0" smtClean="0">
                <a:solidFill>
                  <a:srgbClr val="FCFF26"/>
                </a:solidFill>
                <a:effectLst>
                  <a:outerShdw blurRad="38100" dist="38100" dir="2700000" algn="tl">
                    <a:srgbClr val="000000"/>
                  </a:outerShdw>
                </a:effectLst>
                <a:latin typeface="Comic Sans MS"/>
                <a:cs typeface="Comic Sans MS"/>
              </a:rPr>
              <a:t> </a:t>
            </a:r>
            <a:r>
              <a:rPr lang="en-US" sz="2800" b="1" dirty="0" smtClean="0">
                <a:solidFill>
                  <a:schemeClr val="bg1"/>
                </a:solidFill>
                <a:effectLst>
                  <a:outerShdw blurRad="38100" dist="38100" dir="2700000" algn="tl">
                    <a:srgbClr val="000000"/>
                  </a:outerShdw>
                </a:effectLst>
                <a:latin typeface="Comic Sans MS"/>
                <a:cs typeface="Comic Sans MS"/>
              </a:rPr>
              <a:t>How </a:t>
            </a:r>
            <a:r>
              <a:rPr lang="en-US" sz="2800" b="1" dirty="0" smtClean="0">
                <a:solidFill>
                  <a:srgbClr val="FCFF26"/>
                </a:solidFill>
                <a:effectLst>
                  <a:outerShdw blurRad="38100" dist="38100" dir="2700000" algn="tl">
                    <a:srgbClr val="000000"/>
                  </a:outerShdw>
                </a:effectLst>
                <a:latin typeface="Comic Sans MS"/>
                <a:cs typeface="Comic Sans MS"/>
              </a:rPr>
              <a:t>have humans directed the evolution of dogs? </a:t>
            </a:r>
            <a:endParaRPr lang="en-US" sz="2800" b="1" dirty="0">
              <a:solidFill>
                <a:srgbClr val="FCFF26"/>
              </a:solidFill>
              <a:effectLst>
                <a:outerShdw blurRad="38100" dist="38100" dir="2700000" algn="tl">
                  <a:srgbClr val="000000"/>
                </a:outerShdw>
              </a:effectLst>
              <a:latin typeface="Comic Sans MS"/>
              <a:cs typeface="Comic Sans MS"/>
            </a:endParaRPr>
          </a:p>
          <a:p>
            <a:endParaRPr lang="en-US" sz="2800" b="1" dirty="0">
              <a:solidFill>
                <a:srgbClr val="FCFF26"/>
              </a:solidFill>
              <a:effectLst>
                <a:outerShdw blurRad="38100" dist="38100" dir="2700000" algn="tl">
                  <a:srgbClr val="000000"/>
                </a:outerShdw>
              </a:effectLst>
              <a:latin typeface="Comic Sans MS"/>
              <a:cs typeface="Comic Sans MS"/>
            </a:endParaRPr>
          </a:p>
          <a:p>
            <a:endParaRPr lang="en-US" dirty="0">
              <a:solidFill>
                <a:srgbClr val="FCFF26"/>
              </a:solidFill>
              <a:latin typeface="Comic Sans MS"/>
              <a:cs typeface="Comic Sans M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574</TotalTime>
  <Words>3316</Words>
  <Application>Microsoft Macintosh PowerPoint</Application>
  <PresentationFormat>On-screen Show (4:3)</PresentationFormat>
  <Paragraphs>609</Paragraphs>
  <Slides>79</Slides>
  <Notes>14</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5</vt:i4>
      </vt:variant>
      <vt:variant>
        <vt:lpstr>Slide Titles</vt:lpstr>
      </vt:variant>
      <vt:variant>
        <vt:i4>79</vt:i4>
      </vt:variant>
    </vt:vector>
  </HeadingPairs>
  <TitlesOfParts>
    <vt:vector size="86" baseType="lpstr">
      <vt:lpstr>Office Theme</vt:lpstr>
      <vt:lpstr>Island fox:Users:wayne:Desktop:Nature II:Nature_Resubmitted:WayneSupMethodsTables.doc!OLE_LINK1</vt:lpstr>
      <vt:lpstr>CorelDRAW</vt:lpstr>
      <vt:lpstr>Image</vt:lpstr>
      <vt:lpstr>Document</vt:lpstr>
      <vt:lpstr>Worksheet</vt:lpstr>
      <vt:lpstr>Drawing</vt:lpstr>
      <vt:lpstr>Slide 1</vt:lpstr>
      <vt:lpstr>TALK OUTLINE</vt:lpstr>
      <vt:lpstr>Relationships of Carnivora Families</vt:lpstr>
      <vt:lpstr>Slide 4</vt:lpstr>
      <vt:lpstr>Evolution of Canidae</vt:lpstr>
      <vt:lpstr>Slide 6</vt:lpstr>
      <vt:lpstr>CONCLUSIONS</vt:lpstr>
      <vt:lpstr>Slide 8</vt:lpstr>
      <vt:lpstr>QUESTIONS</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CONCLUSIONS</vt:lpstr>
      <vt:lpstr>Questions</vt:lpstr>
      <vt:lpstr>Slide 26</vt:lpstr>
      <vt:lpstr>D. The Sequencing of the Dog</vt:lpstr>
      <vt:lpstr>2.6 Million SNPs Total-SNP Every 5 Kb</vt:lpstr>
      <vt:lpstr>              E. The CanMap Project (like the human hapmap project aims to characterize genomic variation)</vt:lpstr>
      <vt:lpstr>Samples </vt:lpstr>
      <vt:lpstr>The Canine SNP genotyping microarray</vt:lpstr>
      <vt:lpstr>Slide 32</vt:lpstr>
      <vt:lpstr>2. How to build a dog</vt:lpstr>
      <vt:lpstr>2a. How to build a dog</vt:lpstr>
      <vt:lpstr>2. How to build a dog</vt:lpstr>
      <vt:lpstr>2. How to build a dog</vt:lpstr>
      <vt:lpstr>Linkage and Association Mapping</vt:lpstr>
      <vt:lpstr>Slide 38</vt:lpstr>
      <vt:lpstr>Slide 39</vt:lpstr>
      <vt:lpstr>B. IGF1,the body size gene</vt:lpstr>
      <vt:lpstr>A General Approach For Finding Genes Under Selection (such as body size)</vt:lpstr>
      <vt:lpstr>Step 1: Genome-wide scan  Genotype, Measure Skeletal Phenotypes, and Do Principal Component Analysis</vt:lpstr>
      <vt:lpstr>Principal Component 1 (Skeletal Size)</vt:lpstr>
      <vt:lpstr>Slide 44</vt:lpstr>
      <vt:lpstr>Slide 45</vt:lpstr>
      <vt:lpstr>A single unique haplotype is associated with small size </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Questions</vt:lpstr>
      <vt:lpstr>Slide 66</vt:lpstr>
      <vt:lpstr>Slide 67</vt:lpstr>
      <vt:lpstr>Slide 68</vt:lpstr>
      <vt:lpstr>Coat Color and Dominant Inheritance</vt:lpstr>
      <vt:lpstr>Slide 70</vt:lpstr>
      <vt:lpstr>Slide 71</vt:lpstr>
      <vt:lpstr>Slide 72</vt:lpstr>
      <vt:lpstr>Slide 73</vt:lpstr>
      <vt:lpstr>CONCLUSIONS</vt:lpstr>
      <vt:lpstr>Mass sequencing technology has become a practical tool</vt:lpstr>
      <vt:lpstr>Slide 76</vt:lpstr>
      <vt:lpstr>Slide 77</vt:lpstr>
      <vt:lpstr>Slide 78</vt:lpstr>
      <vt:lpstr>Slide 79</vt:lpstr>
    </vt:vector>
  </TitlesOfParts>
  <Company>Wayne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wayne</dc:creator>
  <cp:lastModifiedBy>bob wayne</cp:lastModifiedBy>
  <cp:revision>19</cp:revision>
  <dcterms:created xsi:type="dcterms:W3CDTF">2010-01-14T16:59:31Z</dcterms:created>
  <dcterms:modified xsi:type="dcterms:W3CDTF">2010-01-14T22:04:44Z</dcterms:modified>
</cp:coreProperties>
</file>